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61" r:id="rId2"/>
    <p:sldMasterId id="2147483662" r:id="rId3"/>
    <p:sldMasterId id="2147483663" r:id="rId4"/>
  </p:sldMasterIdLst>
  <p:notesMasterIdLst>
    <p:notesMasterId r:id="rId62"/>
  </p:notesMasterIdLst>
  <p:sldIdLst>
    <p:sldId id="258"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271" r:id="rId61"/>
  </p:sldIdLst>
  <p:sldSz cx="12192000" cy="6858000"/>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94660"/>
  </p:normalViewPr>
  <p:slideViewPr>
    <p:cSldViewPr snapToGrid="0">
      <p:cViewPr varScale="1">
        <p:scale>
          <a:sx n="83" d="100"/>
          <a:sy n="83" d="100"/>
        </p:scale>
        <p:origin x="63" y="105"/>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image" Target="../media/image19.wmf"/><Relationship Id="rId3" Type="http://schemas.openxmlformats.org/officeDocument/2006/relationships/image" Target="../media/image9.wmf"/><Relationship Id="rId7" Type="http://schemas.openxmlformats.org/officeDocument/2006/relationships/image" Target="../media/image13.wmf"/><Relationship Id="rId12" Type="http://schemas.openxmlformats.org/officeDocument/2006/relationships/image" Target="../media/image18.wmf"/><Relationship Id="rId17" Type="http://schemas.openxmlformats.org/officeDocument/2006/relationships/image" Target="../media/image23.wmf"/><Relationship Id="rId2" Type="http://schemas.openxmlformats.org/officeDocument/2006/relationships/image" Target="../media/image8.wmf"/><Relationship Id="rId16" Type="http://schemas.openxmlformats.org/officeDocument/2006/relationships/image" Target="../media/image22.wmf"/><Relationship Id="rId1" Type="http://schemas.openxmlformats.org/officeDocument/2006/relationships/image" Target="../media/image7.wmf"/><Relationship Id="rId6" Type="http://schemas.openxmlformats.org/officeDocument/2006/relationships/image" Target="../media/image12.wmf"/><Relationship Id="rId11" Type="http://schemas.openxmlformats.org/officeDocument/2006/relationships/image" Target="../media/image17.wmf"/><Relationship Id="rId5" Type="http://schemas.openxmlformats.org/officeDocument/2006/relationships/image" Target="../media/image11.wmf"/><Relationship Id="rId15" Type="http://schemas.openxmlformats.org/officeDocument/2006/relationships/image" Target="../media/image21.wmf"/><Relationship Id="rId10" Type="http://schemas.openxmlformats.org/officeDocument/2006/relationships/image" Target="../media/image16.wmf"/><Relationship Id="rId4" Type="http://schemas.openxmlformats.org/officeDocument/2006/relationships/image" Target="../media/image10.wmf"/><Relationship Id="rId9" Type="http://schemas.openxmlformats.org/officeDocument/2006/relationships/image" Target="../media/image15.wmf"/><Relationship Id="rId14"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image" Target="../media/image39.wmf"/><Relationship Id="rId7" Type="http://schemas.openxmlformats.org/officeDocument/2006/relationships/image" Target="../media/image43.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11" Type="http://schemas.openxmlformats.org/officeDocument/2006/relationships/image" Target="../media/image47.wmf"/><Relationship Id="rId5" Type="http://schemas.openxmlformats.org/officeDocument/2006/relationships/image" Target="../media/image41.wmf"/><Relationship Id="rId10" Type="http://schemas.openxmlformats.org/officeDocument/2006/relationships/image" Target="../media/image46.wmf"/><Relationship Id="rId4" Type="http://schemas.openxmlformats.org/officeDocument/2006/relationships/image" Target="../media/image40.wmf"/><Relationship Id="rId9"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7" Type="http://schemas.openxmlformats.org/officeDocument/2006/relationships/image" Target="../media/image56.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CFCB5-6CDB-4413-A559-442AF1539245}" type="datetimeFigureOut">
              <a:rPr lang="zh-CN" altLang="en-US" smtClean="0"/>
              <a:t>2019-10-17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81B8A-C017-4564-8978-DD65F433EDF7}" type="slidenum">
              <a:rPr lang="zh-CN" altLang="en-US" smtClean="0"/>
              <a:t>‹#›</a:t>
            </a:fld>
            <a:endParaRPr lang="zh-CN" altLang="en-US"/>
          </a:p>
        </p:txBody>
      </p:sp>
    </p:spTree>
    <p:extLst>
      <p:ext uri="{BB962C8B-B14F-4D97-AF65-F5344CB8AC3E}">
        <p14:creationId xmlns:p14="http://schemas.microsoft.com/office/powerpoint/2010/main" val="3114315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由此发现</a:t>
            </a:r>
            <a:r>
              <a:rPr lang="en-US" altLang="zh-CN" dirty="0"/>
              <a:t>gamma</a:t>
            </a:r>
            <a:r>
              <a:rPr lang="zh-CN" altLang="en-US" dirty="0"/>
              <a:t>函数特别重要，在所有分布函数的公式中都出现了。</a:t>
            </a:r>
            <a:r>
              <a:rPr lang="en-US" altLang="zh-CN" dirty="0"/>
              <a:t>gamma</a:t>
            </a:r>
            <a:r>
              <a:rPr lang="zh-CN" altLang="en-US" dirty="0"/>
              <a:t>函数是欧拉发现的，他用这个函数计算非整数甚至是复数的阶乘。用于分布函数主要是因为频率学派多用阶乘来计算事件发生的概率，回顾排列组合公式 </a:t>
            </a:r>
            <a:r>
              <a:rPr lang="en-US" altLang="zh-CN" dirty="0" err="1"/>
              <a:t>cm,n</a:t>
            </a:r>
            <a:r>
              <a:rPr lang="en-US" altLang="zh-CN" dirty="0"/>
              <a:t>=n!/(m!(n-m)!)</a:t>
            </a:r>
            <a:endParaRPr lang="zh-CN" altLang="en-US" dirty="0"/>
          </a:p>
        </p:txBody>
      </p:sp>
      <p:sp>
        <p:nvSpPr>
          <p:cNvPr id="4" name="灯片编号占位符 3"/>
          <p:cNvSpPr>
            <a:spLocks noGrp="1"/>
          </p:cNvSpPr>
          <p:nvPr>
            <p:ph type="sldNum" sz="quarter" idx="5"/>
          </p:nvPr>
        </p:nvSpPr>
        <p:spPr/>
        <p:txBody>
          <a:bodyPr/>
          <a:lstStyle/>
          <a:p>
            <a:fld id="{CFD81B8A-C017-4564-8978-DD65F433EDF7}" type="slidenum">
              <a:rPr lang="zh-CN" altLang="en-US" smtClean="0"/>
              <a:t>31</a:t>
            </a:fld>
            <a:endParaRPr lang="zh-CN" altLang="en-US"/>
          </a:p>
        </p:txBody>
      </p:sp>
    </p:spTree>
    <p:extLst>
      <p:ext uri="{BB962C8B-B14F-4D97-AF65-F5344CB8AC3E}">
        <p14:creationId xmlns:p14="http://schemas.microsoft.com/office/powerpoint/2010/main" val="2632266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C8FC8-E23A-41E3-977E-91E9A6FE0E5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CF4024-5AF9-4B17-9C77-6C95988CF6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52866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03C2C-5E05-45BC-A340-AEA0F11C47F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3F41339-BBC4-4ABB-92EC-F1A0DAD530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1282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6623851-2841-43EB-81FB-0DCFF0A15C20}"/>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30C2332-4FF6-4C70-B8ED-B0447ACBDBA7}"/>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70802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66720-0FA5-4E53-8CE6-F6089170A65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84B10FA-744D-4D03-AE2F-D3B84408F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3847424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D261D1-B4D3-497F-A09D-E0C8E3CB3C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87B118-61E1-47B3-9126-34368D9952B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06499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871EF-E282-4278-B0ED-666CCB920BC9}"/>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9B0F000-FEFF-44E2-95AC-C88A0BFA2FE3}"/>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291367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9D8FF-273D-4C0E-89C0-5E8086C2401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C5D8363-CA92-4006-A0FE-E158767E8594}"/>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779147B-3271-4675-905B-31159E1C80C3}"/>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91967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239F3-8420-456E-8310-59673D906DBC}"/>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4C797A5-0418-4598-A7DE-CA0356ABD103}"/>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5CB83BB-DEC9-4DE9-8814-F64DF35F5953}"/>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C5DC10F-1701-4D2C-94D0-4DEC59F485E9}"/>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D02CCF2-FFCB-47AC-851F-0D72AC53A546}"/>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066836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80F66-53A9-4CF2-B556-DFF1F01262BB}"/>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265494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770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988D1-70F4-4464-946D-C392D7472EC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5EE9D2C-1D8D-480F-BF8E-678A78FB8841}"/>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BCD41EE-DC97-499C-973D-361C330815D0}"/>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04333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75AE8-1FC2-471D-883C-2C02D32BEB8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7CD764-BA28-48DE-ADCA-1651E44FF57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8758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2C4EAB-C09E-4852-95E5-588C91075E1C}"/>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6F11C9C-70F3-4B7F-99D4-85DD88255A82}"/>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88096763-E66E-478A-8040-73A2EBE9D1E4}"/>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13382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9E774-FD72-4382-AB98-EC25B5191FA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2E2D10B-9C37-4763-B67D-F2D6E3FD78D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455198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B041EA8-1927-4EF7-BD2A-AEF537591672}"/>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42429BB-0895-4535-93D7-E252D6BD61CE}"/>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5012466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FF8E9-B7BD-4E40-90FA-437D6360FB8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4EF4F0D-FAFF-412E-B6FE-96FA6EE3B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044314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B6B37-A2CF-4C1D-AECA-681EC5346DA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D520C2-9F43-45C5-AD1C-CCF4E242EA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217347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FA986-6312-4A7C-8C7C-5CE75BE8C9F3}"/>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8FC8535-5165-4B92-90C2-3AB72A53A21A}"/>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89762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C979D0-C9C4-46E7-9165-5F64B3CE4F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098765-39C2-45F2-9674-26854DECAB09}"/>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646D731-90E6-42A5-B7B5-D7656149EC96}"/>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5000997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D257E-5C0B-4E43-9939-21264C4D6FB9}"/>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12A5D95-C7F6-477F-BAEF-C122FA791CF6}"/>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AB907CA-6EB6-4B98-B59E-34E9DD401790}"/>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3BA827A-91F1-47F0-B645-B99D33E909DF}"/>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44CE666-D88B-4EB7-B138-7801E53D1A55}"/>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40954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F0604-2539-4D32-B649-257DB0DCE89F}"/>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7910772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853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515BC-8C0C-44B1-82CE-D80B6A527190}"/>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6517E97-5775-453C-914B-AE0B0C7E603B}"/>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9185507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F0A28D-4F6E-4227-BCEF-DBA80DA7DF5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FA6582-FC99-43C0-9BA4-27635E56D9DF}"/>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7F9A48C-B9FC-424B-B966-C30DAEE745D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0600703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D9657-844E-4933-85FA-8149C2EA4CBB}"/>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CEFE341-76FA-4586-B445-56EAA4712166}"/>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FD42B346-FE74-4792-8525-ACE49079071F}"/>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4568258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EEEC3-C5CA-4DF7-B946-24F685D22FC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D85811-1C0E-474C-B3FE-0751723B823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1678361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966AADF-3FBC-4723-A399-510CFF46C9A6}"/>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648512F-4210-4B85-8A55-6C1D7472AEC0}"/>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0590194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14285-01DD-48A6-B4C6-FA219453A42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32EECC-4539-46AB-9A61-61D738935C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778571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EBDB07-D0D4-4E83-BCA9-9045322FCC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AC534F-B937-4AE6-983D-5A6D24D6376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8970391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0E545-C99F-46C6-97B2-EC8DB28CB977}"/>
              </a:ext>
            </a:extLst>
          </p:cNvPr>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8A96123-722A-4178-884B-671895C554F9}"/>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18096158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EE618-D0F0-43FB-9980-61E8A7814A5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8D982A-979C-4E89-8266-F0DFEFE64793}"/>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44D74E-70BA-4161-888C-93CB553716F3}"/>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8353191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D16D0-0763-4A1B-8007-2522F7E8026F}"/>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F4E9A78-7AB1-44C7-BFEA-77B12134AE94}"/>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4AC3824-544B-428F-B0E3-7DD55EC118A5}"/>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D01D378-8623-4F70-9658-5EB393353D9E}"/>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92D57B-AFC6-4AB7-A175-202CC3FBDA77}"/>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7500146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CE3B7-5FF1-4215-9762-11F88E8537BD}"/>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57492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665C-9285-4498-BDDC-39C98DDB1B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F6F63D-2450-4FFE-B5A3-538F0C986A64}"/>
              </a:ext>
            </a:extLst>
          </p:cNvPr>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249E6A5-4863-4075-B781-DA82030D63ED}"/>
              </a:ext>
            </a:extLst>
          </p:cNvPr>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5434788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7533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9FF652-20B8-4E67-B59B-13E628D56CE5}"/>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8EA0A89-E66F-4846-8A69-72C472A938E2}"/>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7EF0FCD-AE26-43EB-AF37-C6C1DD284A46}"/>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1638348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E1178-138E-4DDA-97FB-7143B1527463}"/>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E8DA4E6-FF77-441E-8A75-04AEB8A2A62A}"/>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a:extLst>
              <a:ext uri="{FF2B5EF4-FFF2-40B4-BE49-F238E27FC236}">
                <a16:creationId xmlns:a16="http://schemas.microsoft.com/office/drawing/2014/main" id="{F8A32C49-5C30-4DA4-AFDC-160923EDE289}"/>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083629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D4543-4B06-4263-B003-D6965C3A1A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F91920-6ED6-4401-95F4-BE57A5CE8DA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958226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DF543A3-8318-425D-8053-EDF9C9AAC43D}"/>
              </a:ext>
            </a:extLst>
          </p:cNvPr>
          <p:cNvSpPr>
            <a:spLocks noGrp="1"/>
          </p:cNvSpPr>
          <p:nvPr>
            <p:ph type="title" orient="vert"/>
          </p:nvPr>
        </p:nvSpPr>
        <p:spPr>
          <a:xfrm>
            <a:off x="8686800" y="609600"/>
            <a:ext cx="25908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6C4627-059E-4B26-ACE3-00B9C7448F4C}"/>
              </a:ext>
            </a:extLst>
          </p:cNvPr>
          <p:cNvSpPr>
            <a:spLocks noGrp="1"/>
          </p:cNvSpPr>
          <p:nvPr>
            <p:ph type="body" orient="vert" idx="1"/>
          </p:nvPr>
        </p:nvSpPr>
        <p:spPr>
          <a:xfrm>
            <a:off x="914400" y="609600"/>
            <a:ext cx="7569200" cy="54864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581859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44A30-785E-46E1-A098-7606EE3B5E35}"/>
              </a:ext>
            </a:extLst>
          </p:cNvPr>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D85C7D9-16EF-40E0-B930-74BB37338445}"/>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D5D7E9A-41D4-4D9A-AD15-316539DDB794}"/>
              </a:ext>
            </a:extLst>
          </p:cNvPr>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EF7ED11-C40E-473F-B639-84195989CD57}"/>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1F2E56F-C256-42CC-BB43-1FB8D4872206}"/>
              </a:ext>
            </a:extLst>
          </p:cNvPr>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3657626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D0CEC-756E-4902-B403-2499660B705E}"/>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0948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2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9B95D-25B2-4902-A227-2F922DC406CF}"/>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49DE04C-E034-4D0F-9447-3EA48D0292F2}"/>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81302B9-FE9F-43F5-A4C1-521173324E6A}"/>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2930895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361B3-A784-4547-97E2-AEAFB440DB15}"/>
              </a:ext>
            </a:extLst>
          </p:cNvPr>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F926982-9776-4707-BCBA-5A5BC045F56C}"/>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a:extLst>
              <a:ext uri="{FF2B5EF4-FFF2-40B4-BE49-F238E27FC236}">
                <a16:creationId xmlns:a16="http://schemas.microsoft.com/office/drawing/2014/main" id="{FA276FED-1F32-4024-9B83-BB8A87983C4E}"/>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476973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2.v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2.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vmlDrawing" Target="../drawings/vmlDrawing3.v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2.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矩形 3">
            <a:extLst>
              <a:ext uri="{FF2B5EF4-FFF2-40B4-BE49-F238E27FC236}">
                <a16:creationId xmlns:a16="http://schemas.microsoft.com/office/drawing/2014/main" id="{876B6876-71B6-4280-821B-1EECB3018918}"/>
              </a:ext>
            </a:extLst>
          </p:cNvPr>
          <p:cNvSpPr>
            <a:spLocks noChangeArrowheads="1"/>
          </p:cNvSpPr>
          <p:nvPr/>
        </p:nvSpPr>
        <p:spPr bwMode="auto">
          <a:xfrm>
            <a:off x="0" y="0"/>
            <a:ext cx="12192000" cy="1143000"/>
          </a:xfrm>
          <a:prstGeom prst="rect">
            <a:avLst/>
          </a:prstGeom>
          <a:solidFill>
            <a:srgbClr val="C000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endParaRPr lang="zh-CN" altLang="en-US" sz="2400"/>
          </a:p>
        </p:txBody>
      </p:sp>
      <p:sp>
        <p:nvSpPr>
          <p:cNvPr id="1027" name="Rectangle 2">
            <a:extLst>
              <a:ext uri="{FF2B5EF4-FFF2-40B4-BE49-F238E27FC236}">
                <a16:creationId xmlns:a16="http://schemas.microsoft.com/office/drawing/2014/main" id="{A6DFC483-9058-43BF-86A7-DE8227DCBE9A}"/>
              </a:ext>
            </a:extLst>
          </p:cNvPr>
          <p:cNvSpPr>
            <a:spLocks noGrp="1" noChangeArrowheads="1"/>
          </p:cNvSpPr>
          <p:nvPr>
            <p:ph type="title"/>
          </p:nvPr>
        </p:nvSpPr>
        <p:spPr bwMode="auto">
          <a:xfrm>
            <a:off x="914400" y="12065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a:extLst>
              <a:ext uri="{FF2B5EF4-FFF2-40B4-BE49-F238E27FC236}">
                <a16:creationId xmlns:a16="http://schemas.microsoft.com/office/drawing/2014/main" id="{B175C4DE-9F75-498A-B4D3-8C5CD272867A}"/>
              </a:ext>
            </a:extLst>
          </p:cNvPr>
          <p:cNvSpPr>
            <a:spLocks noGrp="1" noChangeArrowheads="1"/>
          </p:cNvSpPr>
          <p:nvPr>
            <p:ph type="body" idx="1"/>
          </p:nvPr>
        </p:nvSpPr>
        <p:spPr bwMode="auto">
          <a:xfrm>
            <a:off x="914400" y="2409825"/>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9" name="图片 5">
            <a:extLst>
              <a:ext uri="{FF2B5EF4-FFF2-40B4-BE49-F238E27FC236}">
                <a16:creationId xmlns:a16="http://schemas.microsoft.com/office/drawing/2014/main" id="{579A7030-2213-4B42-AD2E-D2FF08ED29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0867" y="115888"/>
            <a:ext cx="101600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95EA15A-034F-4DB4-9B23-5F6BDE978AB9}"/>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a16="http://schemas.microsoft.com/office/drawing/2014/main" id="{F3B5B52F-CF7B-4AA6-ACCB-BD786AA53A68}"/>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2052" name="Object 11">
            <a:extLst>
              <a:ext uri="{FF2B5EF4-FFF2-40B4-BE49-F238E27FC236}">
                <a16:creationId xmlns:a16="http://schemas.microsoft.com/office/drawing/2014/main" id="{EA945D63-2EC9-4772-AD8A-A6A66E9D9CB8}"/>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2084" name="Photo Editor 照片" r:id="rId14" imgW="4563112" imgH="4466667" progId="MSPhotoEd.3">
                  <p:embed/>
                </p:oleObj>
              </mc:Choice>
              <mc:Fallback>
                <p:oleObj name="Photo Editor 照片" r:id="rId14" imgW="4563112" imgH="4466667" progId="MSPhotoEd.3">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Rectangle 13">
            <a:extLst>
              <a:ext uri="{FF2B5EF4-FFF2-40B4-BE49-F238E27FC236}">
                <a16:creationId xmlns:a16="http://schemas.microsoft.com/office/drawing/2014/main" id="{001C1C10-7517-471E-8347-3CA0FFEAD010}"/>
              </a:ext>
            </a:extLst>
          </p:cNvPr>
          <p:cNvSpPr>
            <a:spLocks noChangeArrowheads="1"/>
          </p:cNvSpPr>
          <p:nvPr/>
        </p:nvSpPr>
        <p:spPr bwMode="auto">
          <a:xfrm>
            <a:off x="8695267" y="6400800"/>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400" b="1"/>
              <a:t>国际经济贸易学院</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BA82E84-0055-43DD-8654-1B91BDB080ED}"/>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4B675D6D-A0A9-4484-B508-5C83B0ECE219}"/>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3076" name="Object 11">
            <a:extLst>
              <a:ext uri="{FF2B5EF4-FFF2-40B4-BE49-F238E27FC236}">
                <a16:creationId xmlns:a16="http://schemas.microsoft.com/office/drawing/2014/main" id="{6AAF4295-E770-48E4-BD67-AF3A62BC4876}"/>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3108" name="Photo Editor 照片" r:id="rId14" imgW="4563112" imgH="4466667" progId="MSPhotoEd.3">
                  <p:embed/>
                </p:oleObj>
              </mc:Choice>
              <mc:Fallback>
                <p:oleObj name="Photo Editor 照片" r:id="rId14" imgW="4563112" imgH="4466667" progId="MSPhotoEd.3">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Rectangle 13">
            <a:extLst>
              <a:ext uri="{FF2B5EF4-FFF2-40B4-BE49-F238E27FC236}">
                <a16:creationId xmlns:a16="http://schemas.microsoft.com/office/drawing/2014/main" id="{B5316DF6-732F-4E7C-B515-6C6B907CF13A}"/>
              </a:ext>
            </a:extLst>
          </p:cNvPr>
          <p:cNvSpPr>
            <a:spLocks noChangeArrowheads="1"/>
          </p:cNvSpPr>
          <p:nvPr/>
        </p:nvSpPr>
        <p:spPr bwMode="auto">
          <a:xfrm>
            <a:off x="8695267" y="6400800"/>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eaLnBrk="1" hangingPunct="1"/>
            <a:r>
              <a:rPr lang="zh-CN" altLang="en-US" sz="2400" b="1"/>
              <a:t>国际经济贸易学院</a:t>
            </a: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08CCF61-856B-4070-857B-0A0F99C4A2C9}"/>
              </a:ext>
            </a:extLst>
          </p:cNvPr>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099" name="Rectangle 3">
            <a:extLst>
              <a:ext uri="{FF2B5EF4-FFF2-40B4-BE49-F238E27FC236}">
                <a16:creationId xmlns:a16="http://schemas.microsoft.com/office/drawing/2014/main" id="{C1008D6F-0521-4AAB-B6D3-5E9BD4F4027B}"/>
              </a:ext>
            </a:extLst>
          </p:cNvPr>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graphicFrame>
        <p:nvGraphicFramePr>
          <p:cNvPr id="4100" name="Object 11">
            <a:extLst>
              <a:ext uri="{FF2B5EF4-FFF2-40B4-BE49-F238E27FC236}">
                <a16:creationId xmlns:a16="http://schemas.microsoft.com/office/drawing/2014/main" id="{73FF2E7F-EB4D-4E52-B984-F92FC91F4966}"/>
              </a:ext>
            </a:extLst>
          </p:cNvPr>
          <p:cNvGraphicFramePr>
            <a:graphicFrameLocks noChangeAspect="1"/>
          </p:cNvGraphicFramePr>
          <p:nvPr/>
        </p:nvGraphicFramePr>
        <p:xfrm>
          <a:off x="1" y="0"/>
          <a:ext cx="1504951" cy="1104900"/>
        </p:xfrm>
        <a:graphic>
          <a:graphicData uri="http://schemas.openxmlformats.org/presentationml/2006/ole">
            <mc:AlternateContent xmlns:mc="http://schemas.openxmlformats.org/markup-compatibility/2006">
              <mc:Choice xmlns:v="urn:schemas-microsoft-com:vml" Requires="v">
                <p:oleObj spid="_x0000_s4132" name="Photo Editor 照片" r:id="rId14" imgW="4563112" imgH="4466667" progId="MSPhotoEd.3">
                  <p:embed/>
                </p:oleObj>
              </mc:Choice>
              <mc:Fallback>
                <p:oleObj name="Photo Editor 照片" r:id="rId14" imgW="4563112" imgH="4466667" progId="MSPhotoEd.3">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 y="0"/>
                        <a:ext cx="1504951"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1" name="Rectangle 12">
            <a:extLst>
              <a:ext uri="{FF2B5EF4-FFF2-40B4-BE49-F238E27FC236}">
                <a16:creationId xmlns:a16="http://schemas.microsoft.com/office/drawing/2014/main" id="{FB16335D-7265-4D20-8AED-5957FC87435C}"/>
              </a:ext>
            </a:extLst>
          </p:cNvPr>
          <p:cNvSpPr>
            <a:spLocks noChangeArrowheads="1"/>
          </p:cNvSpPr>
          <p:nvPr/>
        </p:nvSpPr>
        <p:spPr bwMode="auto">
          <a:xfrm>
            <a:off x="8331200" y="64008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a:solidFill>
                  <a:schemeClr val="tx1"/>
                </a:solidFill>
                <a:latin typeface="Times New Roman" panose="02020603050405020304" pitchFamily="18" charset="0"/>
                <a:ea typeface="楷体_GB2312" pitchFamily="49" charset="-122"/>
              </a:defRPr>
            </a:lvl1pPr>
            <a:lvl2pPr marL="742950" indent="-285750">
              <a:defRPr kumimoji="1" sz="2400">
                <a:solidFill>
                  <a:schemeClr val="tx1"/>
                </a:solidFill>
                <a:latin typeface="Times New Roman" panose="02020603050405020304" pitchFamily="18" charset="0"/>
                <a:ea typeface="楷体_GB2312" pitchFamily="49" charset="-122"/>
              </a:defRPr>
            </a:lvl2pPr>
            <a:lvl3pPr marL="1143000" indent="-228600">
              <a:defRPr kumimoji="1" sz="2400">
                <a:solidFill>
                  <a:schemeClr val="tx1"/>
                </a:solidFill>
                <a:latin typeface="Times New Roman" panose="02020603050405020304" pitchFamily="18" charset="0"/>
                <a:ea typeface="楷体_GB2312" pitchFamily="49" charset="-122"/>
              </a:defRPr>
            </a:lvl3pPr>
            <a:lvl4pPr marL="1600200" indent="-228600">
              <a:defRPr kumimoji="1" sz="2400">
                <a:solidFill>
                  <a:schemeClr val="tx1"/>
                </a:solidFill>
                <a:latin typeface="Times New Roman" panose="02020603050405020304" pitchFamily="18" charset="0"/>
                <a:ea typeface="楷体_GB2312" pitchFamily="49" charset="-122"/>
              </a:defRPr>
            </a:lvl4pPr>
            <a:lvl5pPr marL="2057400" indent="-228600">
              <a:defRPr kumimoji="1" sz="2400">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楷体_GB2312" pitchFamily="49" charset="-122"/>
              </a:defRPr>
            </a:lvl9pPr>
          </a:lstStyle>
          <a:p>
            <a:pPr algn="ctr" eaLnBrk="1" hangingPunct="1"/>
            <a:r>
              <a:rPr lang="zh-CN" altLang="en-US" sz="2400" b="1">
                <a:ea typeface="华文行楷" panose="02010800040101010101" pitchFamily="2" charset="-122"/>
              </a:rPr>
              <a:t>国际经济贸易学院</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41.wmf"/><Relationship Id="rId18" Type="http://schemas.openxmlformats.org/officeDocument/2006/relationships/oleObject" Target="../embeddings/oleObject29.bin"/><Relationship Id="rId3" Type="http://schemas.openxmlformats.org/officeDocument/2006/relationships/oleObject" Target="../embeddings/oleObject21.bin"/><Relationship Id="rId21" Type="http://schemas.openxmlformats.org/officeDocument/2006/relationships/image" Target="../media/image45.wmf"/><Relationship Id="rId7" Type="http://schemas.openxmlformats.org/officeDocument/2006/relationships/image" Target="../media/image38.wmf"/><Relationship Id="rId12" Type="http://schemas.openxmlformats.org/officeDocument/2006/relationships/oleObject" Target="../embeddings/oleObject26.bin"/><Relationship Id="rId17" Type="http://schemas.openxmlformats.org/officeDocument/2006/relationships/image" Target="../media/image43.wmf"/><Relationship Id="rId25" Type="http://schemas.openxmlformats.org/officeDocument/2006/relationships/image" Target="../media/image47.wmf"/><Relationship Id="rId2" Type="http://schemas.openxmlformats.org/officeDocument/2006/relationships/slideLayout" Target="../slideLayouts/slideLayout7.xml"/><Relationship Id="rId16" Type="http://schemas.openxmlformats.org/officeDocument/2006/relationships/oleObject" Target="../embeddings/oleObject28.bin"/><Relationship Id="rId20" Type="http://schemas.openxmlformats.org/officeDocument/2006/relationships/oleObject" Target="../embeddings/oleObject30.bin"/><Relationship Id="rId1" Type="http://schemas.openxmlformats.org/officeDocument/2006/relationships/vmlDrawing" Target="../drawings/vmlDrawing5.vml"/><Relationship Id="rId6" Type="http://schemas.openxmlformats.org/officeDocument/2006/relationships/oleObject" Target="../embeddings/oleObject23.bin"/><Relationship Id="rId11" Type="http://schemas.openxmlformats.org/officeDocument/2006/relationships/image" Target="../media/image40.wmf"/><Relationship Id="rId24" Type="http://schemas.openxmlformats.org/officeDocument/2006/relationships/oleObject" Target="../embeddings/oleObject32.bin"/><Relationship Id="rId5" Type="http://schemas.openxmlformats.org/officeDocument/2006/relationships/oleObject" Target="../embeddings/oleObject22.bin"/><Relationship Id="rId15" Type="http://schemas.openxmlformats.org/officeDocument/2006/relationships/image" Target="../media/image42.wmf"/><Relationship Id="rId23" Type="http://schemas.openxmlformats.org/officeDocument/2006/relationships/image" Target="../media/image46.wmf"/><Relationship Id="rId10" Type="http://schemas.openxmlformats.org/officeDocument/2006/relationships/oleObject" Target="../embeddings/oleObject25.bin"/><Relationship Id="rId19" Type="http://schemas.openxmlformats.org/officeDocument/2006/relationships/image" Target="../media/image44.wmf"/><Relationship Id="rId4" Type="http://schemas.openxmlformats.org/officeDocument/2006/relationships/image" Target="../media/image37.wmf"/><Relationship Id="rId9" Type="http://schemas.openxmlformats.org/officeDocument/2006/relationships/image" Target="../media/image39.wmf"/><Relationship Id="rId14" Type="http://schemas.openxmlformats.org/officeDocument/2006/relationships/oleObject" Target="../embeddings/oleObject27.bin"/><Relationship Id="rId22" Type="http://schemas.openxmlformats.org/officeDocument/2006/relationships/oleObject" Target="../embeddings/oleObject31.bin"/></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oleObject" Target="../embeddings/oleObject33.bin"/><Relationship Id="rId7"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49.wmf"/><Relationship Id="rId5" Type="http://schemas.openxmlformats.org/officeDocument/2006/relationships/oleObject" Target="../embeddings/oleObject34.bin"/><Relationship Id="rId10" Type="http://schemas.openxmlformats.org/officeDocument/2006/relationships/image" Target="../media/image55.png"/><Relationship Id="rId4" Type="http://schemas.openxmlformats.org/officeDocument/2006/relationships/image" Target="../media/image48.wmf"/><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54.wmf"/><Relationship Id="rId18" Type="http://schemas.openxmlformats.org/officeDocument/2006/relationships/oleObject" Target="../embeddings/oleObject43.bin"/><Relationship Id="rId3" Type="http://schemas.openxmlformats.org/officeDocument/2006/relationships/image" Target="../media/image74.png"/><Relationship Id="rId7" Type="http://schemas.openxmlformats.org/officeDocument/2006/relationships/image" Target="../media/image51.wmf"/><Relationship Id="rId12" Type="http://schemas.openxmlformats.org/officeDocument/2006/relationships/oleObject" Target="../embeddings/oleObject39.bin"/><Relationship Id="rId17" Type="http://schemas.openxmlformats.org/officeDocument/2006/relationships/oleObject" Target="../embeddings/oleObject42.bin"/><Relationship Id="rId2" Type="http://schemas.openxmlformats.org/officeDocument/2006/relationships/slideLayout" Target="../slideLayouts/slideLayout7.xml"/><Relationship Id="rId16" Type="http://schemas.openxmlformats.org/officeDocument/2006/relationships/image" Target="../media/image55.wmf"/><Relationship Id="rId20" Type="http://schemas.openxmlformats.org/officeDocument/2006/relationships/oleObject" Target="../embeddings/oleObject44.bin"/><Relationship Id="rId1" Type="http://schemas.openxmlformats.org/officeDocument/2006/relationships/vmlDrawing" Target="../drawings/vmlDrawing7.vml"/><Relationship Id="rId6" Type="http://schemas.openxmlformats.org/officeDocument/2006/relationships/oleObject" Target="../embeddings/oleObject36.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oleObject" Target="../embeddings/oleObject41.bin"/><Relationship Id="rId10" Type="http://schemas.openxmlformats.org/officeDocument/2006/relationships/oleObject" Target="../embeddings/oleObject38.bin"/><Relationship Id="rId19" Type="http://schemas.openxmlformats.org/officeDocument/2006/relationships/image" Target="../media/image56.wmf"/><Relationship Id="rId4" Type="http://schemas.openxmlformats.org/officeDocument/2006/relationships/oleObject" Target="../embeddings/oleObject35.bin"/><Relationship Id="rId9" Type="http://schemas.openxmlformats.org/officeDocument/2006/relationships/image" Target="../media/image52.wmf"/><Relationship Id="rId14" Type="http://schemas.openxmlformats.org/officeDocument/2006/relationships/oleObject" Target="../embeddings/oleObject40.bin"/></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image" Target="../media/image61.wmf"/><Relationship Id="rId3" Type="http://schemas.openxmlformats.org/officeDocument/2006/relationships/image" Target="../media/image81.png"/><Relationship Id="rId7" Type="http://schemas.openxmlformats.org/officeDocument/2006/relationships/image" Target="../media/image58.wmf"/><Relationship Id="rId12"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46.bin"/><Relationship Id="rId11" Type="http://schemas.openxmlformats.org/officeDocument/2006/relationships/image" Target="../media/image60.wmf"/><Relationship Id="rId5" Type="http://schemas.openxmlformats.org/officeDocument/2006/relationships/image" Target="../media/image57.wmf"/><Relationship Id="rId10" Type="http://schemas.openxmlformats.org/officeDocument/2006/relationships/oleObject" Target="../embeddings/oleObject48.bin"/><Relationship Id="rId4" Type="http://schemas.openxmlformats.org/officeDocument/2006/relationships/oleObject" Target="../embeddings/oleObject45.bin"/><Relationship Id="rId9" Type="http://schemas.openxmlformats.org/officeDocument/2006/relationships/image" Target="../media/image59.wmf"/><Relationship Id="rId14" Type="http://schemas.openxmlformats.org/officeDocument/2006/relationships/oleObject" Target="../embeddings/oleObject50.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67.png"/><Relationship Id="rId7" Type="http://schemas.openxmlformats.org/officeDocument/2006/relationships/image" Target="../media/image63.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52.bin"/><Relationship Id="rId11" Type="http://schemas.openxmlformats.org/officeDocument/2006/relationships/image" Target="../media/image65.wmf"/><Relationship Id="rId5" Type="http://schemas.openxmlformats.org/officeDocument/2006/relationships/image" Target="../media/image62.wmf"/><Relationship Id="rId10" Type="http://schemas.openxmlformats.org/officeDocument/2006/relationships/oleObject" Target="../embeddings/oleObject54.bin"/><Relationship Id="rId4" Type="http://schemas.openxmlformats.org/officeDocument/2006/relationships/oleObject" Target="../embeddings/oleObject51.bin"/><Relationship Id="rId9" Type="http://schemas.openxmlformats.org/officeDocument/2006/relationships/image" Target="../media/image64.wm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9.bin"/><Relationship Id="rId18" Type="http://schemas.openxmlformats.org/officeDocument/2006/relationships/image" Target="../media/image14.wmf"/><Relationship Id="rId26" Type="http://schemas.openxmlformats.org/officeDocument/2006/relationships/image" Target="../media/image18.wmf"/><Relationship Id="rId3" Type="http://schemas.openxmlformats.org/officeDocument/2006/relationships/oleObject" Target="../embeddings/oleObject4.bin"/><Relationship Id="rId21" Type="http://schemas.openxmlformats.org/officeDocument/2006/relationships/oleObject" Target="../embeddings/oleObject13.bin"/><Relationship Id="rId34" Type="http://schemas.openxmlformats.org/officeDocument/2006/relationships/image" Target="../media/image22.wmf"/><Relationship Id="rId7" Type="http://schemas.openxmlformats.org/officeDocument/2006/relationships/oleObject" Target="../embeddings/oleObject6.bin"/><Relationship Id="rId12" Type="http://schemas.openxmlformats.org/officeDocument/2006/relationships/image" Target="../media/image11.wmf"/><Relationship Id="rId17" Type="http://schemas.openxmlformats.org/officeDocument/2006/relationships/oleObject" Target="../embeddings/oleObject11.bin"/><Relationship Id="rId25" Type="http://schemas.openxmlformats.org/officeDocument/2006/relationships/oleObject" Target="../embeddings/oleObject15.bin"/><Relationship Id="rId33" Type="http://schemas.openxmlformats.org/officeDocument/2006/relationships/oleObject" Target="../embeddings/oleObject19.bin"/><Relationship Id="rId2" Type="http://schemas.openxmlformats.org/officeDocument/2006/relationships/slideLayout" Target="../slideLayouts/slideLayout7.xml"/><Relationship Id="rId16" Type="http://schemas.openxmlformats.org/officeDocument/2006/relationships/image" Target="../media/image13.wmf"/><Relationship Id="rId20" Type="http://schemas.openxmlformats.org/officeDocument/2006/relationships/image" Target="../media/image15.wmf"/><Relationship Id="rId29" Type="http://schemas.openxmlformats.org/officeDocument/2006/relationships/oleObject" Target="../embeddings/oleObject17.bin"/><Relationship Id="rId1" Type="http://schemas.openxmlformats.org/officeDocument/2006/relationships/vmlDrawing" Target="../drawings/vmlDrawing4.vml"/><Relationship Id="rId6" Type="http://schemas.openxmlformats.org/officeDocument/2006/relationships/image" Target="../media/image8.wmf"/><Relationship Id="rId11" Type="http://schemas.openxmlformats.org/officeDocument/2006/relationships/oleObject" Target="../embeddings/oleObject8.bin"/><Relationship Id="rId24" Type="http://schemas.openxmlformats.org/officeDocument/2006/relationships/image" Target="../media/image17.wmf"/><Relationship Id="rId32" Type="http://schemas.openxmlformats.org/officeDocument/2006/relationships/image" Target="../media/image21.wmf"/><Relationship Id="rId5" Type="http://schemas.openxmlformats.org/officeDocument/2006/relationships/oleObject" Target="../embeddings/oleObject5.bin"/><Relationship Id="rId15" Type="http://schemas.openxmlformats.org/officeDocument/2006/relationships/oleObject" Target="../embeddings/oleObject10.bin"/><Relationship Id="rId23" Type="http://schemas.openxmlformats.org/officeDocument/2006/relationships/oleObject" Target="../embeddings/oleObject14.bin"/><Relationship Id="rId28" Type="http://schemas.openxmlformats.org/officeDocument/2006/relationships/image" Target="../media/image19.wmf"/><Relationship Id="rId36" Type="http://schemas.openxmlformats.org/officeDocument/2006/relationships/image" Target="../media/image23.wmf"/><Relationship Id="rId10" Type="http://schemas.openxmlformats.org/officeDocument/2006/relationships/image" Target="../media/image10.wmf"/><Relationship Id="rId19" Type="http://schemas.openxmlformats.org/officeDocument/2006/relationships/oleObject" Target="../embeddings/oleObject12.bin"/><Relationship Id="rId31" Type="http://schemas.openxmlformats.org/officeDocument/2006/relationships/oleObject" Target="../embeddings/oleObject18.bin"/><Relationship Id="rId4" Type="http://schemas.openxmlformats.org/officeDocument/2006/relationships/image" Target="../media/image7.wmf"/><Relationship Id="rId9" Type="http://schemas.openxmlformats.org/officeDocument/2006/relationships/oleObject" Target="../embeddings/oleObject7.bin"/><Relationship Id="rId14" Type="http://schemas.openxmlformats.org/officeDocument/2006/relationships/image" Target="../media/image12.wmf"/><Relationship Id="rId22" Type="http://schemas.openxmlformats.org/officeDocument/2006/relationships/image" Target="../media/image16.wmf"/><Relationship Id="rId27" Type="http://schemas.openxmlformats.org/officeDocument/2006/relationships/oleObject" Target="../embeddings/oleObject16.bin"/><Relationship Id="rId30" Type="http://schemas.openxmlformats.org/officeDocument/2006/relationships/image" Target="../media/image20.wmf"/><Relationship Id="rId35" Type="http://schemas.openxmlformats.org/officeDocument/2006/relationships/oleObject" Target="../embeddings/oleObject20.bin"/></Relationships>
</file>

<file path=ppt/slides/_rels/slide9.xml.rels><?xml version="1.0" encoding="UTF-8" standalone="yes"?>
<Relationships xmlns="http://schemas.openxmlformats.org/package/2006/relationships"><Relationship Id="rId3" Type="http://schemas.openxmlformats.org/officeDocument/2006/relationships/hyperlink" Target="https://www.encyclopediaofmath.org/index.php/Sigma-algebra" TargetMode="External"/><Relationship Id="rId7" Type="http://schemas.openxmlformats.org/officeDocument/2006/relationships/image" Target="../media/image24.png"/><Relationship Id="rId2" Type="http://schemas.openxmlformats.org/officeDocument/2006/relationships/hyperlink" Target="https://www.encyclopediaofmath.org/" TargetMode="External"/><Relationship Id="rId1" Type="http://schemas.openxmlformats.org/officeDocument/2006/relationships/slideLayout" Target="../slideLayouts/slideLayout7.xml"/><Relationship Id="rId6" Type="http://schemas.openxmlformats.org/officeDocument/2006/relationships/hyperlink" Target="https://www.encyclopediaofmath.org/index.php/Distribution_function" TargetMode="External"/><Relationship Id="rId5" Type="http://schemas.openxmlformats.org/officeDocument/2006/relationships/hyperlink" Target="https://www.encyclopediaofmath.org/index.php/Probability_distribution" TargetMode="External"/><Relationship Id="rId4" Type="http://schemas.openxmlformats.org/officeDocument/2006/relationships/hyperlink" Target="https://www.encyclopediaofmath.org/index.php/Borel_s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B593673-59A0-4EB0-B82F-2C30B34D69DA}"/>
              </a:ext>
            </a:extLst>
          </p:cNvPr>
          <p:cNvSpPr/>
          <p:nvPr/>
        </p:nvSpPr>
        <p:spPr>
          <a:xfrm>
            <a:off x="0" y="1375718"/>
            <a:ext cx="12192000" cy="646331"/>
          </a:xfrm>
          <a:prstGeom prst="rect">
            <a:avLst/>
          </a:prstGeom>
        </p:spPr>
        <p:txBody>
          <a:bodyPr wrap="square">
            <a:spAutoFit/>
          </a:bodyPr>
          <a:lstStyle/>
          <a:p>
            <a:pPr algn="ctr"/>
            <a:r>
              <a:rPr lang="zh-CN" altLang="en-US" sz="3600" dirty="0">
                <a:latin typeface="华文中宋" panose="02010600040101010101" pitchFamily="2" charset="-122"/>
                <a:ea typeface="华文中宋" panose="02010600040101010101" pitchFamily="2" charset="-122"/>
              </a:rPr>
              <a:t>第</a:t>
            </a:r>
            <a:r>
              <a:rPr lang="en-US" altLang="zh-CN" sz="3600">
                <a:latin typeface="华文中宋" panose="02010600040101010101" pitchFamily="2" charset="-122"/>
                <a:ea typeface="华文中宋" panose="02010600040101010101" pitchFamily="2" charset="-122"/>
              </a:rPr>
              <a:t>1.1</a:t>
            </a:r>
            <a:r>
              <a:rPr lang="zh-CN" altLang="en-US" sz="3600">
                <a:latin typeface="华文中宋" panose="02010600040101010101" pitchFamily="2" charset="-122"/>
                <a:ea typeface="华文中宋" panose="02010600040101010101" pitchFamily="2" charset="-122"/>
              </a:rPr>
              <a:t>章</a:t>
            </a:r>
            <a:r>
              <a:rPr lang="en-US" altLang="zh-CN" sz="3600" dirty="0">
                <a:latin typeface="华文中宋" panose="02010600040101010101" pitchFamily="2" charset="-122"/>
                <a:ea typeface="华文中宋" panose="02010600040101010101" pitchFamily="2" charset="-122"/>
              </a:rPr>
              <a:t>	</a:t>
            </a:r>
            <a:r>
              <a:rPr lang="zh-CN" altLang="en-US" sz="3600" dirty="0">
                <a:latin typeface="华文中宋" panose="02010600040101010101" pitchFamily="2" charset="-122"/>
                <a:ea typeface="华文中宋" panose="02010600040101010101" pitchFamily="2" charset="-122"/>
              </a:rPr>
              <a:t>统计基础</a:t>
            </a:r>
            <a:endParaRPr lang="en-US" altLang="zh-CN" sz="3600" dirty="0">
              <a:latin typeface="华文中宋" panose="02010600040101010101" pitchFamily="2" charset="-122"/>
              <a:ea typeface="华文中宋" panose="02010600040101010101" pitchFamily="2" charset="-122"/>
            </a:endParaRPr>
          </a:p>
        </p:txBody>
      </p:sp>
      <p:sp>
        <p:nvSpPr>
          <p:cNvPr id="3" name="矩形 2">
            <a:extLst>
              <a:ext uri="{FF2B5EF4-FFF2-40B4-BE49-F238E27FC236}">
                <a16:creationId xmlns:a16="http://schemas.microsoft.com/office/drawing/2014/main" id="{ABF20654-1F41-432A-9BEF-AAF72E45983F}"/>
              </a:ext>
            </a:extLst>
          </p:cNvPr>
          <p:cNvSpPr/>
          <p:nvPr/>
        </p:nvSpPr>
        <p:spPr>
          <a:xfrm>
            <a:off x="2464534" y="2213918"/>
            <a:ext cx="7571303" cy="3416320"/>
          </a:xfrm>
          <a:prstGeom prst="rect">
            <a:avLst/>
          </a:prstGeom>
        </p:spPr>
        <p:txBody>
          <a:bodyPr wrap="none">
            <a:spAutoFit/>
          </a:bodyPr>
          <a:lstStyle/>
          <a:p>
            <a:r>
              <a:rPr lang="zh-CN" altLang="en-US" dirty="0">
                <a:latin typeface="华文中宋" panose="02010600040101010101" pitchFamily="2" charset="-122"/>
                <a:ea typeface="华文中宋" panose="02010600040101010101" pitchFamily="2" charset="-122"/>
              </a:rPr>
              <a:t>第一节</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总体与样本</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第二节</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总体与样本的桥梁</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随机变量</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第三节</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对总体的描述</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随机变量的数字特征</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第四节</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对样本的描述</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样本分布的数字特征</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第五节</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随机变量的分布</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总体和样本的连接点</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第六节</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通过样本估计总体</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估计量的特征</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第七节</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通过样本估计总体</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估计方法</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第八节</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通过样本估计总体</a:t>
            </a:r>
            <a:r>
              <a:rPr lang="en-US" altLang="zh-CN" dirty="0">
                <a:latin typeface="华文中宋" panose="02010600040101010101" pitchFamily="2" charset="-122"/>
                <a:ea typeface="华文中宋" panose="02010600040101010101" pitchFamily="2" charset="-122"/>
              </a:rPr>
              <a:t>——</a:t>
            </a:r>
            <a:r>
              <a:rPr lang="zh-CN" altLang="en-US" dirty="0">
                <a:latin typeface="华文中宋" panose="02010600040101010101" pitchFamily="2" charset="-122"/>
                <a:ea typeface="华文中宋" panose="02010600040101010101" pitchFamily="2" charset="-122"/>
              </a:rPr>
              <a:t>假设检验</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第九节</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应用实例</a:t>
            </a:r>
            <a:endParaRPr lang="en-US" altLang="zh-CN"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624221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89FE31D8-12CD-4840-AEBB-C2EF22F7C2DE}"/>
                  </a:ext>
                </a:extLst>
              </p:cNvPr>
              <p:cNvSpPr/>
              <p:nvPr/>
            </p:nvSpPr>
            <p:spPr>
              <a:xfrm>
                <a:off x="920751" y="1496368"/>
                <a:ext cx="10699750" cy="4585871"/>
              </a:xfrm>
              <a:prstGeom prst="rect">
                <a:avLst/>
              </a:prstGeom>
            </p:spPr>
            <p:txBody>
              <a:bodyPr wrap="square">
                <a:spAutoFit/>
              </a:bodyPr>
              <a:lstStyle/>
              <a:p>
                <a:pPr algn="ctr"/>
                <a:r>
                  <a:rPr lang="zh-CN" altLang="en-US" sz="2800" b="1" dirty="0">
                    <a:latin typeface="华文中宋" panose="02010600040101010101" pitchFamily="2" charset="-122"/>
                    <a:ea typeface="华文中宋" panose="02010600040101010101" pitchFamily="2" charset="-122"/>
                    <a:cs typeface="Times New Roman" panose="02020603050405020304" pitchFamily="18" charset="0"/>
                  </a:rPr>
                  <a:t>总体、样本和随机变量的关系</a:t>
                </a:r>
                <a:endParaRPr lang="en-US" altLang="zh-CN" sz="2800" b="1" dirty="0">
                  <a:latin typeface="华文中宋" panose="02010600040101010101" pitchFamily="2" charset="-122"/>
                  <a:ea typeface="华文中宋" panose="02010600040101010101" pitchFamily="2" charset="-122"/>
                  <a:cs typeface="Times New Roman" panose="02020603050405020304" pitchFamily="18" charset="0"/>
                </a:endParaRPr>
              </a:p>
              <a:p>
                <a:pPr indent="628650"/>
                <a:r>
                  <a:rPr lang="zh-CN" altLang="zh-CN" dirty="0">
                    <a:latin typeface="华文中宋" panose="02010600040101010101" pitchFamily="2" charset="-122"/>
                    <a:ea typeface="华文中宋" panose="02010600040101010101" pitchFamily="2" charset="-122"/>
                    <a:cs typeface="Times New Roman" panose="02020603050405020304" pitchFamily="18" charset="0"/>
                  </a:rPr>
                  <a:t>所谓总体就是一个随机变量，</a:t>
                </a:r>
                <a:endParaRPr lang="en-US" altLang="zh-CN" dirty="0">
                  <a:latin typeface="华文中宋" panose="02010600040101010101" pitchFamily="2" charset="-122"/>
                  <a:ea typeface="华文中宋" panose="02010600040101010101" pitchFamily="2" charset="-122"/>
                  <a:cs typeface="Times New Roman" panose="02020603050405020304" pitchFamily="18" charset="0"/>
                </a:endParaRPr>
              </a:p>
              <a:p>
                <a:pPr indent="628650"/>
                <a:r>
                  <a:rPr lang="zh-CN" altLang="zh-CN" dirty="0">
                    <a:latin typeface="华文中宋" panose="02010600040101010101" pitchFamily="2" charset="-122"/>
                    <a:ea typeface="华文中宋" panose="02010600040101010101" pitchFamily="2" charset="-122"/>
                    <a:cs typeface="Times New Roman" panose="02020603050405020304" pitchFamily="18" charset="0"/>
                  </a:rPr>
                  <a:t>所谓样本就是</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en-US" dirty="0">
                    <a:latin typeface="华文中宋" panose="02010600040101010101" pitchFamily="2" charset="-122"/>
                    <a:ea typeface="华文中宋" panose="02010600040101010101" pitchFamily="2" charset="-122"/>
                  </a:rPr>
                  <a:t>个（样本容量为</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en-US" dirty="0">
                    <a:latin typeface="华文中宋" panose="02010600040101010101" pitchFamily="2" charset="-122"/>
                    <a:ea typeface="华文中宋" panose="02010600040101010101" pitchFamily="2" charset="-122"/>
                  </a:rPr>
                  <a:t>）相互独立且与总体有相同分布的随机变量</a:t>
                </a:r>
                <a14:m>
                  <m:oMath xmlns:m="http://schemas.openxmlformats.org/officeDocument/2006/math">
                    <m:sSub>
                      <m:sSub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𝑥</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𝑛</m:t>
                        </m:r>
                      </m:sub>
                    </m:sSub>
                  </m:oMath>
                </a14:m>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indent="628650"/>
                <a:r>
                  <a:rPr lang="zh-CN" altLang="en-US" dirty="0">
                    <a:latin typeface="华文中宋" panose="02010600040101010101" pitchFamily="2" charset="-122"/>
                    <a:ea typeface="华文中宋" panose="02010600040101010101" pitchFamily="2" charset="-122"/>
                  </a:rPr>
                  <a:t>每一次抽样所得的数据就是</a:t>
                </a:r>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𝑛</m:t>
                    </m:r>
                  </m:oMath>
                </a14:m>
                <a:r>
                  <a:rPr lang="zh-CN" altLang="en-US" dirty="0">
                    <a:latin typeface="华文中宋" panose="02010600040101010101" pitchFamily="2" charset="-122"/>
                    <a:ea typeface="华文中宋" panose="02010600040101010101" pitchFamily="2" charset="-122"/>
                  </a:rPr>
                  <a:t>元随机变量的一个样本观测值，记为</a:t>
                </a:r>
                <a14:m>
                  <m:oMath xmlns:m="http://schemas.openxmlformats.org/officeDocument/2006/math">
                    <m:r>
                      <a:rPr lang="en-US" altLang="zh-CN" b="0" i="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𝑋</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𝑛</m:t>
                        </m:r>
                      </m:sub>
                    </m:sSub>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indent="628650"/>
                <a:r>
                  <a:rPr lang="zh-CN" altLang="zh-CN" dirty="0">
                    <a:latin typeface="华文中宋" panose="02010600040101010101" pitchFamily="2" charset="-122"/>
                    <a:ea typeface="华文中宋" panose="02010600040101010101" pitchFamily="2" charset="-122"/>
                  </a:rPr>
                  <a:t>可见，通过总体的分布可以把样本与总体联系起来，从而使我们能够通过对样本特征的研究达到对总体研究的目的，换而言之，总体分布</a:t>
                </a:r>
                <a:r>
                  <a:rPr lang="en-US" altLang="zh-CN" dirty="0">
                    <a:latin typeface="华文中宋" panose="02010600040101010101" pitchFamily="2" charset="-122"/>
                    <a:ea typeface="华文中宋" panose="02010600040101010101" pitchFamily="2" charset="-122"/>
                  </a:rPr>
                  <a:t>(</a:t>
                </a:r>
                <a:r>
                  <a:rPr lang="en-US" altLang="zh-CN" dirty="0" err="1">
                    <a:latin typeface="华文中宋" panose="02010600040101010101" pitchFamily="2" charset="-122"/>
                    <a:ea typeface="华文中宋" panose="02010600040101010101" pitchFamily="2" charset="-122"/>
                  </a:rPr>
                  <a:t>Distriution</a:t>
                </a:r>
                <a:r>
                  <a:rPr lang="en-US" altLang="zh-CN"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是样本和总体的连接点。</a:t>
                </a:r>
                <a:endParaRPr lang="en-US" altLang="zh-CN" dirty="0">
                  <a:latin typeface="华文中宋" panose="02010600040101010101" pitchFamily="2" charset="-122"/>
                  <a:ea typeface="华文中宋" panose="02010600040101010101" pitchFamily="2" charset="-122"/>
                </a:endParaRPr>
              </a:p>
              <a:p>
                <a:pPr indent="628650"/>
                <a:r>
                  <a:rPr lang="zh-CN" altLang="zh-CN" dirty="0">
                    <a:latin typeface="华文中宋" panose="02010600040101010101" pitchFamily="2" charset="-122"/>
                    <a:ea typeface="华文中宋" panose="02010600040101010101" pitchFamily="2" charset="-122"/>
                  </a:rPr>
                  <a:t>每当提到一个容量为</a:t>
                </a:r>
                <a14:m>
                  <m:oMath xmlns:m="http://schemas.openxmlformats.org/officeDocument/2006/math">
                    <m:r>
                      <a:rPr lang="en-US" altLang="zh-CN">
                        <a:latin typeface="Cambria Math" panose="02040503050406030204" pitchFamily="18" charset="0"/>
                      </a:rPr>
                      <m:t>𝑛</m:t>
                    </m:r>
                  </m:oMath>
                </a14:m>
                <a:r>
                  <a:rPr lang="zh-CN" altLang="zh-CN" dirty="0">
                    <a:latin typeface="华文中宋" panose="02010600040101010101" pitchFamily="2" charset="-122"/>
                    <a:ea typeface="华文中宋" panose="02010600040101010101" pitchFamily="2" charset="-122"/>
                  </a:rPr>
                  <a:t>的样本时，常有双重涵义：一是指某一次抽样的具体数值</a:t>
                </a:r>
                <a14:m>
                  <m:oMath xmlns:m="http://schemas.openxmlformats.org/officeDocument/2006/math">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𝑋</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𝑋</m:t>
                        </m:r>
                      </m:e>
                      <m:sub>
                        <m:r>
                          <a:rPr lang="en-US" altLang="zh-CN">
                            <a:latin typeface="Cambria Math" panose="02040503050406030204" pitchFamily="18" charset="0"/>
                          </a:rPr>
                          <m:t>𝑛</m:t>
                        </m:r>
                      </m:sub>
                    </m:sSub>
                    <m:r>
                      <a:rPr lang="en-US" altLang="zh-CN">
                        <a:latin typeface="Cambria Math" panose="02040503050406030204" pitchFamily="18" charset="0"/>
                      </a:rPr>
                      <m:t>)</m:t>
                    </m:r>
                  </m:oMath>
                </a14:m>
                <a:r>
                  <a:rPr lang="zh-CN" altLang="en-US"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二是泛指一次抽出的可能结果，这时指一个</a:t>
                </a:r>
                <a14:m>
                  <m:oMath xmlns:m="http://schemas.openxmlformats.org/officeDocument/2006/math">
                    <m:r>
                      <a:rPr lang="en-US" altLang="zh-CN">
                        <a:latin typeface="Cambria Math" panose="02040503050406030204" pitchFamily="18" charset="0"/>
                      </a:rPr>
                      <m:t>𝑛</m:t>
                    </m:r>
                  </m:oMath>
                </a14:m>
                <a:r>
                  <a:rPr lang="zh-CN" altLang="zh-CN" dirty="0">
                    <a:latin typeface="华文中宋" panose="02010600040101010101" pitchFamily="2" charset="-122"/>
                    <a:ea typeface="华文中宋" panose="02010600040101010101" pitchFamily="2" charset="-122"/>
                  </a:rPr>
                  <a:t>元随机变量</a:t>
                </a:r>
                <a14:m>
                  <m:oMath xmlns:m="http://schemas.openxmlformats.org/officeDocument/2006/math">
                    <m:sSub>
                      <m:sSubPr>
                        <m:ctrlPr>
                          <a:rPr lang="en-US" altLang="zh-CN" i="1">
                            <a:latin typeface="Cambria Math" panose="02040503050406030204" pitchFamily="18" charset="0"/>
                          </a:rPr>
                        </m:ctrlPr>
                      </m:sSubPr>
                      <m:e>
                        <m:r>
                          <a:rPr lang="en-US" altLang="zh-CN" b="0" i="0" smtClean="0">
                            <a:latin typeface="Cambria Math" panose="02040503050406030204" pitchFamily="18" charset="0"/>
                          </a:rPr>
                          <m:t>(</m:t>
                        </m:r>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𝑛</m:t>
                        </m:r>
                      </m:sub>
                    </m:sSub>
                    <m:r>
                      <a:rPr lang="en-US" altLang="zh-CN" b="0" i="0" smtClean="0">
                        <a:latin typeface="Cambria Math" panose="02040503050406030204" pitchFamily="18" charset="0"/>
                      </a:rPr>
                      <m:t>)</m:t>
                    </m:r>
                  </m:oMath>
                </a14:m>
                <a:r>
                  <a:rPr lang="zh-CN" altLang="en-US" dirty="0">
                    <a:latin typeface="华文中宋" panose="02010600040101010101" pitchFamily="2" charset="-122"/>
                    <a:ea typeface="华文中宋" panose="02010600040101010101" pitchFamily="2" charset="-122"/>
                  </a:rPr>
                  <a:t>。</a:t>
                </a:r>
              </a:p>
            </p:txBody>
          </p:sp>
        </mc:Choice>
        <mc:Fallback xmlns="">
          <p:sp>
            <p:nvSpPr>
              <p:cNvPr id="18" name="矩形 17">
                <a:extLst>
                  <a:ext uri="{FF2B5EF4-FFF2-40B4-BE49-F238E27FC236}">
                    <a16:creationId xmlns:a16="http://schemas.microsoft.com/office/drawing/2014/main" id="{89FE31D8-12CD-4840-AEBB-C2EF22F7C2DE}"/>
                  </a:ext>
                </a:extLst>
              </p:cNvPr>
              <p:cNvSpPr>
                <a:spLocks noRot="1" noChangeAspect="1" noMove="1" noResize="1" noEditPoints="1" noAdjustHandles="1" noChangeArrowheads="1" noChangeShapeType="1" noTextEdit="1"/>
              </p:cNvSpPr>
              <p:nvPr/>
            </p:nvSpPr>
            <p:spPr>
              <a:xfrm>
                <a:off x="920751" y="1496368"/>
                <a:ext cx="10699750" cy="4585871"/>
              </a:xfrm>
              <a:prstGeom prst="rect">
                <a:avLst/>
              </a:prstGeom>
              <a:blipFill>
                <a:blip r:embed="rId2"/>
                <a:stretch>
                  <a:fillRect l="-855" t="-1328" r="-228" b="-19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811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1408B67-A70A-44E6-AA9B-BBA34B698EC3}"/>
                  </a:ext>
                </a:extLst>
              </p:cNvPr>
              <p:cNvSpPr/>
              <p:nvPr/>
            </p:nvSpPr>
            <p:spPr>
              <a:xfrm>
                <a:off x="901701" y="2010718"/>
                <a:ext cx="10737850" cy="1938992"/>
              </a:xfrm>
              <a:prstGeom prst="rect">
                <a:avLst/>
              </a:prstGeom>
            </p:spPr>
            <p:txBody>
              <a:bodyPr wrap="square">
                <a:spAutoFit/>
              </a:bodyPr>
              <a:lstStyle/>
              <a:p>
                <a:r>
                  <a:rPr lang="en-US" altLang="zh-CN" b="1" kern="100" dirty="0">
                    <a:ea typeface="黑体" panose="02010609060101010101" pitchFamily="49" charset="-122"/>
                  </a:rPr>
                  <a:t>        </a:t>
                </a:r>
                <a:r>
                  <a:rPr lang="zh-CN" altLang="zh-CN" b="1" kern="100" dirty="0">
                    <a:ea typeface="黑体" panose="02010609060101010101" pitchFamily="49" charset="-122"/>
                  </a:rPr>
                  <a:t>定义</a:t>
                </a:r>
                <a:r>
                  <a:rPr lang="en-US" altLang="zh-CN" b="1" kern="100" dirty="0">
                    <a:ea typeface="黑体" panose="02010609060101010101" pitchFamily="49" charset="-122"/>
                  </a:rPr>
                  <a:t>1.1.4  </a:t>
                </a:r>
                <a:r>
                  <a:rPr lang="zh-CN" altLang="zh-CN" b="1" kern="100" dirty="0">
                    <a:ea typeface="黑体" panose="02010609060101010101" pitchFamily="49" charset="-122"/>
                  </a:rPr>
                  <a:t>设</a:t>
                </a:r>
                <a14:m>
                  <m:oMath xmlns:m="http://schemas.openxmlformats.org/officeDocument/2006/math">
                    <m:sSub>
                      <m:sSubPr>
                        <m:ctrlPr>
                          <a:rPr lang="en-US" altLang="zh-CN" b="1" i="1" kern="100">
                            <a:latin typeface="Cambria Math" panose="02040503050406030204" pitchFamily="18" charset="0"/>
                            <a:ea typeface="黑体" panose="02010609060101010101" pitchFamily="49" charset="-122"/>
                          </a:rPr>
                        </m:ctrlPr>
                      </m:sSubPr>
                      <m:e>
                        <m:r>
                          <a:rPr lang="en-US" altLang="zh-CN" b="1" kern="100">
                            <a:latin typeface="Cambria Math" panose="02040503050406030204" pitchFamily="18" charset="0"/>
                            <a:ea typeface="黑体" panose="02010609060101010101" pitchFamily="49" charset="-122"/>
                          </a:rPr>
                          <m:t>(</m:t>
                        </m:r>
                        <m:r>
                          <a:rPr lang="en-US" altLang="zh-CN" b="1" kern="100">
                            <a:latin typeface="Cambria Math" panose="02040503050406030204" pitchFamily="18" charset="0"/>
                            <a:ea typeface="黑体" panose="02010609060101010101" pitchFamily="49" charset="-122"/>
                          </a:rPr>
                          <m:t>𝑥</m:t>
                        </m:r>
                      </m:e>
                      <m:sub>
                        <m:r>
                          <a:rPr lang="en-US" altLang="zh-CN" b="1" kern="100">
                            <a:latin typeface="Cambria Math" panose="02040503050406030204" pitchFamily="18" charset="0"/>
                            <a:ea typeface="黑体" panose="02010609060101010101" pitchFamily="49" charset="-122"/>
                          </a:rPr>
                          <m:t>1</m:t>
                        </m:r>
                      </m:sub>
                    </m:sSub>
                    <m:r>
                      <a:rPr lang="en-US" altLang="zh-CN" b="1" kern="100">
                        <a:latin typeface="Cambria Math" panose="02040503050406030204" pitchFamily="18" charset="0"/>
                        <a:ea typeface="黑体" panose="02010609060101010101" pitchFamily="49" charset="-122"/>
                      </a:rPr>
                      <m:t>,</m:t>
                    </m:r>
                    <m:sSub>
                      <m:sSubPr>
                        <m:ctrlPr>
                          <a:rPr lang="en-US" altLang="zh-CN" b="1" i="1" kern="100">
                            <a:latin typeface="Cambria Math" panose="02040503050406030204" pitchFamily="18" charset="0"/>
                            <a:ea typeface="黑体" panose="02010609060101010101" pitchFamily="49" charset="-122"/>
                          </a:rPr>
                        </m:ctrlPr>
                      </m:sSubPr>
                      <m:e>
                        <m:r>
                          <a:rPr lang="en-US" altLang="zh-CN" b="1" kern="100">
                            <a:latin typeface="Cambria Math" panose="02040503050406030204" pitchFamily="18" charset="0"/>
                            <a:ea typeface="黑体" panose="02010609060101010101" pitchFamily="49" charset="-122"/>
                          </a:rPr>
                          <m:t>𝑥</m:t>
                        </m:r>
                      </m:e>
                      <m:sub>
                        <m:r>
                          <a:rPr lang="en-US" altLang="zh-CN" b="1" kern="100">
                            <a:latin typeface="Cambria Math" panose="02040503050406030204" pitchFamily="18" charset="0"/>
                            <a:ea typeface="黑体" panose="02010609060101010101" pitchFamily="49" charset="-122"/>
                          </a:rPr>
                          <m:t>2</m:t>
                        </m:r>
                      </m:sub>
                    </m:sSub>
                    <m:r>
                      <a:rPr lang="en-US" altLang="zh-CN" b="1" kern="100">
                        <a:latin typeface="Cambria Math" panose="02040503050406030204" pitchFamily="18" charset="0"/>
                        <a:ea typeface="黑体" panose="02010609060101010101" pitchFamily="49" charset="-122"/>
                      </a:rPr>
                      <m:t>,…,</m:t>
                    </m:r>
                    <m:sSub>
                      <m:sSubPr>
                        <m:ctrlPr>
                          <a:rPr lang="en-US" altLang="zh-CN" b="1" i="1" kern="100">
                            <a:latin typeface="Cambria Math" panose="02040503050406030204" pitchFamily="18" charset="0"/>
                            <a:ea typeface="黑体" panose="02010609060101010101" pitchFamily="49" charset="-122"/>
                          </a:rPr>
                        </m:ctrlPr>
                      </m:sSubPr>
                      <m:e>
                        <m:r>
                          <a:rPr lang="en-US" altLang="zh-CN" b="1" kern="100">
                            <a:latin typeface="Cambria Math" panose="02040503050406030204" pitchFamily="18" charset="0"/>
                            <a:ea typeface="黑体" panose="02010609060101010101" pitchFamily="49" charset="-122"/>
                          </a:rPr>
                          <m:t>𝑥</m:t>
                        </m:r>
                      </m:e>
                      <m:sub>
                        <m:r>
                          <a:rPr lang="en-US" altLang="zh-CN" b="1" kern="100">
                            <a:latin typeface="Cambria Math" panose="02040503050406030204" pitchFamily="18" charset="0"/>
                            <a:ea typeface="黑体" panose="02010609060101010101" pitchFamily="49" charset="-122"/>
                          </a:rPr>
                          <m:t>𝑛</m:t>
                        </m:r>
                      </m:sub>
                    </m:sSub>
                    <m:r>
                      <a:rPr lang="en-US" altLang="zh-CN" b="1" kern="100">
                        <a:latin typeface="Cambria Math" panose="02040503050406030204" pitchFamily="18" charset="0"/>
                        <a:ea typeface="黑体" panose="02010609060101010101" pitchFamily="49" charset="-122"/>
                      </a:rPr>
                      <m:t>)</m:t>
                    </m:r>
                  </m:oMath>
                </a14:m>
                <a:r>
                  <a:rPr lang="zh-CN" altLang="en-US" b="1" kern="100" dirty="0">
                    <a:ea typeface="黑体" panose="02010609060101010101" pitchFamily="49" charset="-122"/>
                  </a:rPr>
                  <a:t>为一组样本，若函数</a:t>
                </a:r>
                <a14:m>
                  <m:oMath xmlns:m="http://schemas.openxmlformats.org/officeDocument/2006/math">
                    <m:sSub>
                      <m:sSubPr>
                        <m:ctrlPr>
                          <a:rPr lang="en-US" altLang="zh-CN" b="1" i="1" kern="100">
                            <a:latin typeface="Cambria Math" panose="02040503050406030204" pitchFamily="18" charset="0"/>
                            <a:ea typeface="黑体" panose="02010609060101010101" pitchFamily="49" charset="-122"/>
                          </a:rPr>
                        </m:ctrlPr>
                      </m:sSubPr>
                      <m:e>
                        <m:r>
                          <a:rPr lang="en-US" altLang="zh-CN" b="1" kern="100">
                            <a:latin typeface="Cambria Math" panose="02040503050406030204" pitchFamily="18" charset="0"/>
                            <a:ea typeface="黑体" panose="02010609060101010101" pitchFamily="49" charset="-122"/>
                          </a:rPr>
                          <m:t>𝑓</m:t>
                        </m:r>
                        <m:r>
                          <a:rPr lang="en-US" altLang="zh-CN" b="1" kern="100">
                            <a:latin typeface="Cambria Math" panose="02040503050406030204" pitchFamily="18" charset="0"/>
                            <a:ea typeface="黑体" panose="02010609060101010101" pitchFamily="49" charset="-122"/>
                          </a:rPr>
                          <m:t>(</m:t>
                        </m:r>
                        <m:r>
                          <a:rPr lang="en-US" altLang="zh-CN" b="1" kern="100">
                            <a:latin typeface="Cambria Math" panose="02040503050406030204" pitchFamily="18" charset="0"/>
                            <a:ea typeface="黑体" panose="02010609060101010101" pitchFamily="49" charset="-122"/>
                          </a:rPr>
                          <m:t>𝑥</m:t>
                        </m:r>
                      </m:e>
                      <m:sub>
                        <m:r>
                          <a:rPr lang="en-US" altLang="zh-CN" b="1" kern="100">
                            <a:latin typeface="Cambria Math" panose="02040503050406030204" pitchFamily="18" charset="0"/>
                            <a:ea typeface="黑体" panose="02010609060101010101" pitchFamily="49" charset="-122"/>
                          </a:rPr>
                          <m:t>1</m:t>
                        </m:r>
                      </m:sub>
                    </m:sSub>
                    <m:r>
                      <a:rPr lang="en-US" altLang="zh-CN" b="1" kern="100">
                        <a:latin typeface="Cambria Math" panose="02040503050406030204" pitchFamily="18" charset="0"/>
                        <a:ea typeface="黑体" panose="02010609060101010101" pitchFamily="49" charset="-122"/>
                      </a:rPr>
                      <m:t>,</m:t>
                    </m:r>
                    <m:sSub>
                      <m:sSubPr>
                        <m:ctrlPr>
                          <a:rPr lang="en-US" altLang="zh-CN" b="1" i="1" kern="100">
                            <a:latin typeface="Cambria Math" panose="02040503050406030204" pitchFamily="18" charset="0"/>
                            <a:ea typeface="黑体" panose="02010609060101010101" pitchFamily="49" charset="-122"/>
                          </a:rPr>
                        </m:ctrlPr>
                      </m:sSubPr>
                      <m:e>
                        <m:r>
                          <a:rPr lang="en-US" altLang="zh-CN" b="1" kern="100">
                            <a:latin typeface="Cambria Math" panose="02040503050406030204" pitchFamily="18" charset="0"/>
                            <a:ea typeface="黑体" panose="02010609060101010101" pitchFamily="49" charset="-122"/>
                          </a:rPr>
                          <m:t>𝑥</m:t>
                        </m:r>
                      </m:e>
                      <m:sub>
                        <m:r>
                          <a:rPr lang="en-US" altLang="zh-CN" b="1" kern="100">
                            <a:latin typeface="Cambria Math" panose="02040503050406030204" pitchFamily="18" charset="0"/>
                            <a:ea typeface="黑体" panose="02010609060101010101" pitchFamily="49" charset="-122"/>
                          </a:rPr>
                          <m:t>2</m:t>
                        </m:r>
                      </m:sub>
                    </m:sSub>
                    <m:r>
                      <a:rPr lang="en-US" altLang="zh-CN" b="1" kern="100">
                        <a:latin typeface="Cambria Math" panose="02040503050406030204" pitchFamily="18" charset="0"/>
                        <a:ea typeface="黑体" panose="02010609060101010101" pitchFamily="49" charset="-122"/>
                      </a:rPr>
                      <m:t>,…,</m:t>
                    </m:r>
                    <m:sSub>
                      <m:sSubPr>
                        <m:ctrlPr>
                          <a:rPr lang="en-US" altLang="zh-CN" b="1" i="1" kern="100">
                            <a:latin typeface="Cambria Math" panose="02040503050406030204" pitchFamily="18" charset="0"/>
                            <a:ea typeface="黑体" panose="02010609060101010101" pitchFamily="49" charset="-122"/>
                          </a:rPr>
                        </m:ctrlPr>
                      </m:sSubPr>
                      <m:e>
                        <m:r>
                          <a:rPr lang="en-US" altLang="zh-CN" b="1" kern="100">
                            <a:latin typeface="Cambria Math" panose="02040503050406030204" pitchFamily="18" charset="0"/>
                            <a:ea typeface="黑体" panose="02010609060101010101" pitchFamily="49" charset="-122"/>
                          </a:rPr>
                          <m:t>𝑥</m:t>
                        </m:r>
                      </m:e>
                      <m:sub>
                        <m:r>
                          <a:rPr lang="en-US" altLang="zh-CN" b="1" kern="100">
                            <a:latin typeface="Cambria Math" panose="02040503050406030204" pitchFamily="18" charset="0"/>
                            <a:ea typeface="黑体" panose="02010609060101010101" pitchFamily="49" charset="-122"/>
                          </a:rPr>
                          <m:t>𝑛</m:t>
                        </m:r>
                      </m:sub>
                    </m:sSub>
                    <m:r>
                      <a:rPr lang="en-US" altLang="zh-CN" b="1" kern="100">
                        <a:latin typeface="Cambria Math" panose="02040503050406030204" pitchFamily="18" charset="0"/>
                        <a:ea typeface="黑体" panose="02010609060101010101" pitchFamily="49" charset="-122"/>
                      </a:rPr>
                      <m:t>)</m:t>
                    </m:r>
                  </m:oMath>
                </a14:m>
                <a:r>
                  <a:rPr lang="zh-CN" altLang="zh-CN" b="1" kern="100" dirty="0">
                    <a:ea typeface="黑体" panose="02010609060101010101" pitchFamily="49" charset="-122"/>
                  </a:rPr>
                  <a:t>不含有未知参数，</a:t>
                </a:r>
                <a:r>
                  <a:rPr lang="zh-CN" altLang="en-US" b="1" kern="100" dirty="0">
                    <a:ea typeface="黑体" panose="02010609060101010101" pitchFamily="49" charset="-122"/>
                  </a:rPr>
                  <a:t>则称之为一个统计量。</a:t>
                </a:r>
                <a:endParaRPr lang="en-US" altLang="zh-CN" b="1" kern="100" dirty="0">
                  <a:ea typeface="黑体" panose="02010609060101010101" pitchFamily="49" charset="-122"/>
                </a:endParaRPr>
              </a:p>
              <a:p>
                <a:endParaRPr lang="en-US" altLang="zh-CN" b="1" kern="100" dirty="0">
                  <a:ea typeface="黑体" panose="02010609060101010101" pitchFamily="49" charset="-122"/>
                </a:endParaRPr>
              </a:p>
              <a:p>
                <a:pPr indent="628650"/>
                <a:r>
                  <a:rPr lang="zh-CN" altLang="zh-CN" dirty="0">
                    <a:latin typeface="华文中宋" panose="02010600040101010101" pitchFamily="2" charset="-122"/>
                    <a:ea typeface="华文中宋" panose="02010600040101010101" pitchFamily="2" charset="-122"/>
                    <a:cs typeface="Times New Roman" panose="02020603050405020304" pitchFamily="18" charset="0"/>
                  </a:rPr>
                  <a:t>统计量一般是样本的连续函数。由于样本是随机变量，因而它的函数也是随机变量</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a:t>
                </a:r>
              </a:p>
            </p:txBody>
          </p:sp>
        </mc:Choice>
        <mc:Fallback xmlns="">
          <p:sp>
            <p:nvSpPr>
              <p:cNvPr id="2" name="矩形 1">
                <a:extLst>
                  <a:ext uri="{FF2B5EF4-FFF2-40B4-BE49-F238E27FC236}">
                    <a16:creationId xmlns:a16="http://schemas.microsoft.com/office/drawing/2014/main" id="{01408B67-A70A-44E6-AA9B-BBA34B698EC3}"/>
                  </a:ext>
                </a:extLst>
              </p:cNvPr>
              <p:cNvSpPr>
                <a:spLocks noRot="1" noChangeAspect="1" noMove="1" noResize="1" noEditPoints="1" noAdjustHandles="1" noChangeArrowheads="1" noChangeShapeType="1" noTextEdit="1"/>
              </p:cNvSpPr>
              <p:nvPr/>
            </p:nvSpPr>
            <p:spPr>
              <a:xfrm>
                <a:off x="901701" y="2010718"/>
                <a:ext cx="10737850" cy="1938992"/>
              </a:xfrm>
              <a:prstGeom prst="rect">
                <a:avLst/>
              </a:prstGeom>
              <a:blipFill>
                <a:blip r:embed="rId2"/>
                <a:stretch>
                  <a:fillRect l="-909" t="-3459" b="-62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3813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D42E9A0-B0CD-4125-9BD6-21B63EBF8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354" y="1664484"/>
            <a:ext cx="3449646" cy="3904305"/>
          </a:xfrm>
          <a:prstGeom prst="rect">
            <a:avLst/>
          </a:prstGeom>
        </p:spPr>
      </p:pic>
      <p:sp>
        <p:nvSpPr>
          <p:cNvPr id="4" name="矩形 3">
            <a:extLst>
              <a:ext uri="{FF2B5EF4-FFF2-40B4-BE49-F238E27FC236}">
                <a16:creationId xmlns:a16="http://schemas.microsoft.com/office/drawing/2014/main" id="{09389D9D-F50A-4CB3-A1AB-C63226C91C86}"/>
              </a:ext>
            </a:extLst>
          </p:cNvPr>
          <p:cNvSpPr/>
          <p:nvPr/>
        </p:nvSpPr>
        <p:spPr>
          <a:xfrm>
            <a:off x="4235450" y="1843950"/>
            <a:ext cx="7289800" cy="3170099"/>
          </a:xfrm>
          <a:prstGeom prst="rect">
            <a:avLst/>
          </a:prstGeom>
        </p:spPr>
        <p:txBody>
          <a:bodyPr wrap="square">
            <a:spAutoFit/>
          </a:bodyPr>
          <a:lstStyle/>
          <a:p>
            <a:pPr algn="ctr"/>
            <a:r>
              <a:rPr lang="zh-CN" altLang="en-US" sz="2800" b="1" dirty="0">
                <a:ea typeface="宋体" panose="02010600030101010101" pitchFamily="2" charset="-122"/>
                <a:cs typeface="Times New Roman" panose="02020603050405020304" pitchFamily="18" charset="0"/>
              </a:rPr>
              <a:t>统计的核心：样本和总体的关系</a:t>
            </a:r>
            <a:endParaRPr lang="en-US" altLang="zh-CN" sz="2800" b="1" dirty="0">
              <a:ea typeface="宋体" panose="02010600030101010101" pitchFamily="2" charset="-122"/>
              <a:cs typeface="Times New Roman" panose="02020603050405020304" pitchFamily="18" charset="0"/>
            </a:endParaRPr>
          </a:p>
          <a:p>
            <a:pPr algn="ctr"/>
            <a:endParaRPr lang="en-US" altLang="zh-CN" sz="2800" b="1" dirty="0">
              <a:ea typeface="宋体" panose="02010600030101010101" pitchFamily="2" charset="-122"/>
              <a:cs typeface="Times New Roman" panose="02020603050405020304" pitchFamily="18" charset="0"/>
            </a:endParaRPr>
          </a:p>
          <a:p>
            <a:pPr indent="628650"/>
            <a:r>
              <a:rPr lang="zh-CN" altLang="zh-CN" dirty="0">
                <a:ea typeface="宋体" panose="02010600030101010101" pitchFamily="2" charset="-122"/>
                <a:cs typeface="Times New Roman" panose="02020603050405020304" pitchFamily="18" charset="0"/>
              </a:rPr>
              <a:t>如图</a:t>
            </a:r>
            <a:r>
              <a:rPr lang="en-US" altLang="zh-CN" dirty="0">
                <a:ea typeface="宋体" panose="02010600030101010101" pitchFamily="2" charset="-122"/>
              </a:rPr>
              <a:t>1</a:t>
            </a:r>
            <a:r>
              <a:rPr lang="en-US" altLang="zh-CN" dirty="0">
                <a:ea typeface="宋体" panose="02010600030101010101" pitchFamily="2" charset="-122"/>
                <a:cs typeface="Times New Roman" panose="02020603050405020304" pitchFamily="18" charset="0"/>
              </a:rPr>
              <a:t>.</a:t>
            </a:r>
            <a:r>
              <a:rPr lang="en-US" altLang="zh-CN" dirty="0">
                <a:ea typeface="宋体" panose="02010600030101010101" pitchFamily="2" charset="-122"/>
              </a:rPr>
              <a:t>2</a:t>
            </a:r>
            <a:r>
              <a:rPr lang="zh-CN" altLang="zh-CN" dirty="0">
                <a:ea typeface="宋体" panose="02010600030101010101" pitchFamily="2" charset="-122"/>
                <a:cs typeface="Times New Roman" panose="02020603050405020304" pitchFamily="18" charset="0"/>
              </a:rPr>
              <a:t>所示，样本是总体的一小部分，是对总体进行随机抽取后所得到的集合。对于观察者来讲，整个总体的状况是不了解的，观察者所能了解的只是总体的一部分——样本的具体状况。我们所要做的就是通过对这些样本具体状况的研究，来推知整个总体的状况。</a:t>
            </a:r>
            <a:endParaRPr lang="zh-CN" altLang="en-US" dirty="0"/>
          </a:p>
        </p:txBody>
      </p:sp>
    </p:spTree>
    <p:extLst>
      <p:ext uri="{BB962C8B-B14F-4D97-AF65-F5344CB8AC3E}">
        <p14:creationId xmlns:p14="http://schemas.microsoft.com/office/powerpoint/2010/main" val="205080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3908762"/>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第二节</a:t>
                </a:r>
                <a:r>
                  <a:rPr lang="en-US" altLang="zh-CN" sz="2800" b="1" kern="100" dirty="0">
                    <a:latin typeface="华文中宋" panose="02010600040101010101" pitchFamily="2" charset="-122"/>
                    <a:ea typeface="华文中宋" panose="02010600040101010101" pitchFamily="2" charset="-122"/>
                  </a:rPr>
                  <a:t>  </a:t>
                </a:r>
                <a:r>
                  <a:rPr lang="zh-CN" altLang="zh-CN" sz="2800" b="1" kern="100" dirty="0">
                    <a:latin typeface="华文中宋" panose="02010600040101010101" pitchFamily="2" charset="-122"/>
                    <a:ea typeface="华文中宋" panose="02010600040101010101" pitchFamily="2" charset="-122"/>
                  </a:rPr>
                  <a:t>总体与样本的桥梁——随机变量</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628650" algn="just">
                  <a:spcAft>
                    <a:spcPts val="0"/>
                  </a:spcAft>
                </a:pPr>
                <a:r>
                  <a:rPr lang="zh-CN" altLang="zh-CN" kern="100" dirty="0">
                    <a:latin typeface="华文中宋" panose="02010600040101010101" pitchFamily="2" charset="-122"/>
                    <a:ea typeface="华文中宋" panose="02010600040101010101" pitchFamily="2" charset="-122"/>
                  </a:rPr>
                  <a:t>一、随机变量的分布</a:t>
                </a:r>
              </a:p>
              <a:p>
                <a:pPr marL="628650" algn="just">
                  <a:spcAft>
                    <a:spcPts val="0"/>
                  </a:spcAft>
                </a:pPr>
                <a:r>
                  <a:rPr lang="zh-CN" altLang="en-US" kern="100" dirty="0">
                    <a:latin typeface="华文中宋" panose="02010600040101010101" pitchFamily="2" charset="-122"/>
                    <a:ea typeface="华文中宋" panose="02010600040101010101" pitchFamily="2" charset="-122"/>
                  </a:rPr>
                  <a:t>（一）分布函数定义</a:t>
                </a:r>
                <a:endParaRPr lang="en-US" altLang="zh-CN" kern="100" dirty="0">
                  <a:latin typeface="华文中宋" panose="02010600040101010101" pitchFamily="2" charset="-122"/>
                  <a:ea typeface="华文中宋" panose="02010600040101010101" pitchFamily="2" charset="-122"/>
                </a:endParaRPr>
              </a:p>
              <a:p>
                <a:pPr marL="628650" algn="just">
                  <a:spcAft>
                    <a:spcPts val="0"/>
                  </a:spcAft>
                </a:pPr>
                <a:r>
                  <a:rPr lang="en-US" altLang="zh-CN" dirty="0">
                    <a:latin typeface="华文中宋" panose="02010600040101010101" pitchFamily="2" charset="-122"/>
                    <a:ea typeface="华文中宋" panose="02010600040101010101" pitchFamily="2" charset="-122"/>
                  </a:rPr>
                  <a:t>	   </a:t>
                </a:r>
                <a:r>
                  <a:rPr lang="zh-CN" altLang="zh-CN" dirty="0">
                    <a:latin typeface="华文中宋" panose="02010600040101010101" pitchFamily="2" charset="-122"/>
                    <a:ea typeface="华文中宋" panose="02010600040101010101" pitchFamily="2" charset="-122"/>
                  </a:rPr>
                  <a:t>定义</a:t>
                </a:r>
                <a:r>
                  <a:rPr lang="en-US" altLang="zh-CN" dirty="0">
                    <a:latin typeface="华文中宋" panose="02010600040101010101" pitchFamily="2" charset="-122"/>
                    <a:ea typeface="华文中宋" panose="02010600040101010101" pitchFamily="2" charset="-122"/>
                  </a:rPr>
                  <a:t>1.2.2 	</a:t>
                </a:r>
                <a:r>
                  <a:rPr lang="zh-CN" altLang="zh-CN" dirty="0">
                    <a:latin typeface="华文中宋" panose="02010600040101010101" pitchFamily="2" charset="-122"/>
                    <a:ea typeface="华文中宋" panose="02010600040101010101" pitchFamily="2" charset="-122"/>
                  </a:rPr>
                  <a:t>若</a:t>
                </a:r>
                <a14:m>
                  <m:oMath xmlns:m="http://schemas.openxmlformats.org/officeDocument/2006/math">
                    <m:r>
                      <a:rPr lang="en-US" altLang="zh-CN" b="0" i="1" smtClean="0">
                        <a:latin typeface="Cambria Math" panose="02040503050406030204" pitchFamily="18" charset="0"/>
                      </a:rPr>
                      <m:t>𝜉</m:t>
                    </m:r>
                  </m:oMath>
                </a14:m>
                <a:r>
                  <a:rPr lang="zh-CN" altLang="zh-CN" dirty="0">
                    <a:latin typeface="华文中宋" panose="02010600040101010101" pitchFamily="2" charset="-122"/>
                    <a:ea typeface="华文中宋" panose="02010600040101010101" pitchFamily="2" charset="-122"/>
                  </a:rPr>
                  <a:t>是一个随机变量</a:t>
                </a:r>
                <a:r>
                  <a:rPr lang="en-US" altLang="zh-CN"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可以是离散的，也可以为非离散的</a:t>
                </a:r>
                <a:r>
                  <a:rPr lang="en-US" altLang="zh-CN" dirty="0">
                    <a:latin typeface="华文中宋" panose="02010600040101010101" pitchFamily="2" charset="-122"/>
                    <a:ea typeface="华文中宋" panose="02010600040101010101" pitchFamily="2" charset="-122"/>
                  </a:rPr>
                  <a:t>)</a:t>
                </a:r>
                <a:r>
                  <a:rPr lang="zh-CN" altLang="zh-CN" dirty="0">
                    <a:latin typeface="华文中宋" panose="02010600040101010101" pitchFamily="2" charset="-122"/>
                    <a:ea typeface="华文中宋" panose="02010600040101010101" pitchFamily="2" charset="-122"/>
                  </a:rPr>
                  <a:t>，对任何实数</a:t>
                </a:r>
                <a14:m>
                  <m:oMath xmlns:m="http://schemas.openxmlformats.org/officeDocument/2006/math">
                    <m:r>
                      <a:rPr lang="en-US" altLang="zh-CN" b="0" i="1" smtClean="0">
                        <a:latin typeface="Cambria Math" panose="02040503050406030204" pitchFamily="18" charset="0"/>
                      </a:rPr>
                      <m:t>𝑥</m:t>
                    </m:r>
                  </m:oMath>
                </a14:m>
                <a:r>
                  <a:rPr lang="zh-CN" altLang="en-US" kern="100" dirty="0">
                    <a:latin typeface="华文中宋" panose="02010600040101010101" pitchFamily="2" charset="-122"/>
                    <a:ea typeface="华文中宋" panose="02010600040101010101" pitchFamily="2" charset="-122"/>
                  </a:rPr>
                  <a:t>，</a:t>
                </a:r>
                <a14:m>
                  <m:oMath xmlns:m="http://schemas.openxmlformats.org/officeDocument/2006/math">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𝜉</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kern="100" dirty="0">
                    <a:latin typeface="华文中宋" panose="02010600040101010101" pitchFamily="2" charset="-122"/>
                    <a:ea typeface="华文中宋" panose="02010600040101010101" pitchFamily="2" charset="-122"/>
                  </a:rPr>
                  <a:t>为随机变量</a:t>
                </a:r>
                <a14:m>
                  <m:oMath xmlns:m="http://schemas.openxmlformats.org/officeDocument/2006/math">
                    <m:r>
                      <a:rPr lang="en-US" altLang="zh-CN" b="0" i="1" smtClean="0">
                        <a:latin typeface="Cambria Math" panose="02040503050406030204" pitchFamily="18" charset="0"/>
                      </a:rPr>
                      <m:t>𝜉</m:t>
                    </m:r>
                  </m:oMath>
                </a14:m>
                <a:r>
                  <a:rPr lang="zh-CN" altLang="en-US" kern="100" dirty="0">
                    <a:latin typeface="华文中宋" panose="02010600040101010101" pitchFamily="2" charset="-122"/>
                    <a:ea typeface="华文中宋" panose="02010600040101010101" pitchFamily="2" charset="-122"/>
                  </a:rPr>
                  <a:t>的分布函数。</a:t>
                </a:r>
                <a:endParaRPr lang="en-US" altLang="zh-CN" kern="100" dirty="0">
                  <a:latin typeface="华文中宋" panose="02010600040101010101" pitchFamily="2" charset="-122"/>
                  <a:ea typeface="华文中宋" panose="02010600040101010101" pitchFamily="2" charset="-122"/>
                </a:endParaRPr>
              </a:p>
              <a:p>
                <a:pPr marL="628650"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en-US" kern="100" dirty="0">
                    <a:latin typeface="华文中宋" panose="02010600040101010101" pitchFamily="2" charset="-122"/>
                    <a:ea typeface="华文中宋" panose="02010600040101010101" pitchFamily="2" charset="-122"/>
                  </a:rPr>
                  <a:t>可以看出</a:t>
                </a:r>
                <a14:m>
                  <m:oMath xmlns:m="http://schemas.openxmlformats.org/officeDocument/2006/math">
                    <m:r>
                      <a:rPr lang="en-US" altLang="zh-CN" b="0" i="1" smtClean="0">
                        <a:latin typeface="Cambria Math" panose="02040503050406030204" pitchFamily="18" charset="0"/>
                      </a:rPr>
                      <m:t>𝐹</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kern="100" dirty="0">
                    <a:latin typeface="华文中宋" panose="02010600040101010101" pitchFamily="2" charset="-122"/>
                    <a:ea typeface="华文中宋" panose="02010600040101010101" pitchFamily="2" charset="-122"/>
                  </a:rPr>
                  <a:t>是</a:t>
                </a:r>
                <a14:m>
                  <m:oMath xmlns:m="http://schemas.openxmlformats.org/officeDocument/2006/math">
                    <m:r>
                      <a:rPr lang="en-US" altLang="zh-CN" b="0" i="1" smtClean="0">
                        <a:latin typeface="Cambria Math" panose="02040503050406030204" pitchFamily="18" charset="0"/>
                      </a:rPr>
                      <m:t>𝜉</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kern="100" dirty="0">
                    <a:latin typeface="华文中宋" panose="02010600040101010101" pitchFamily="2" charset="-122"/>
                    <a:ea typeface="华文中宋" panose="02010600040101010101" pitchFamily="2" charset="-122"/>
                  </a:rPr>
                  <a:t>的概率，是</a:t>
                </a:r>
                <a14:m>
                  <m:oMath xmlns:m="http://schemas.openxmlformats.org/officeDocument/2006/math">
                    <m:r>
                      <a:rPr lang="en-US" altLang="zh-CN" b="0" i="1" smtClean="0">
                        <a:latin typeface="Cambria Math" panose="02040503050406030204" pitchFamily="18" charset="0"/>
                      </a:rPr>
                      <m:t>𝑥</m:t>
                    </m:r>
                  </m:oMath>
                </a14:m>
                <a:r>
                  <a:rPr lang="zh-CN" altLang="en-US" kern="100" dirty="0">
                    <a:latin typeface="华文中宋" panose="02010600040101010101" pitchFamily="2" charset="-122"/>
                    <a:ea typeface="华文中宋" panose="02010600040101010101" pitchFamily="2" charset="-122"/>
                  </a:rPr>
                  <a:t>的实值函数，对于任意实数</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m:t>
                    </m:r>
                  </m:oMath>
                </a14:m>
                <a:r>
                  <a:rPr lang="zh-CN" altLang="en-US" kern="100" dirty="0">
                    <a:latin typeface="华文中宋" panose="02010600040101010101" pitchFamily="2" charset="-122"/>
                    <a:ea typeface="华文中宋" panose="02010600040101010101" pitchFamily="2" charset="-122"/>
                  </a:rPr>
                  <a:t>有</a:t>
                </a:r>
                <a14:m>
                  <m:oMath xmlns:m="http://schemas.openxmlformats.org/officeDocument/2006/math">
                    <m:r>
                      <a:rPr lang="en-US" altLang="zh-CN" b="0" i="1" smtClean="0">
                        <a:latin typeface="Cambria Math" panose="02040503050406030204" pitchFamily="18" charset="0"/>
                      </a:rPr>
                      <m:t>𝑝</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r>
                          <a:rPr lang="en-US" altLang="zh-CN" b="0" i="1" smtClean="0">
                            <a:latin typeface="Cambria Math" panose="02040503050406030204" pitchFamily="18" charset="0"/>
                          </a:rPr>
                          <m:t>𝜉</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𝜉</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𝜉</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zh-CN" altLang="en-US" kern="100" dirty="0">
                    <a:latin typeface="华文中宋" panose="02010600040101010101" pitchFamily="2" charset="-122"/>
                    <a:ea typeface="华文中宋" panose="02010600040101010101" pitchFamily="2" charset="-122"/>
                  </a:rPr>
                  <a:t>。如果已知</a:t>
                </a:r>
                <a14:m>
                  <m:oMath xmlns:m="http://schemas.openxmlformats.org/officeDocument/2006/math">
                    <m:r>
                      <a:rPr lang="en-US" altLang="zh-CN" b="0" i="1" smtClean="0">
                        <a:latin typeface="Cambria Math" panose="02040503050406030204" pitchFamily="18" charset="0"/>
                      </a:rPr>
                      <m:t>𝐹</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kern="100" dirty="0">
                    <a:latin typeface="华文中宋" panose="02010600040101010101" pitchFamily="2" charset="-122"/>
                    <a:ea typeface="华文中宋" panose="02010600040101010101" pitchFamily="2" charset="-122"/>
                  </a:rPr>
                  <a:t>就能知道</a:t>
                </a:r>
                <a14:m>
                  <m:oMath xmlns:m="http://schemas.openxmlformats.org/officeDocument/2006/math">
                    <m:r>
                      <a:rPr lang="en-US" altLang="zh-CN" b="0" i="1" smtClean="0">
                        <a:latin typeface="Cambria Math" panose="02040503050406030204" pitchFamily="18" charset="0"/>
                      </a:rPr>
                      <m:t>𝜉</m:t>
                    </m:r>
                  </m:oMath>
                </a14:m>
                <a:r>
                  <a:rPr lang="zh-CN" altLang="en-US" kern="100" dirty="0">
                    <a:latin typeface="华文中宋" panose="02010600040101010101" pitchFamily="2" charset="-122"/>
                    <a:ea typeface="华文中宋" panose="02010600040101010101" pitchFamily="2" charset="-122"/>
                  </a:rPr>
                  <a:t>在任意区间上取值的概率，所以它完整地描述了随机变量可能的变化情况。</a:t>
                </a:r>
                <a:endParaRPr lang="en-US" altLang="zh-CN" kern="100" dirty="0">
                  <a:latin typeface="华文中宋" panose="02010600040101010101" pitchFamily="2" charset="-122"/>
                  <a:ea typeface="华文中宋" panose="02010600040101010101" pitchFamily="2" charset="-122"/>
                </a:endParaRPr>
              </a:p>
              <a:p>
                <a:pPr marL="628650" algn="just">
                  <a:spcAft>
                    <a:spcPts val="0"/>
                  </a:spcAft>
                </a:pPr>
                <a:endParaRPr lang="en-US" altLang="zh-CN" sz="1800" kern="100" dirty="0">
                  <a:ea typeface="宋体" panose="02010600030101010101" pitchFamily="2" charset="-122"/>
                </a:endParaRPr>
              </a:p>
              <a:p>
                <a:pPr algn="just">
                  <a:spcAft>
                    <a:spcPts val="0"/>
                  </a:spcAft>
                </a:pPr>
                <a:r>
                  <a:rPr lang="en-US" altLang="zh-CN" sz="1800" kern="100" dirty="0">
                    <a:ea typeface="宋体" panose="02010600030101010101" pitchFamily="2" charset="-122"/>
                  </a:rPr>
                  <a:t> </a:t>
                </a:r>
                <a:endParaRPr lang="zh-CN" altLang="en-US" dirty="0"/>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3908762"/>
              </a:xfrm>
              <a:prstGeom prst="rect">
                <a:avLst/>
              </a:prstGeom>
              <a:blipFill>
                <a:blip r:embed="rId2"/>
                <a:stretch>
                  <a:fillRect t="-1716" r="-7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5283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4481868"/>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第二节</a:t>
                </a:r>
                <a:r>
                  <a:rPr lang="en-US" altLang="zh-CN" sz="2800" b="1" kern="100" dirty="0">
                    <a:latin typeface="华文中宋" panose="02010600040101010101" pitchFamily="2" charset="-122"/>
                    <a:ea typeface="华文中宋" panose="02010600040101010101" pitchFamily="2" charset="-122"/>
                  </a:rPr>
                  <a:t>  </a:t>
                </a:r>
                <a:r>
                  <a:rPr lang="zh-CN" altLang="zh-CN" sz="2800" b="1" kern="100" dirty="0">
                    <a:latin typeface="华文中宋" panose="02010600040101010101" pitchFamily="2" charset="-122"/>
                    <a:ea typeface="华文中宋" panose="02010600040101010101" pitchFamily="2" charset="-122"/>
                  </a:rPr>
                  <a:t>总体与样本的桥梁——随机变量</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628650" algn="just">
                  <a:spcAft>
                    <a:spcPts val="0"/>
                  </a:spcAft>
                </a:pPr>
                <a:r>
                  <a:rPr lang="zh-CN" altLang="zh-CN" kern="100" dirty="0">
                    <a:latin typeface="华文中宋" panose="02010600040101010101" pitchFamily="2" charset="-122"/>
                    <a:ea typeface="华文中宋" panose="02010600040101010101" pitchFamily="2" charset="-122"/>
                  </a:rPr>
                  <a:t>一、随机变量的分布</a:t>
                </a:r>
              </a:p>
              <a:p>
                <a:pPr marL="628650" algn="just">
                  <a:spcAft>
                    <a:spcPts val="0"/>
                  </a:spcAft>
                </a:pPr>
                <a:r>
                  <a:rPr lang="zh-CN" altLang="en-US" kern="100" dirty="0">
                    <a:latin typeface="华文中宋" panose="02010600040101010101" pitchFamily="2" charset="-122"/>
                    <a:ea typeface="华文中宋" panose="02010600040101010101" pitchFamily="2" charset="-122"/>
                  </a:rPr>
                  <a:t>（二）分布函数性质</a:t>
                </a:r>
                <a:endParaRPr lang="en-US" altLang="zh-CN" kern="100" dirty="0">
                  <a:latin typeface="华文中宋" panose="02010600040101010101" pitchFamily="2" charset="-122"/>
                  <a:ea typeface="华文中宋" panose="02010600040101010101" pitchFamily="2" charset="-122"/>
                </a:endParaRPr>
              </a:p>
              <a:p>
                <a:pPr marL="628650" algn="just">
                  <a:spcAft>
                    <a:spcPts val="0"/>
                  </a:spcAft>
                </a:pPr>
                <a:r>
                  <a:rPr lang="en-US" altLang="zh-CN" kern="100" dirty="0">
                    <a:latin typeface="华文中宋" panose="02010600040101010101" pitchFamily="2" charset="-122"/>
                    <a:ea typeface="华文中宋" panose="02010600040101010101" pitchFamily="2" charset="-122"/>
                  </a:rPr>
                  <a:t>	1. </a:t>
                </a:r>
                <a:r>
                  <a:rPr lang="zh-CN" altLang="en-US" kern="100" dirty="0">
                    <a:latin typeface="华文中宋" panose="02010600040101010101" pitchFamily="2" charset="-122"/>
                    <a:ea typeface="华文中宋" panose="02010600040101010101" pitchFamily="2" charset="-122"/>
                  </a:rPr>
                  <a:t>对一切</a:t>
                </a:r>
                <a14:m>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e>
                    </m:d>
                  </m:oMath>
                </a14:m>
                <a:r>
                  <a:rPr lang="zh-CN" altLang="en-US" kern="100" dirty="0">
                    <a:latin typeface="华文中宋" panose="02010600040101010101" pitchFamily="2" charset="-122"/>
                    <a:ea typeface="华文中宋" panose="02010600040101010101" pitchFamily="2" charset="-122"/>
                  </a:rPr>
                  <a:t>，</a:t>
                </a:r>
                <a14:m>
                  <m:oMath xmlns:m="http://schemas.openxmlformats.org/officeDocument/2006/math">
                    <m:r>
                      <a:rPr lang="en-US" altLang="zh-CN" i="1" kern="100" dirty="0">
                        <a:latin typeface="Cambria Math" panose="02040503050406030204" pitchFamily="18" charset="0"/>
                      </a:rPr>
                      <m:t>0</m:t>
                    </m:r>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𝐹</m:t>
                    </m:r>
                    <m:d>
                      <m:dPr>
                        <m:ctrlPr>
                          <a:rPr lang="en-US" altLang="zh-CN" b="0" i="1" kern="100" dirty="0" smtClean="0">
                            <a:latin typeface="Cambria Math" panose="02040503050406030204" pitchFamily="18" charset="0"/>
                          </a:rPr>
                        </m:ctrlPr>
                      </m:dPr>
                      <m:e>
                        <m:r>
                          <a:rPr lang="en-US" altLang="zh-CN" b="0" i="1" kern="100" dirty="0" smtClean="0">
                            <a:latin typeface="Cambria Math" panose="02040503050406030204" pitchFamily="18" charset="0"/>
                          </a:rPr>
                          <m:t>𝑥</m:t>
                        </m:r>
                      </m:e>
                    </m:d>
                    <m:r>
                      <a:rPr lang="en-US" altLang="zh-CN" b="0" i="1" kern="100" dirty="0" smtClean="0">
                        <a:latin typeface="Cambria Math" panose="02040503050406030204" pitchFamily="18" charset="0"/>
                      </a:rPr>
                      <m:t>≤1</m:t>
                    </m:r>
                  </m:oMath>
                </a14:m>
                <a:r>
                  <a:rPr lang="zh-CN" altLang="en-US"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a:p>
                <a:pPr marL="628650" algn="just">
                  <a:spcAft>
                    <a:spcPts val="0"/>
                  </a:spcAft>
                </a:pPr>
                <a:r>
                  <a:rPr lang="en-US" altLang="zh-CN" kern="100" dirty="0">
                    <a:latin typeface="华文中宋" panose="02010600040101010101" pitchFamily="2" charset="-122"/>
                    <a:ea typeface="华文中宋" panose="02010600040101010101" pitchFamily="2" charset="-122"/>
                  </a:rPr>
                  <a:t>	2. </a:t>
                </a:r>
                <a14:m>
                  <m:oMath xmlns:m="http://schemas.openxmlformats.org/officeDocument/2006/math">
                    <m:r>
                      <a:rPr lang="en-US" altLang="zh-CN" i="1" kern="100" dirty="0">
                        <a:latin typeface="Cambria Math" panose="02040503050406030204" pitchFamily="18" charset="0"/>
                      </a:rPr>
                      <m:t>𝐹</m:t>
                    </m:r>
                    <m:d>
                      <m:dPr>
                        <m:ctrlPr>
                          <a:rPr lang="en-US" altLang="zh-CN" i="1" kern="100" dirty="0">
                            <a:latin typeface="Cambria Math" panose="02040503050406030204" pitchFamily="18" charset="0"/>
                          </a:rPr>
                        </m:ctrlPr>
                      </m:dPr>
                      <m:e>
                        <m:r>
                          <a:rPr lang="en-US" altLang="zh-CN" i="1" kern="100" dirty="0">
                            <a:latin typeface="Cambria Math" panose="02040503050406030204" pitchFamily="18" charset="0"/>
                          </a:rPr>
                          <m:t>𝑥</m:t>
                        </m:r>
                      </m:e>
                    </m:d>
                  </m:oMath>
                </a14:m>
                <a:r>
                  <a:rPr lang="zh-CN" altLang="en-US" kern="100" dirty="0">
                    <a:latin typeface="华文中宋" panose="02010600040101010101" pitchFamily="2" charset="-122"/>
                    <a:ea typeface="华文中宋" panose="02010600040101010101" pitchFamily="2" charset="-122"/>
                  </a:rPr>
                  <a:t>为非减函数；</a:t>
                </a:r>
                <a:endParaRPr lang="en-US" altLang="zh-CN" kern="100" dirty="0">
                  <a:latin typeface="华文中宋" panose="02010600040101010101" pitchFamily="2" charset="-122"/>
                  <a:ea typeface="华文中宋" panose="02010600040101010101" pitchFamily="2" charset="-122"/>
                </a:endParaRPr>
              </a:p>
              <a:p>
                <a:pPr marL="628650" algn="just">
                  <a:spcAft>
                    <a:spcPts val="0"/>
                  </a:spcAft>
                </a:pPr>
                <a:r>
                  <a:rPr lang="en-US" altLang="zh-CN" kern="100" dirty="0">
                    <a:latin typeface="华文中宋" panose="02010600040101010101" pitchFamily="2" charset="-122"/>
                    <a:ea typeface="华文中宋" panose="02010600040101010101" pitchFamily="2" charset="-122"/>
                  </a:rPr>
                  <a:t>	3.</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𝐹</m:t>
                    </m:r>
                    <m:r>
                      <a:rPr lang="zh-CN" altLang="en-US">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a:latin typeface="Cambria Math" panose="02040503050406030204" pitchFamily="18" charset="0"/>
                          </a:rPr>
                          <m:t>→−∞</m:t>
                        </m:r>
                      </m:lim>
                    </m:limLow>
                    <m:r>
                      <a:rPr lang="zh-CN" altLang="en-US" i="1">
                        <a:latin typeface="Cambria Math" panose="02040503050406030204" pitchFamily="18" charset="0"/>
                      </a:rPr>
                      <m:t>𝐹</m:t>
                    </m:r>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r>
                      <a:rPr lang="en-US" altLang="zh-CN" b="0" i="0" smtClean="0">
                        <a:latin typeface="Cambria Math" panose="02040503050406030204" pitchFamily="18" charset="0"/>
                      </a:rPr>
                      <m:t>0</m:t>
                    </m:r>
                  </m:oMath>
                </a14:m>
                <a:r>
                  <a:rPr lang="en-US" altLang="zh-CN" dirty="0"/>
                  <a:t>,</a:t>
                </a:r>
                <a14:m>
                  <m:oMath xmlns:m="http://schemas.openxmlformats.org/officeDocument/2006/math">
                    <m:r>
                      <a:rPr lang="zh-CN" altLang="en-US" i="1">
                        <a:latin typeface="Cambria Math" panose="02040503050406030204" pitchFamily="18" charset="0"/>
                      </a:rPr>
                      <m:t>𝐹</m:t>
                    </m:r>
                    <m:r>
                      <a:rPr lang="zh-CN" altLang="en-US">
                        <a:latin typeface="Cambria Math" panose="02040503050406030204" pitchFamily="18" charset="0"/>
                      </a:rPr>
                      <m:t>(</m:t>
                    </m:r>
                    <m:r>
                      <a:rPr lang="en-US" altLang="zh-CN" b="0" i="0" smtClean="0">
                        <a:latin typeface="Cambria Math" panose="02040503050406030204" pitchFamily="18" charset="0"/>
                      </a:rPr>
                      <m:t>+</m:t>
                    </m:r>
                    <m:r>
                      <a:rPr lang="zh-CN" altLang="en-US">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a:latin typeface="Cambria Math" panose="02040503050406030204" pitchFamily="18" charset="0"/>
                          </a:rPr>
                          <m:t>→</m:t>
                        </m:r>
                        <m:r>
                          <a:rPr lang="en-US" altLang="zh-CN" b="0" i="0" smtClean="0">
                            <a:latin typeface="Cambria Math" panose="02040503050406030204" pitchFamily="18" charset="0"/>
                          </a:rPr>
                          <m:t>+</m:t>
                        </m:r>
                        <m:r>
                          <a:rPr lang="zh-CN" altLang="en-US">
                            <a:latin typeface="Cambria Math" panose="02040503050406030204" pitchFamily="18" charset="0"/>
                          </a:rPr>
                          <m:t>∞</m:t>
                        </m:r>
                      </m:lim>
                    </m:limLow>
                    <m:r>
                      <a:rPr lang="zh-CN" altLang="en-US" i="1">
                        <a:latin typeface="Cambria Math" panose="02040503050406030204" pitchFamily="18" charset="0"/>
                      </a:rPr>
                      <m:t>𝐹</m:t>
                    </m:r>
                    <m:r>
                      <a:rPr lang="zh-CN" altLang="en-US">
                        <a:latin typeface="Cambria Math" panose="02040503050406030204" pitchFamily="18" charset="0"/>
                      </a:rPr>
                      <m:t>(</m:t>
                    </m:r>
                    <m:r>
                      <a:rPr lang="zh-CN" altLang="en-US" i="1">
                        <a:latin typeface="Cambria Math" panose="02040503050406030204" pitchFamily="18" charset="0"/>
                      </a:rPr>
                      <m:t>𝑥</m:t>
                    </m:r>
                    <m:r>
                      <a:rPr lang="zh-CN" altLang="en-US">
                        <a:latin typeface="Cambria Math" panose="02040503050406030204" pitchFamily="18" charset="0"/>
                      </a:rPr>
                      <m:t>)=</m:t>
                    </m:r>
                    <m:r>
                      <a:rPr lang="en-US" altLang="zh-CN" b="0" i="0" smtClean="0">
                        <a:latin typeface="Cambria Math" panose="02040503050406030204" pitchFamily="18" charset="0"/>
                      </a:rPr>
                      <m:t>1</m:t>
                    </m:r>
                    <m:r>
                      <a:rPr lang="zh-CN" altLang="en-US" i="1">
                        <a:latin typeface="Cambria Math" panose="02040503050406030204" pitchFamily="18" charset="0"/>
                      </a:rPr>
                      <m:t>；</m:t>
                    </m:r>
                  </m:oMath>
                </a14:m>
                <a:endParaRPr lang="en-US" altLang="zh-CN" dirty="0"/>
              </a:p>
              <a:p>
                <a:pPr marL="628650" algn="just">
                  <a:spcAft>
                    <a:spcPts val="0"/>
                  </a:spcAft>
                </a:pPr>
                <a:r>
                  <a:rPr lang="en-US" altLang="zh-CN" kern="100" dirty="0">
                    <a:latin typeface="华文中宋" panose="02010600040101010101" pitchFamily="2" charset="-122"/>
                    <a:ea typeface="华文中宋" panose="02010600040101010101" pitchFamily="2" charset="-122"/>
                  </a:rPr>
                  <a:t>	4. </a:t>
                </a:r>
                <a14:m>
                  <m:oMath xmlns:m="http://schemas.openxmlformats.org/officeDocument/2006/math">
                    <m:r>
                      <a:rPr lang="en-US" altLang="zh-CN" kern="100" dirty="0">
                        <a:latin typeface="Cambria Math" panose="02040503050406030204" pitchFamily="18" charset="0"/>
                        <a:ea typeface="华文中宋" panose="02010600040101010101" pitchFamily="2" charset="-122"/>
                      </a:rPr>
                      <m:t>𝐹</m:t>
                    </m:r>
                    <m:d>
                      <m:dPr>
                        <m:ctrlPr>
                          <a:rPr lang="en-US" altLang="zh-CN" i="1" kern="100" dirty="0">
                            <a:latin typeface="Cambria Math" panose="02040503050406030204" pitchFamily="18" charset="0"/>
                            <a:ea typeface="华文中宋" panose="02010600040101010101" pitchFamily="2" charset="-122"/>
                          </a:rPr>
                        </m:ctrlPr>
                      </m:dPr>
                      <m:e>
                        <m:r>
                          <a:rPr lang="en-US" altLang="zh-CN" kern="100" dirty="0">
                            <a:latin typeface="Cambria Math" panose="02040503050406030204" pitchFamily="18" charset="0"/>
                            <a:ea typeface="华文中宋" panose="02010600040101010101" pitchFamily="2" charset="-122"/>
                          </a:rPr>
                          <m:t>𝑥</m:t>
                        </m:r>
                      </m:e>
                    </m:d>
                  </m:oMath>
                </a14:m>
                <a:r>
                  <a:rPr lang="zh-CN" altLang="zh-CN" kern="100" dirty="0">
                    <a:latin typeface="华文中宋" panose="02010600040101010101" pitchFamily="2" charset="-122"/>
                    <a:ea typeface="华文中宋" panose="02010600040101010101" pitchFamily="2" charset="-122"/>
                  </a:rPr>
                  <a:t>至多有可列个间断点，且在间断点上右连续。</a:t>
                </a:r>
                <a:endParaRPr lang="zh-CN" altLang="en-US" kern="100" dirty="0">
                  <a:latin typeface="华文中宋" panose="02010600040101010101" pitchFamily="2" charset="-122"/>
                  <a:ea typeface="华文中宋" panose="02010600040101010101" pitchFamily="2" charset="-122"/>
                </a:endParaRPr>
              </a:p>
              <a:p>
                <a:pPr marL="628650" algn="just">
                  <a:spcAft>
                    <a:spcPts val="0"/>
                  </a:spcAft>
                </a:pPr>
                <a:endParaRPr lang="zh-CN" altLang="en-US" dirty="0"/>
              </a:p>
              <a:p>
                <a:pPr marL="628650" algn="just">
                  <a:spcAft>
                    <a:spcPts val="0"/>
                  </a:spcAft>
                </a:pPr>
                <a:endParaRPr lang="en-US" altLang="zh-CN" kern="100" dirty="0">
                  <a:latin typeface="华文中宋" panose="02010600040101010101" pitchFamily="2" charset="-122"/>
                  <a:ea typeface="华文中宋" panose="02010600040101010101" pitchFamily="2" charset="-122"/>
                </a:endParaRPr>
              </a:p>
              <a:p>
                <a:pPr marL="628650" algn="just">
                  <a:spcAft>
                    <a:spcPts val="0"/>
                  </a:spcAft>
                </a:pPr>
                <a:r>
                  <a:rPr lang="en-US" altLang="zh-CN" dirty="0">
                    <a:latin typeface="华文中宋" panose="02010600040101010101" pitchFamily="2" charset="-122"/>
                    <a:ea typeface="华文中宋" panose="02010600040101010101" pitchFamily="2" charset="-122"/>
                  </a:rPr>
                  <a:t>	</a:t>
                </a:r>
                <a:endParaRPr lang="en-US" altLang="zh-CN" sz="1800" kern="100" dirty="0">
                  <a:ea typeface="宋体" panose="02010600030101010101" pitchFamily="2" charset="-122"/>
                </a:endParaRPr>
              </a:p>
              <a:p>
                <a:pPr algn="just">
                  <a:spcAft>
                    <a:spcPts val="0"/>
                  </a:spcAft>
                </a:pPr>
                <a:r>
                  <a:rPr lang="en-US" altLang="zh-CN" sz="1800" kern="100" dirty="0">
                    <a:ea typeface="宋体" panose="02010600030101010101" pitchFamily="2" charset="-122"/>
                  </a:rPr>
                  <a:t> </a:t>
                </a:r>
                <a:endParaRPr lang="zh-CN" altLang="en-US" dirty="0"/>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4481868"/>
              </a:xfrm>
              <a:prstGeom prst="rect">
                <a:avLst/>
              </a:prstGeom>
              <a:blipFill>
                <a:blip r:embed="rId2"/>
                <a:stretch>
                  <a:fillRect t="-14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3947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242308"/>
            <a:ext cx="11633200" cy="5847755"/>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第二节</a:t>
            </a:r>
            <a:r>
              <a:rPr lang="en-US" altLang="zh-CN" sz="2800" b="1" kern="100" dirty="0">
                <a:latin typeface="华文中宋" panose="02010600040101010101" pitchFamily="2" charset="-122"/>
                <a:ea typeface="华文中宋" panose="02010600040101010101" pitchFamily="2" charset="-122"/>
              </a:rPr>
              <a:t>  </a:t>
            </a:r>
            <a:r>
              <a:rPr lang="zh-CN" altLang="zh-CN" sz="2800" b="1" kern="100" dirty="0">
                <a:latin typeface="华文中宋" panose="02010600040101010101" pitchFamily="2" charset="-122"/>
                <a:ea typeface="华文中宋" panose="02010600040101010101" pitchFamily="2" charset="-122"/>
              </a:rPr>
              <a:t>总体与样本的桥梁——随机变量</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628650" algn="just">
              <a:spcAft>
                <a:spcPts val="0"/>
              </a:spcAft>
            </a:pPr>
            <a:r>
              <a:rPr lang="zh-CN" altLang="zh-CN" kern="100" dirty="0">
                <a:latin typeface="华文中宋" panose="02010600040101010101" pitchFamily="2" charset="-122"/>
                <a:ea typeface="华文中宋" panose="02010600040101010101" pitchFamily="2" charset="-122"/>
              </a:rPr>
              <a:t>一、随机变量的分布</a:t>
            </a:r>
          </a:p>
          <a:p>
            <a:pPr marL="628650" algn="just">
              <a:spcAft>
                <a:spcPts val="0"/>
              </a:spcAft>
            </a:pPr>
            <a:r>
              <a:rPr lang="zh-CN" altLang="en-US" kern="100" dirty="0">
                <a:latin typeface="华文中宋" panose="02010600040101010101" pitchFamily="2" charset="-122"/>
                <a:ea typeface="华文中宋" panose="02010600040101010101" pitchFamily="2" charset="-122"/>
              </a:rPr>
              <a:t>（三）分布函数、概率质量函数和概率密度函数的关系</a:t>
            </a:r>
            <a:endParaRPr lang="en-US" altLang="zh-CN" kern="100" dirty="0">
              <a:latin typeface="华文中宋" panose="02010600040101010101" pitchFamily="2" charset="-122"/>
              <a:ea typeface="华文中宋" panose="02010600040101010101" pitchFamily="2" charset="-122"/>
            </a:endParaRPr>
          </a:p>
          <a:p>
            <a:pPr marL="628650" indent="628650" algn="just">
              <a:spcAft>
                <a:spcPts val="0"/>
              </a:spcAft>
            </a:pPr>
            <a:r>
              <a:rPr lang="zh-CN" altLang="zh-CN" kern="100" dirty="0">
                <a:latin typeface="华文中宋" panose="02010600040101010101" pitchFamily="2" charset="-122"/>
                <a:ea typeface="华文中宋" panose="02010600040101010101" pitchFamily="2" charset="-122"/>
              </a:rPr>
              <a:t>分布函数既适用于离散型随机变量，也可适用于连续型随机变量，是描述各种类型随机变量变化规律的最一般的共同形式。但是由于它不够直观，所以往往不常用。</a:t>
            </a:r>
            <a:endParaRPr lang="en-US" altLang="zh-CN" kern="100" dirty="0">
              <a:latin typeface="华文中宋" panose="02010600040101010101" pitchFamily="2" charset="-122"/>
              <a:ea typeface="华文中宋" panose="02010600040101010101" pitchFamily="2" charset="-122"/>
            </a:endParaRPr>
          </a:p>
          <a:p>
            <a:pPr marL="628650" indent="628650" algn="just">
              <a:spcAft>
                <a:spcPts val="0"/>
              </a:spcAft>
            </a:pPr>
            <a:r>
              <a:rPr lang="zh-CN" altLang="zh-CN" kern="100" dirty="0">
                <a:latin typeface="华文中宋" panose="02010600040101010101" pitchFamily="2" charset="-122"/>
                <a:ea typeface="华文中宋" panose="02010600040101010101" pitchFamily="2" charset="-122"/>
              </a:rPr>
              <a:t>对于离散型随机变量，概率</a:t>
            </a:r>
            <a:r>
              <a:rPr lang="zh-CN" altLang="en-US" kern="100" dirty="0">
                <a:latin typeface="华文中宋" panose="02010600040101010101" pitchFamily="2" charset="-122"/>
                <a:ea typeface="华文中宋" panose="02010600040101010101" pitchFamily="2" charset="-122"/>
              </a:rPr>
              <a:t>质量</a:t>
            </a:r>
            <a:r>
              <a:rPr lang="zh-CN" altLang="zh-CN" kern="100" dirty="0">
                <a:latin typeface="华文中宋" panose="02010600040101010101" pitchFamily="2" charset="-122"/>
                <a:ea typeface="华文中宋" panose="02010600040101010101" pitchFamily="2" charset="-122"/>
              </a:rPr>
              <a:t>函数</a:t>
            </a:r>
            <a:r>
              <a:rPr lang="zh-CN" altLang="en-US" kern="100" dirty="0">
                <a:latin typeface="华文中宋" panose="02010600040101010101" pitchFamily="2" charset="-122"/>
                <a:ea typeface="华文中宋" panose="02010600040101010101" pitchFamily="2" charset="-122"/>
              </a:rPr>
              <a:t>（</a:t>
            </a:r>
            <a:r>
              <a:rPr lang="en-US" altLang="zh-CN" kern="100" dirty="0">
                <a:latin typeface="华文中宋" panose="02010600040101010101" pitchFamily="2" charset="-122"/>
                <a:ea typeface="华文中宋" panose="02010600040101010101" pitchFamily="2" charset="-122"/>
              </a:rPr>
              <a:t>probability mass function</a:t>
            </a:r>
            <a:r>
              <a:rPr lang="zh-CN" altLang="en-US" kern="100" dirty="0">
                <a:latin typeface="华文中宋" panose="02010600040101010101" pitchFamily="2" charset="-122"/>
                <a:ea typeface="华文中宋" panose="02010600040101010101" pitchFamily="2" charset="-122"/>
              </a:rPr>
              <a:t>，</a:t>
            </a:r>
            <a:r>
              <a:rPr lang="en-US" altLang="zh-CN" kern="100" dirty="0">
                <a:latin typeface="华文中宋" panose="02010600040101010101" pitchFamily="2" charset="-122"/>
                <a:ea typeface="华文中宋" panose="02010600040101010101" pitchFamily="2" charset="-122"/>
              </a:rPr>
              <a:t>PMF)</a:t>
            </a:r>
            <a:r>
              <a:rPr lang="zh-CN" altLang="zh-CN" kern="100" dirty="0">
                <a:latin typeface="华文中宋" panose="02010600040101010101" pitchFamily="2" charset="-122"/>
                <a:ea typeface="华文中宋" panose="02010600040101010101" pitchFamily="2" charset="-122"/>
              </a:rPr>
              <a:t>的描述既简单又直观；对于连续型随机变量，其</a:t>
            </a:r>
            <a:r>
              <a:rPr lang="zh-CN" altLang="en-US" kern="100" dirty="0">
                <a:latin typeface="华文中宋" panose="02010600040101010101" pitchFamily="2" charset="-122"/>
                <a:ea typeface="华文中宋" panose="02010600040101010101" pitchFamily="2" charset="-122"/>
              </a:rPr>
              <a:t>概率</a:t>
            </a:r>
            <a:r>
              <a:rPr lang="zh-CN" altLang="zh-CN" kern="100" dirty="0">
                <a:latin typeface="华文中宋" panose="02010600040101010101" pitchFamily="2" charset="-122"/>
                <a:ea typeface="华文中宋" panose="02010600040101010101" pitchFamily="2" charset="-122"/>
              </a:rPr>
              <a:t>密度函数</a:t>
            </a:r>
            <a:r>
              <a:rPr lang="zh-CN" altLang="en-US" kern="100" dirty="0">
                <a:latin typeface="华文中宋" panose="02010600040101010101" pitchFamily="2" charset="-122"/>
                <a:ea typeface="华文中宋" panose="02010600040101010101" pitchFamily="2" charset="-122"/>
              </a:rPr>
              <a:t>（</a:t>
            </a:r>
            <a:r>
              <a:rPr lang="en-US" altLang="zh-CN" kern="100" dirty="0">
                <a:latin typeface="华文中宋" panose="02010600040101010101" pitchFamily="2" charset="-122"/>
                <a:ea typeface="华文中宋" panose="02010600040101010101" pitchFamily="2" charset="-122"/>
              </a:rPr>
              <a:t>probability density function, PDF)</a:t>
            </a:r>
            <a:r>
              <a:rPr lang="zh-CN" altLang="zh-CN" kern="100" dirty="0">
                <a:latin typeface="华文中宋" panose="02010600040101010101" pitchFamily="2" charset="-122"/>
                <a:ea typeface="华文中宋" panose="02010600040101010101" pitchFamily="2" charset="-122"/>
              </a:rPr>
              <a:t>的大小能反映出</a:t>
            </a:r>
            <a:r>
              <a:rPr lang="zh-CN" altLang="en-US" kern="100" dirty="0">
                <a:latin typeface="华文中宋" panose="02010600040101010101" pitchFamily="2" charset="-122"/>
                <a:ea typeface="华文中宋" panose="02010600040101010101" pitchFamily="2" charset="-122"/>
              </a:rPr>
              <a:t>随机变量在某一点处</a:t>
            </a:r>
            <a:r>
              <a:rPr lang="zh-CN" altLang="zh-CN" kern="100" dirty="0">
                <a:latin typeface="华文中宋" panose="02010600040101010101" pitchFamily="2" charset="-122"/>
                <a:ea typeface="华文中宋" panose="02010600040101010101" pitchFamily="2" charset="-122"/>
              </a:rPr>
              <a:t>附近取值的概率大小，从而要比分布函数的描述直观。</a:t>
            </a:r>
            <a:endParaRPr lang="en-US" altLang="zh-CN" kern="100" dirty="0">
              <a:latin typeface="华文中宋" panose="02010600040101010101" pitchFamily="2" charset="-122"/>
              <a:ea typeface="华文中宋" panose="02010600040101010101" pitchFamily="2" charset="-122"/>
            </a:endParaRPr>
          </a:p>
          <a:p>
            <a:pPr marL="628650" indent="628650" algn="just">
              <a:spcAft>
                <a:spcPts val="0"/>
              </a:spcAft>
            </a:pPr>
            <a:r>
              <a:rPr lang="zh-CN" altLang="zh-CN" kern="100" dirty="0">
                <a:latin typeface="华文中宋" panose="02010600040101010101" pitchFamily="2" charset="-122"/>
                <a:ea typeface="华文中宋" panose="02010600040101010101" pitchFamily="2" charset="-122"/>
              </a:rPr>
              <a:t>因而在实际应用中，一般用</a:t>
            </a:r>
            <a:r>
              <a:rPr lang="en-US" altLang="zh-CN" kern="100" dirty="0">
                <a:latin typeface="华文中宋" panose="02010600040101010101" pitchFamily="2" charset="-122"/>
                <a:ea typeface="华文中宋" panose="02010600040101010101" pitchFamily="2" charset="-122"/>
              </a:rPr>
              <a:t>PMF</a:t>
            </a:r>
            <a:r>
              <a:rPr lang="zh-CN" altLang="zh-CN" kern="100" dirty="0">
                <a:latin typeface="华文中宋" panose="02010600040101010101" pitchFamily="2" charset="-122"/>
                <a:ea typeface="华文中宋" panose="02010600040101010101" pitchFamily="2" charset="-122"/>
              </a:rPr>
              <a:t>和</a:t>
            </a:r>
            <a:r>
              <a:rPr lang="en-US" altLang="zh-CN" kern="100" dirty="0">
                <a:latin typeface="华文中宋" panose="02010600040101010101" pitchFamily="2" charset="-122"/>
                <a:ea typeface="华文中宋" panose="02010600040101010101" pitchFamily="2" charset="-122"/>
              </a:rPr>
              <a:t>PDF</a:t>
            </a:r>
            <a:r>
              <a:rPr lang="zh-CN" altLang="zh-CN" kern="100" dirty="0">
                <a:latin typeface="华文中宋" panose="02010600040101010101" pitchFamily="2" charset="-122"/>
                <a:ea typeface="华文中宋" panose="02010600040101010101" pitchFamily="2" charset="-122"/>
              </a:rPr>
              <a:t>来分别对离散型和连续型的随机变量进行描述。</a:t>
            </a:r>
            <a:endParaRPr lang="zh-CN" altLang="en-US" kern="100" dirty="0">
              <a:latin typeface="华文中宋" panose="02010600040101010101" pitchFamily="2" charset="-122"/>
              <a:ea typeface="华文中宋" panose="02010600040101010101" pitchFamily="2" charset="-122"/>
            </a:endParaRPr>
          </a:p>
          <a:p>
            <a:pPr marL="628650" algn="just">
              <a:spcAft>
                <a:spcPts val="0"/>
              </a:spcAft>
            </a:pPr>
            <a:endParaRPr lang="en-US" altLang="zh-CN" kern="100" dirty="0">
              <a:latin typeface="华文中宋" panose="02010600040101010101" pitchFamily="2" charset="-122"/>
              <a:ea typeface="华文中宋" panose="02010600040101010101" pitchFamily="2" charset="-122"/>
            </a:endParaRPr>
          </a:p>
          <a:p>
            <a:pPr marL="628650" algn="just">
              <a:spcAft>
                <a:spcPts val="0"/>
              </a:spcAft>
            </a:pPr>
            <a:r>
              <a:rPr lang="en-US" altLang="zh-CN" dirty="0">
                <a:latin typeface="华文中宋" panose="02010600040101010101" pitchFamily="2" charset="-122"/>
                <a:ea typeface="华文中宋" panose="02010600040101010101" pitchFamily="2" charset="-122"/>
              </a:rPr>
              <a:t>	</a:t>
            </a:r>
            <a:endParaRPr lang="en-US" altLang="zh-CN" sz="1800" kern="100" dirty="0">
              <a:ea typeface="宋体" panose="02010600030101010101" pitchFamily="2" charset="-122"/>
            </a:endParaRPr>
          </a:p>
          <a:p>
            <a:pPr algn="just">
              <a:spcAft>
                <a:spcPts val="0"/>
              </a:spcAft>
            </a:pPr>
            <a:r>
              <a:rPr lang="en-US" altLang="zh-CN" sz="1800" kern="100" dirty="0">
                <a:ea typeface="宋体" panose="02010600030101010101" pitchFamily="2" charset="-122"/>
              </a:rPr>
              <a:t> </a:t>
            </a:r>
            <a:endParaRPr lang="zh-CN" altLang="en-US" dirty="0"/>
          </a:p>
        </p:txBody>
      </p:sp>
    </p:spTree>
    <p:extLst>
      <p:ext uri="{BB962C8B-B14F-4D97-AF65-F5344CB8AC3E}">
        <p14:creationId xmlns:p14="http://schemas.microsoft.com/office/powerpoint/2010/main" val="863324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242308"/>
            <a:ext cx="11633200" cy="3262432"/>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第二节</a:t>
            </a:r>
            <a:r>
              <a:rPr lang="en-US" altLang="zh-CN" sz="2800" b="1" kern="100" dirty="0">
                <a:latin typeface="华文中宋" panose="02010600040101010101" pitchFamily="2" charset="-122"/>
                <a:ea typeface="华文中宋" panose="02010600040101010101" pitchFamily="2" charset="-122"/>
              </a:rPr>
              <a:t>  </a:t>
            </a:r>
            <a:r>
              <a:rPr lang="zh-CN" altLang="zh-CN" sz="2800" b="1" kern="100" dirty="0">
                <a:latin typeface="华文中宋" panose="02010600040101010101" pitchFamily="2" charset="-122"/>
                <a:ea typeface="华文中宋" panose="02010600040101010101" pitchFamily="2" charset="-122"/>
              </a:rPr>
              <a:t>总体与样本的桥梁——随机变量</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628650" algn="just">
              <a:spcAft>
                <a:spcPts val="0"/>
              </a:spcAft>
            </a:pPr>
            <a:r>
              <a:rPr lang="zh-CN" altLang="en-US" kern="100" dirty="0">
                <a:latin typeface="华文中宋" panose="02010600040101010101" pitchFamily="2" charset="-122"/>
                <a:ea typeface="华文中宋" panose="02010600040101010101" pitchFamily="2" charset="-122"/>
              </a:rPr>
              <a:t>二</a:t>
            </a:r>
            <a:r>
              <a:rPr lang="zh-CN" altLang="zh-CN" kern="100" dirty="0">
                <a:latin typeface="华文中宋" panose="02010600040101010101" pitchFamily="2" charset="-122"/>
                <a:ea typeface="华文中宋" panose="02010600040101010101" pitchFamily="2" charset="-122"/>
              </a:rPr>
              <a:t>、</a:t>
            </a:r>
            <a:r>
              <a:rPr lang="en-US" altLang="zh-CN" kern="100" dirty="0">
                <a:latin typeface="华文中宋" panose="02010600040101010101" pitchFamily="2" charset="-122"/>
                <a:ea typeface="华文中宋" panose="02010600040101010101" pitchFamily="2" charset="-122"/>
              </a:rPr>
              <a:t>n</a:t>
            </a:r>
            <a:r>
              <a:rPr lang="zh-CN" altLang="en-US" kern="100" dirty="0">
                <a:latin typeface="华文中宋" panose="02010600040101010101" pitchFamily="2" charset="-122"/>
                <a:ea typeface="华文中宋" panose="02010600040101010101" pitchFamily="2" charset="-122"/>
              </a:rPr>
              <a:t>元</a:t>
            </a:r>
            <a:r>
              <a:rPr lang="zh-CN" altLang="zh-CN" kern="100" dirty="0">
                <a:latin typeface="华文中宋" panose="02010600040101010101" pitchFamily="2" charset="-122"/>
                <a:ea typeface="华文中宋" panose="02010600040101010101" pitchFamily="2" charset="-122"/>
              </a:rPr>
              <a:t>随机变量</a:t>
            </a:r>
          </a:p>
          <a:p>
            <a:pPr marL="628650" algn="just">
              <a:spcAft>
                <a:spcPts val="0"/>
              </a:spcAft>
            </a:pPr>
            <a:r>
              <a:rPr lang="en-US" altLang="zh-CN" kern="100" dirty="0">
                <a:latin typeface="华文中宋" panose="02010600040101010101" pitchFamily="2" charset="-122"/>
                <a:ea typeface="华文中宋" panose="02010600040101010101" pitchFamily="2" charset="-122"/>
              </a:rPr>
              <a:t>	 n</a:t>
            </a:r>
            <a:r>
              <a:rPr lang="zh-CN" altLang="en-US" kern="100" dirty="0">
                <a:latin typeface="华文中宋" panose="02010600040101010101" pitchFamily="2" charset="-122"/>
                <a:ea typeface="华文中宋" panose="02010600040101010101" pitchFamily="2" charset="-122"/>
              </a:rPr>
              <a:t>元随机变量的定义见定义</a:t>
            </a:r>
            <a:r>
              <a:rPr lang="en-US" altLang="zh-CN" kern="100" dirty="0">
                <a:latin typeface="华文中宋" panose="02010600040101010101" pitchFamily="2" charset="-122"/>
                <a:ea typeface="华文中宋" panose="02010600040101010101" pitchFamily="2" charset="-122"/>
              </a:rPr>
              <a:t>1.2.4</a:t>
            </a:r>
          </a:p>
          <a:p>
            <a:pPr marL="628650" algn="just">
              <a:spcAft>
                <a:spcPts val="0"/>
              </a:spcAft>
            </a:pPr>
            <a:r>
              <a:rPr lang="en-US" altLang="zh-CN" kern="100" dirty="0">
                <a:latin typeface="华文中宋" panose="02010600040101010101" pitchFamily="2" charset="-122"/>
                <a:ea typeface="华文中宋" panose="02010600040101010101" pitchFamily="2" charset="-122"/>
              </a:rPr>
              <a:t>	 n</a:t>
            </a:r>
            <a:r>
              <a:rPr lang="zh-CN" altLang="en-US" kern="100" dirty="0">
                <a:latin typeface="华文中宋" panose="02010600040101010101" pitchFamily="2" charset="-122"/>
                <a:ea typeface="华文中宋" panose="02010600040101010101" pitchFamily="2" charset="-122"/>
              </a:rPr>
              <a:t>元随机变量的分布函数见定义</a:t>
            </a:r>
            <a:r>
              <a:rPr lang="en-US" altLang="zh-CN" kern="100" dirty="0">
                <a:latin typeface="华文中宋" panose="02010600040101010101" pitchFamily="2" charset="-122"/>
                <a:ea typeface="华文中宋" panose="02010600040101010101" pitchFamily="2" charset="-122"/>
              </a:rPr>
              <a:t>1.2.5</a:t>
            </a:r>
          </a:p>
          <a:p>
            <a:pPr marL="628650"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en-US" kern="100" dirty="0">
                <a:latin typeface="华文中宋" panose="02010600040101010101" pitchFamily="2" charset="-122"/>
                <a:ea typeface="华文中宋" panose="02010600040101010101" pitchFamily="2" charset="-122"/>
              </a:rPr>
              <a:t>二元离散随机变量的定义见定义</a:t>
            </a:r>
            <a:r>
              <a:rPr lang="en-US" altLang="zh-CN" kern="100" dirty="0">
                <a:latin typeface="华文中宋" panose="02010600040101010101" pitchFamily="2" charset="-122"/>
                <a:ea typeface="华文中宋" panose="02010600040101010101" pitchFamily="2" charset="-122"/>
              </a:rPr>
              <a:t>1.2.6</a:t>
            </a:r>
          </a:p>
          <a:p>
            <a:pPr marL="628650"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en-US" kern="100" dirty="0">
                <a:latin typeface="华文中宋" panose="02010600040101010101" pitchFamily="2" charset="-122"/>
                <a:ea typeface="华文中宋" panose="02010600040101010101" pitchFamily="2" charset="-122"/>
              </a:rPr>
              <a:t>联合分布密度函数定义见</a:t>
            </a:r>
            <a:r>
              <a:rPr lang="en-US" altLang="zh-CN" kern="100" dirty="0">
                <a:latin typeface="华文中宋" panose="02010600040101010101" pitchFamily="2" charset="-122"/>
                <a:ea typeface="华文中宋" panose="02010600040101010101" pitchFamily="2" charset="-122"/>
              </a:rPr>
              <a:t>1.2.7	</a:t>
            </a:r>
          </a:p>
          <a:p>
            <a:pPr marL="628650" algn="just">
              <a:spcAft>
                <a:spcPts val="0"/>
              </a:spcAft>
            </a:pPr>
            <a:r>
              <a:rPr lang="en-US" altLang="zh-CN" dirty="0">
                <a:latin typeface="华文中宋" panose="02010600040101010101" pitchFamily="2" charset="-122"/>
                <a:ea typeface="华文中宋" panose="02010600040101010101" pitchFamily="2" charset="-122"/>
              </a:rPr>
              <a:t>	</a:t>
            </a:r>
            <a:endParaRPr lang="en-US" altLang="zh-CN" sz="1800" kern="100" dirty="0">
              <a:ea typeface="宋体" panose="02010600030101010101" pitchFamily="2" charset="-122"/>
            </a:endParaRPr>
          </a:p>
          <a:p>
            <a:pPr algn="just">
              <a:spcAft>
                <a:spcPts val="0"/>
              </a:spcAft>
            </a:pPr>
            <a:r>
              <a:rPr lang="en-US" altLang="zh-CN" sz="1800" kern="100" dirty="0">
                <a:ea typeface="宋体" panose="02010600030101010101" pitchFamily="2" charset="-122"/>
              </a:rPr>
              <a:t> </a:t>
            </a:r>
            <a:endParaRPr lang="zh-CN" altLang="en-US" dirty="0"/>
          </a:p>
        </p:txBody>
      </p:sp>
    </p:spTree>
    <p:extLst>
      <p:ext uri="{BB962C8B-B14F-4D97-AF65-F5344CB8AC3E}">
        <p14:creationId xmlns:p14="http://schemas.microsoft.com/office/powerpoint/2010/main" val="2433238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5296322"/>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第二节</a:t>
                </a:r>
                <a:r>
                  <a:rPr lang="en-US" altLang="zh-CN" sz="2800" b="1" kern="100" dirty="0">
                    <a:latin typeface="华文中宋" panose="02010600040101010101" pitchFamily="2" charset="-122"/>
                    <a:ea typeface="华文中宋" panose="02010600040101010101" pitchFamily="2" charset="-122"/>
                  </a:rPr>
                  <a:t>  </a:t>
                </a:r>
                <a:r>
                  <a:rPr lang="zh-CN" altLang="zh-CN" sz="2800" b="1" kern="100" dirty="0">
                    <a:latin typeface="华文中宋" panose="02010600040101010101" pitchFamily="2" charset="-122"/>
                    <a:ea typeface="华文中宋" panose="02010600040101010101" pitchFamily="2" charset="-122"/>
                  </a:rPr>
                  <a:t>总体与样本的桥梁——随机变量</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628650" algn="just">
                  <a:spcAft>
                    <a:spcPts val="0"/>
                  </a:spcAft>
                </a:pPr>
                <a:r>
                  <a:rPr lang="zh-CN" altLang="en-US" sz="2800" kern="100" dirty="0">
                    <a:latin typeface="华文中宋" panose="02010600040101010101" pitchFamily="2" charset="-122"/>
                    <a:ea typeface="华文中宋" panose="02010600040101010101" pitchFamily="2" charset="-122"/>
                  </a:rPr>
                  <a:t>三</a:t>
                </a:r>
                <a:r>
                  <a:rPr lang="zh-CN" altLang="zh-CN" sz="2800" kern="100" dirty="0">
                    <a:latin typeface="华文中宋" panose="02010600040101010101" pitchFamily="2" charset="-122"/>
                    <a:ea typeface="华文中宋" panose="02010600040101010101" pitchFamily="2" charset="-122"/>
                  </a:rPr>
                  <a:t>、</a:t>
                </a:r>
                <a:r>
                  <a:rPr lang="zh-CN" altLang="en-US" sz="2800" kern="100" dirty="0">
                    <a:latin typeface="华文中宋" panose="02010600040101010101" pitchFamily="2" charset="-122"/>
                    <a:ea typeface="华文中宋" panose="02010600040101010101" pitchFamily="2" charset="-122"/>
                  </a:rPr>
                  <a:t>独立性</a:t>
                </a:r>
                <a:endParaRPr lang="zh-CN" altLang="zh-CN" sz="2800" kern="100" dirty="0">
                  <a:latin typeface="华文中宋" panose="02010600040101010101" pitchFamily="2" charset="-122"/>
                  <a:ea typeface="华文中宋" panose="02010600040101010101" pitchFamily="2" charset="-122"/>
                </a:endParaRPr>
              </a:p>
              <a:p>
                <a:pPr marL="628650" algn="just">
                  <a:spcAft>
                    <a:spcPts val="0"/>
                  </a:spcAft>
                </a:pPr>
                <a:r>
                  <a:rPr lang="en-US" altLang="zh-CN" b="1" dirty="0"/>
                  <a:t>	</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一</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事件的独立性</a:t>
                </a:r>
              </a:p>
              <a:p>
                <a:pPr marL="628650"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zh-CN" b="1" kern="100" dirty="0">
                    <a:latin typeface="华文中宋" panose="02010600040101010101" pitchFamily="2" charset="-122"/>
                    <a:ea typeface="华文中宋" panose="02010600040101010101" pitchFamily="2" charset="-122"/>
                  </a:rPr>
                  <a:t>定义</a:t>
                </a:r>
                <a:r>
                  <a:rPr lang="en-US" altLang="zh-CN" b="1" kern="100" dirty="0">
                    <a:latin typeface="华文中宋" panose="02010600040101010101" pitchFamily="2" charset="-122"/>
                    <a:ea typeface="华文中宋" panose="02010600040101010101" pitchFamily="2" charset="-122"/>
                  </a:rPr>
                  <a:t>1.2.8 </a:t>
                </a:r>
                <a:r>
                  <a:rPr lang="zh-CN" altLang="zh-CN" kern="100" dirty="0">
                    <a:latin typeface="华文中宋" panose="02010600040101010101" pitchFamily="2" charset="-122"/>
                    <a:ea typeface="华文中宋" panose="02010600040101010101" pitchFamily="2" charset="-122"/>
                  </a:rPr>
                  <a:t>如果事件</a:t>
                </a:r>
                <a:r>
                  <a:rPr lang="en-US" altLang="zh-CN" kern="100" dirty="0">
                    <a:latin typeface="华文中宋" panose="02010600040101010101" pitchFamily="2" charset="-122"/>
                    <a:ea typeface="华文中宋" panose="02010600040101010101" pitchFamily="2" charset="-122"/>
                  </a:rPr>
                  <a:t>A</a:t>
                </a:r>
                <a:r>
                  <a:rPr lang="zh-CN" altLang="zh-CN" kern="100" dirty="0">
                    <a:latin typeface="华文中宋" panose="02010600040101010101" pitchFamily="2" charset="-122"/>
                    <a:ea typeface="华文中宋" panose="02010600040101010101" pitchFamily="2" charset="-122"/>
                  </a:rPr>
                  <a:t>发生的可能性不受事件</a:t>
                </a:r>
                <a:r>
                  <a:rPr lang="en-US" altLang="zh-CN" kern="100" dirty="0">
                    <a:latin typeface="华文中宋" panose="02010600040101010101" pitchFamily="2" charset="-122"/>
                    <a:ea typeface="华文中宋" panose="02010600040101010101" pitchFamily="2" charset="-122"/>
                  </a:rPr>
                  <a:t>B</a:t>
                </a:r>
                <a:r>
                  <a:rPr lang="zh-CN" altLang="zh-CN" kern="100" dirty="0">
                    <a:latin typeface="华文中宋" panose="02010600040101010101" pitchFamily="2" charset="-122"/>
                    <a:ea typeface="华文中宋" panose="02010600040101010101" pitchFamily="2" charset="-122"/>
                  </a:rPr>
                  <a:t>发生与否的影响，即</a:t>
                </a:r>
                <a14:m>
                  <m:oMath xmlns:m="http://schemas.openxmlformats.org/officeDocument/2006/math">
                    <m:d>
                      <m:dPr>
                        <m:begChr m:val=""/>
                        <m:ctrlPr>
                          <a:rPr lang="zh-CN" altLang="en-US" i="1" kern="100">
                            <a:latin typeface="Cambria Math" panose="02040503050406030204" pitchFamily="18" charset="0"/>
                          </a:rPr>
                        </m:ctrlPr>
                      </m:dPr>
                      <m:e>
                        <m:r>
                          <a:rPr lang="zh-CN" altLang="en-US" kern="100">
                            <a:latin typeface="Cambria Math" panose="02040503050406030204" pitchFamily="18" charset="0"/>
                          </a:rPr>
                          <m:t>𝑃</m:t>
                        </m:r>
                        <m:r>
                          <a:rPr lang="zh-CN" altLang="en-US" kern="100">
                            <a:latin typeface="Cambria Math" panose="02040503050406030204" pitchFamily="18" charset="0"/>
                          </a:rPr>
                          <m:t>(</m:t>
                        </m:r>
                        <m:r>
                          <a:rPr lang="zh-CN" altLang="en-US" kern="100">
                            <a:latin typeface="Cambria Math" panose="02040503050406030204" pitchFamily="18" charset="0"/>
                          </a:rPr>
                          <m:t>𝐴</m:t>
                        </m:r>
                        <m:r>
                          <a:rPr lang="zh-CN" altLang="en-US" kern="100">
                            <a:latin typeface="Cambria Math" panose="02040503050406030204" pitchFamily="18" charset="0"/>
                          </a:rPr>
                          <m:t>|</m:t>
                        </m:r>
                        <m:r>
                          <a:rPr lang="zh-CN" altLang="en-US" kern="100">
                            <a:latin typeface="Cambria Math" panose="02040503050406030204" pitchFamily="18" charset="0"/>
                          </a:rPr>
                          <m:t>𝐵</m:t>
                        </m:r>
                        <m:r>
                          <a:rPr lang="zh-CN" altLang="en-US" kern="100">
                            <a:latin typeface="Cambria Math" panose="02040503050406030204" pitchFamily="18" charset="0"/>
                          </a:rPr>
                          <m:t>)=</m:t>
                        </m:r>
                        <m:r>
                          <a:rPr lang="zh-CN" altLang="en-US" kern="100">
                            <a:latin typeface="Cambria Math" panose="02040503050406030204" pitchFamily="18" charset="0"/>
                          </a:rPr>
                          <m:t>𝑃</m:t>
                        </m:r>
                        <m:r>
                          <a:rPr lang="zh-CN" altLang="en-US" kern="100">
                            <a:latin typeface="Cambria Math" panose="02040503050406030204" pitchFamily="18" charset="0"/>
                          </a:rPr>
                          <m:t>(</m:t>
                        </m:r>
                        <m:r>
                          <a:rPr lang="zh-CN" altLang="en-US" kern="100">
                            <a:latin typeface="Cambria Math" panose="02040503050406030204" pitchFamily="18" charset="0"/>
                          </a:rPr>
                          <m:t>𝐴</m:t>
                        </m:r>
                      </m:e>
                    </m:d>
                    <m:r>
                      <a:rPr lang="zh-CN" altLang="en-US" kern="100">
                        <a:latin typeface="Cambria Math" panose="02040503050406030204" pitchFamily="18" charset="0"/>
                      </a:rPr>
                      <m:t> </m:t>
                    </m:r>
                  </m:oMath>
                </a14:m>
                <a:r>
                  <a:rPr lang="zh-CN" altLang="en-US"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则称事件</a:t>
                </a:r>
                <a:r>
                  <a:rPr lang="en-US" altLang="zh-CN" kern="100" dirty="0">
                    <a:latin typeface="华文中宋" panose="02010600040101010101" pitchFamily="2" charset="-122"/>
                    <a:ea typeface="华文中宋" panose="02010600040101010101" pitchFamily="2" charset="-122"/>
                  </a:rPr>
                  <a:t>A</a:t>
                </a:r>
                <a:r>
                  <a:rPr lang="zh-CN" altLang="zh-CN" kern="100" dirty="0">
                    <a:latin typeface="华文中宋" panose="02010600040101010101" pitchFamily="2" charset="-122"/>
                    <a:ea typeface="华文中宋" panose="02010600040101010101" pitchFamily="2" charset="-122"/>
                  </a:rPr>
                  <a:t>对于事件</a:t>
                </a:r>
                <a:r>
                  <a:rPr lang="en-US" altLang="zh-CN" kern="100" dirty="0">
                    <a:latin typeface="华文中宋" panose="02010600040101010101" pitchFamily="2" charset="-122"/>
                    <a:ea typeface="华文中宋" panose="02010600040101010101" pitchFamily="2" charset="-122"/>
                  </a:rPr>
                  <a:t>B</a:t>
                </a:r>
                <a:r>
                  <a:rPr lang="zh-CN" altLang="zh-CN" kern="100" dirty="0">
                    <a:latin typeface="华文中宋" panose="02010600040101010101" pitchFamily="2" charset="-122"/>
                    <a:ea typeface="华文中宋" panose="02010600040101010101" pitchFamily="2" charset="-122"/>
                  </a:rPr>
                  <a:t>独立。显然，若</a:t>
                </a:r>
                <a:r>
                  <a:rPr lang="en-US" altLang="zh-CN" kern="100" dirty="0">
                    <a:latin typeface="华文中宋" panose="02010600040101010101" pitchFamily="2" charset="-122"/>
                    <a:ea typeface="华文中宋" panose="02010600040101010101" pitchFamily="2" charset="-122"/>
                  </a:rPr>
                  <a:t>A</a:t>
                </a:r>
                <a:r>
                  <a:rPr lang="zh-CN" altLang="zh-CN" kern="100" dirty="0">
                    <a:latin typeface="华文中宋" panose="02010600040101010101" pitchFamily="2" charset="-122"/>
                    <a:ea typeface="华文中宋" panose="02010600040101010101" pitchFamily="2" charset="-122"/>
                  </a:rPr>
                  <a:t>对于</a:t>
                </a:r>
                <a:r>
                  <a:rPr lang="en-US" altLang="zh-CN" kern="100" dirty="0">
                    <a:latin typeface="华文中宋" panose="02010600040101010101" pitchFamily="2" charset="-122"/>
                    <a:ea typeface="华文中宋" panose="02010600040101010101" pitchFamily="2" charset="-122"/>
                  </a:rPr>
                  <a:t>B</a:t>
                </a:r>
                <a:r>
                  <a:rPr lang="zh-CN" altLang="zh-CN" kern="100" dirty="0">
                    <a:latin typeface="华文中宋" panose="02010600040101010101" pitchFamily="2" charset="-122"/>
                    <a:ea typeface="华文中宋" panose="02010600040101010101" pitchFamily="2" charset="-122"/>
                  </a:rPr>
                  <a:t>独立，</a:t>
                </a:r>
                <a:r>
                  <a:rPr lang="en-US" altLang="zh-CN" kern="100" dirty="0">
                    <a:latin typeface="华文中宋" panose="02010600040101010101" pitchFamily="2" charset="-122"/>
                    <a:ea typeface="华文中宋" panose="02010600040101010101" pitchFamily="2" charset="-122"/>
                  </a:rPr>
                  <a:t>B</a:t>
                </a:r>
                <a:r>
                  <a:rPr lang="zh-CN" altLang="zh-CN" kern="100" dirty="0">
                    <a:latin typeface="华文中宋" panose="02010600040101010101" pitchFamily="2" charset="-122"/>
                    <a:ea typeface="华文中宋" panose="02010600040101010101" pitchFamily="2" charset="-122"/>
                  </a:rPr>
                  <a:t>对于</a:t>
                </a:r>
                <a:r>
                  <a:rPr lang="en-US" altLang="zh-CN" kern="100" dirty="0">
                    <a:latin typeface="华文中宋" panose="02010600040101010101" pitchFamily="2" charset="-122"/>
                    <a:ea typeface="华文中宋" panose="02010600040101010101" pitchFamily="2" charset="-122"/>
                  </a:rPr>
                  <a:t>A</a:t>
                </a:r>
                <a:r>
                  <a:rPr lang="zh-CN" altLang="zh-CN" kern="100" dirty="0">
                    <a:latin typeface="华文中宋" panose="02010600040101010101" pitchFamily="2" charset="-122"/>
                    <a:ea typeface="华文中宋" panose="02010600040101010101" pitchFamily="2" charset="-122"/>
                  </a:rPr>
                  <a:t>也一定独立，我们称事件</a:t>
                </a:r>
                <a:r>
                  <a:rPr lang="en-US" altLang="zh-CN" kern="100" dirty="0">
                    <a:latin typeface="华文中宋" panose="02010600040101010101" pitchFamily="2" charset="-122"/>
                    <a:ea typeface="华文中宋" panose="02010600040101010101" pitchFamily="2" charset="-122"/>
                  </a:rPr>
                  <a:t>A</a:t>
                </a:r>
                <a:r>
                  <a:rPr lang="zh-CN" altLang="zh-CN" kern="100" dirty="0">
                    <a:latin typeface="华文中宋" panose="02010600040101010101" pitchFamily="2" charset="-122"/>
                    <a:ea typeface="华文中宋" panose="02010600040101010101" pitchFamily="2" charset="-122"/>
                  </a:rPr>
                  <a:t>与事件</a:t>
                </a:r>
                <a:r>
                  <a:rPr lang="en-US" altLang="zh-CN" kern="100" dirty="0">
                    <a:latin typeface="华文中宋" panose="02010600040101010101" pitchFamily="2" charset="-122"/>
                    <a:ea typeface="华文中宋" panose="02010600040101010101" pitchFamily="2" charset="-122"/>
                  </a:rPr>
                  <a:t>B</a:t>
                </a:r>
                <a:r>
                  <a:rPr lang="zh-CN" altLang="zh-CN" kern="100" dirty="0">
                    <a:latin typeface="华文中宋" panose="02010600040101010101" pitchFamily="2" charset="-122"/>
                    <a:ea typeface="华文中宋" panose="02010600040101010101" pitchFamily="2" charset="-122"/>
                  </a:rPr>
                  <a:t>相互独立。</a:t>
                </a:r>
                <a:r>
                  <a:rPr lang="en-US" altLang="zh-CN" kern="100" dirty="0">
                    <a:latin typeface="华文中宋" panose="02010600040101010101" pitchFamily="2" charset="-122"/>
                    <a:ea typeface="华文中宋" panose="02010600040101010101" pitchFamily="2" charset="-122"/>
                  </a:rPr>
                  <a:t>A</a:t>
                </a:r>
                <a:r>
                  <a:rPr lang="zh-CN" altLang="zh-CN" kern="100" dirty="0">
                    <a:latin typeface="华文中宋" panose="02010600040101010101" pitchFamily="2" charset="-122"/>
                    <a:ea typeface="华文中宋" panose="02010600040101010101" pitchFamily="2" charset="-122"/>
                  </a:rPr>
                  <a:t>与</a:t>
                </a:r>
                <a:r>
                  <a:rPr lang="en-US" altLang="zh-CN" kern="100" dirty="0">
                    <a:latin typeface="华文中宋" panose="02010600040101010101" pitchFamily="2" charset="-122"/>
                    <a:ea typeface="华文中宋" panose="02010600040101010101" pitchFamily="2" charset="-122"/>
                  </a:rPr>
                  <a:t>B</a:t>
                </a:r>
                <a:r>
                  <a:rPr lang="zh-CN" altLang="zh-CN" kern="100" dirty="0">
                    <a:latin typeface="华文中宋" panose="02010600040101010101" pitchFamily="2" charset="-122"/>
                    <a:ea typeface="华文中宋" panose="02010600040101010101" pitchFamily="2" charset="-122"/>
                  </a:rPr>
                  <a:t>独立的充分必要条件是</a:t>
                </a:r>
                <a14:m>
                  <m:oMath xmlns:m="http://schemas.openxmlformats.org/officeDocument/2006/math">
                    <m:d>
                      <m:dPr>
                        <m:begChr m:val=""/>
                        <m:ctrlPr>
                          <a:rPr lang="zh-CN" altLang="en-US" i="1" kern="100">
                            <a:latin typeface="Cambria Math" panose="02040503050406030204" pitchFamily="18" charset="0"/>
                          </a:rPr>
                        </m:ctrlPr>
                      </m:dPr>
                      <m:e>
                        <m:r>
                          <a:rPr lang="zh-CN" altLang="en-US" kern="100">
                            <a:latin typeface="Cambria Math" panose="02040503050406030204" pitchFamily="18" charset="0"/>
                          </a:rPr>
                          <m:t>𝑃</m:t>
                        </m:r>
                        <m:r>
                          <a:rPr lang="zh-CN" altLang="en-US" kern="100">
                            <a:latin typeface="Cambria Math" panose="02040503050406030204" pitchFamily="18" charset="0"/>
                          </a:rPr>
                          <m:t>(</m:t>
                        </m:r>
                        <m:r>
                          <a:rPr lang="zh-CN" altLang="en-US" kern="100">
                            <a:latin typeface="Cambria Math" panose="02040503050406030204" pitchFamily="18" charset="0"/>
                          </a:rPr>
                          <m:t>𝐴𝐵</m:t>
                        </m:r>
                        <m:r>
                          <a:rPr lang="zh-CN" altLang="en-US" kern="100">
                            <a:latin typeface="Cambria Math" panose="02040503050406030204" pitchFamily="18" charset="0"/>
                          </a:rPr>
                          <m:t>)=</m:t>
                        </m:r>
                        <m:r>
                          <a:rPr lang="zh-CN" altLang="en-US" kern="100">
                            <a:latin typeface="Cambria Math" panose="02040503050406030204" pitchFamily="18" charset="0"/>
                          </a:rPr>
                          <m:t>𝑃</m:t>
                        </m:r>
                        <m:r>
                          <a:rPr lang="zh-CN" altLang="en-US" kern="100">
                            <a:latin typeface="Cambria Math" panose="02040503050406030204" pitchFamily="18" charset="0"/>
                          </a:rPr>
                          <m:t>(</m:t>
                        </m:r>
                        <m:r>
                          <a:rPr lang="zh-CN" altLang="en-US" kern="100">
                            <a:latin typeface="Cambria Math" panose="02040503050406030204" pitchFamily="18" charset="0"/>
                          </a:rPr>
                          <m:t>𝐴</m:t>
                        </m:r>
                      </m:e>
                    </m:d>
                    <m:r>
                      <a:rPr lang="en-US" altLang="zh-CN" kern="100">
                        <a:latin typeface="Cambria Math" panose="02040503050406030204" pitchFamily="18" charset="0"/>
                      </a:rPr>
                      <m:t>𝑃</m:t>
                    </m:r>
                    <m:r>
                      <a:rPr lang="en-US" altLang="zh-CN" kern="100">
                        <a:latin typeface="Cambria Math" panose="02040503050406030204" pitchFamily="18" charset="0"/>
                      </a:rPr>
                      <m:t>(</m:t>
                    </m:r>
                    <m:r>
                      <a:rPr lang="en-US" altLang="zh-CN" kern="100">
                        <a:latin typeface="Cambria Math" panose="02040503050406030204" pitchFamily="18" charset="0"/>
                      </a:rPr>
                      <m:t>𝐵</m:t>
                    </m:r>
                    <m:r>
                      <a:rPr lang="en-US" altLang="zh-CN" kern="100">
                        <a:latin typeface="Cambria Math" panose="02040503050406030204" pitchFamily="18" charset="0"/>
                      </a:rPr>
                      <m:t>) </m:t>
                    </m:r>
                  </m:oMath>
                </a14:m>
                <a:r>
                  <a:rPr lang="zh-CN" altLang="en-US"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a:p>
                <a:pPr marL="628650" algn="just">
                  <a:spcAft>
                    <a:spcPts val="0"/>
                  </a:spcAft>
                </a:pP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二</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随机变量的相互独立性</a:t>
                </a:r>
              </a:p>
              <a:p>
                <a:pPr marL="628650"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zh-CN" b="1" kern="100" dirty="0">
                    <a:latin typeface="华文中宋" panose="02010600040101010101" pitchFamily="2" charset="-122"/>
                    <a:ea typeface="华文中宋" panose="02010600040101010101" pitchFamily="2" charset="-122"/>
                  </a:rPr>
                  <a:t>定义</a:t>
                </a:r>
                <a:r>
                  <a:rPr lang="en-US" altLang="zh-CN" b="1" kern="100" dirty="0">
                    <a:latin typeface="华文中宋" panose="02010600040101010101" pitchFamily="2" charset="-122"/>
                    <a:ea typeface="华文中宋" panose="02010600040101010101" pitchFamily="2" charset="-122"/>
                  </a:rPr>
                  <a:t>1.2.9 </a:t>
                </a:r>
                <a:r>
                  <a:rPr lang="zh-CN" altLang="zh-CN" kern="100" dirty="0">
                    <a:latin typeface="华文中宋" panose="02010600040101010101" pitchFamily="2" charset="-122"/>
                    <a:ea typeface="华文中宋" panose="02010600040101010101" pitchFamily="2" charset="-122"/>
                  </a:rPr>
                  <a:t>对于任何实数</a:t>
                </a:r>
                <a14:m>
                  <m:oMath xmlns:m="http://schemas.openxmlformats.org/officeDocument/2006/math">
                    <m:r>
                      <a:rPr lang="en-US" altLang="zh-CN" kern="100">
                        <a:latin typeface="Cambria Math" panose="02040503050406030204" pitchFamily="18" charset="0"/>
                      </a:rPr>
                      <m:t>𝑥</m:t>
                    </m:r>
                    <m:r>
                      <a:rPr lang="en-US" altLang="zh-CN" kern="100">
                        <a:latin typeface="Cambria Math" panose="02040503050406030204" pitchFamily="18" charset="0"/>
                      </a:rPr>
                      <m:t>,</m:t>
                    </m:r>
                    <m:r>
                      <a:rPr lang="en-US" altLang="zh-CN" kern="100">
                        <a:latin typeface="Cambria Math" panose="02040503050406030204" pitchFamily="18" charset="0"/>
                      </a:rPr>
                      <m:t>𝑦</m:t>
                    </m:r>
                  </m:oMath>
                </a14:m>
                <a:r>
                  <a:rPr lang="zh-CN" altLang="en-US"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如果二元随机变量</a:t>
                </a:r>
                <a14:m>
                  <m:oMath xmlns:m="http://schemas.openxmlformats.org/officeDocument/2006/math">
                    <m:r>
                      <a:rPr lang="en-US" altLang="zh-CN" kern="100">
                        <a:latin typeface="Cambria Math" panose="02040503050406030204" pitchFamily="18" charset="0"/>
                      </a:rPr>
                      <m:t>(</m:t>
                    </m:r>
                    <m:r>
                      <a:rPr lang="en-US" altLang="zh-CN" kern="100">
                        <a:latin typeface="Cambria Math" panose="02040503050406030204" pitchFamily="18" charset="0"/>
                      </a:rPr>
                      <m:t>𝜉</m:t>
                    </m:r>
                    <m:r>
                      <a:rPr lang="en-US" altLang="zh-CN" kern="100">
                        <a:latin typeface="Cambria Math" panose="02040503050406030204" pitchFamily="18" charset="0"/>
                      </a:rPr>
                      <m:t>,</m:t>
                    </m:r>
                    <m:r>
                      <a:rPr lang="en-US" altLang="zh-CN" kern="100">
                        <a:latin typeface="Cambria Math" panose="02040503050406030204" pitchFamily="18" charset="0"/>
                      </a:rPr>
                      <m:t>𝜂</m:t>
                    </m:r>
                    <m:r>
                      <a:rPr lang="en-US" altLang="zh-CN" kern="100">
                        <a:latin typeface="Cambria Math" panose="02040503050406030204" pitchFamily="18" charset="0"/>
                      </a:rPr>
                      <m:t>)</m:t>
                    </m:r>
                  </m:oMath>
                </a14:m>
                <a:r>
                  <a:rPr lang="zh-CN" altLang="zh-CN" kern="100" dirty="0">
                    <a:latin typeface="华文中宋" panose="02010600040101010101" pitchFamily="2" charset="-122"/>
                    <a:ea typeface="华文中宋" panose="02010600040101010101" pitchFamily="2" charset="-122"/>
                  </a:rPr>
                  <a:t>的联合分布函数</a:t>
                </a:r>
                <a14:m>
                  <m:oMath xmlns:m="http://schemas.openxmlformats.org/officeDocument/2006/math">
                    <m:r>
                      <a:rPr lang="en-US" altLang="zh-CN" kern="100">
                        <a:latin typeface="Cambria Math" panose="02040503050406030204" pitchFamily="18" charset="0"/>
                      </a:rPr>
                      <m:t>𝐹</m:t>
                    </m:r>
                    <m:r>
                      <a:rPr lang="en-US" altLang="zh-CN" kern="100">
                        <a:latin typeface="Cambria Math" panose="02040503050406030204" pitchFamily="18" charset="0"/>
                      </a:rPr>
                      <m:t>(</m:t>
                    </m:r>
                    <m:r>
                      <a:rPr lang="en-US" altLang="zh-CN" kern="100">
                        <a:latin typeface="Cambria Math" panose="02040503050406030204" pitchFamily="18" charset="0"/>
                      </a:rPr>
                      <m:t>𝑥</m:t>
                    </m:r>
                    <m:r>
                      <a:rPr lang="en-US" altLang="zh-CN" kern="100">
                        <a:latin typeface="Cambria Math" panose="02040503050406030204" pitchFamily="18" charset="0"/>
                      </a:rPr>
                      <m:t>,</m:t>
                    </m:r>
                    <m:r>
                      <a:rPr lang="en-US" altLang="zh-CN" kern="100">
                        <a:latin typeface="Cambria Math" panose="02040503050406030204" pitchFamily="18" charset="0"/>
                      </a:rPr>
                      <m:t>𝑦</m:t>
                    </m:r>
                    <m:r>
                      <a:rPr lang="en-US" altLang="zh-CN" kern="100">
                        <a:latin typeface="Cambria Math" panose="02040503050406030204" pitchFamily="18" charset="0"/>
                      </a:rPr>
                      <m:t>)</m:t>
                    </m:r>
                  </m:oMath>
                </a14:m>
                <a:r>
                  <a:rPr lang="zh-CN" altLang="en-US" kern="100" dirty="0">
                    <a:latin typeface="华文中宋" panose="02010600040101010101" pitchFamily="2" charset="-122"/>
                    <a:ea typeface="华文中宋" panose="02010600040101010101" pitchFamily="2" charset="-122"/>
                  </a:rPr>
                  <a:t>等于</a:t>
                </a:r>
                <a14:m>
                  <m:oMath xmlns:m="http://schemas.openxmlformats.org/officeDocument/2006/math">
                    <m:r>
                      <a:rPr lang="en-US" altLang="zh-CN" kern="100">
                        <a:latin typeface="Cambria Math" panose="02040503050406030204" pitchFamily="18" charset="0"/>
                      </a:rPr>
                      <m:t>𝜉</m:t>
                    </m:r>
                    <m:r>
                      <a:rPr lang="en-US" altLang="zh-CN" kern="100">
                        <a:latin typeface="Cambria Math" panose="02040503050406030204" pitchFamily="18" charset="0"/>
                      </a:rPr>
                      <m:t>,</m:t>
                    </m:r>
                    <m:r>
                      <a:rPr lang="en-US" altLang="zh-CN" kern="100">
                        <a:latin typeface="Cambria Math" panose="02040503050406030204" pitchFamily="18" charset="0"/>
                      </a:rPr>
                      <m:t>𝜂</m:t>
                    </m:r>
                  </m:oMath>
                </a14:m>
                <a:r>
                  <a:rPr lang="zh-CN" altLang="en-US" kern="100" dirty="0">
                    <a:latin typeface="华文中宋" panose="02010600040101010101" pitchFamily="2" charset="-122"/>
                    <a:ea typeface="华文中宋" panose="02010600040101010101" pitchFamily="2" charset="-122"/>
                  </a:rPr>
                  <a:t>的边缘分布函数的乘积，即</a:t>
                </a:r>
                <a14:m>
                  <m:oMath xmlns:m="http://schemas.openxmlformats.org/officeDocument/2006/math">
                    <m:r>
                      <a:rPr lang="en-US" altLang="zh-CN" kern="100">
                        <a:latin typeface="Cambria Math" panose="02040503050406030204" pitchFamily="18" charset="0"/>
                      </a:rPr>
                      <m:t>𝐹</m:t>
                    </m:r>
                    <m:r>
                      <a:rPr lang="en-US" altLang="zh-CN" kern="100">
                        <a:latin typeface="Cambria Math" panose="02040503050406030204" pitchFamily="18" charset="0"/>
                      </a:rPr>
                      <m:t>(</m:t>
                    </m:r>
                    <m:r>
                      <a:rPr lang="en-US" altLang="zh-CN" kern="100">
                        <a:latin typeface="Cambria Math" panose="02040503050406030204" pitchFamily="18" charset="0"/>
                      </a:rPr>
                      <m:t>𝑥</m:t>
                    </m:r>
                    <m:r>
                      <a:rPr lang="en-US" altLang="zh-CN" kern="100">
                        <a:latin typeface="Cambria Math" panose="02040503050406030204" pitchFamily="18" charset="0"/>
                      </a:rPr>
                      <m:t>,</m:t>
                    </m:r>
                    <m:r>
                      <a:rPr lang="en-US" altLang="zh-CN" kern="100">
                        <a:latin typeface="Cambria Math" panose="02040503050406030204" pitchFamily="18" charset="0"/>
                      </a:rPr>
                      <m:t>𝑦</m:t>
                    </m:r>
                    <m:r>
                      <a:rPr lang="en-US" altLang="zh-CN" kern="100">
                        <a:latin typeface="Cambria Math" panose="02040503050406030204" pitchFamily="18" charset="0"/>
                      </a:rPr>
                      <m:t>)=</m:t>
                    </m:r>
                    <m:sSub>
                      <m:sSubPr>
                        <m:ctrlPr>
                          <a:rPr lang="en-US" altLang="zh-CN" i="1" kern="100">
                            <a:latin typeface="Cambria Math" panose="02040503050406030204" pitchFamily="18" charset="0"/>
                          </a:rPr>
                        </m:ctrlPr>
                      </m:sSubPr>
                      <m:e>
                        <m:r>
                          <a:rPr lang="en-US" altLang="zh-CN" kern="100">
                            <a:latin typeface="Cambria Math" panose="02040503050406030204" pitchFamily="18" charset="0"/>
                          </a:rPr>
                          <m:t>𝐹</m:t>
                        </m:r>
                      </m:e>
                      <m:sub>
                        <m:r>
                          <a:rPr lang="en-US" altLang="zh-CN" kern="100">
                            <a:latin typeface="Cambria Math" panose="02040503050406030204" pitchFamily="18" charset="0"/>
                          </a:rPr>
                          <m:t>𝜉</m:t>
                        </m:r>
                      </m:sub>
                    </m:sSub>
                    <m:d>
                      <m:dPr>
                        <m:ctrlPr>
                          <a:rPr lang="en-US" altLang="zh-CN" i="1" kern="100">
                            <a:latin typeface="Cambria Math" panose="02040503050406030204" pitchFamily="18" charset="0"/>
                          </a:rPr>
                        </m:ctrlPr>
                      </m:dPr>
                      <m:e>
                        <m:r>
                          <a:rPr lang="en-US" altLang="zh-CN" kern="100">
                            <a:latin typeface="Cambria Math" panose="02040503050406030204" pitchFamily="18" charset="0"/>
                          </a:rPr>
                          <m:t>𝑥</m:t>
                        </m:r>
                      </m:e>
                    </m:d>
                    <m:sSub>
                      <m:sSubPr>
                        <m:ctrlPr>
                          <a:rPr lang="en-US" altLang="zh-CN" i="1" kern="100">
                            <a:latin typeface="Cambria Math" panose="02040503050406030204" pitchFamily="18" charset="0"/>
                          </a:rPr>
                        </m:ctrlPr>
                      </m:sSubPr>
                      <m:e>
                        <m:r>
                          <a:rPr lang="en-US" altLang="zh-CN" kern="100">
                            <a:latin typeface="Cambria Math" panose="02040503050406030204" pitchFamily="18" charset="0"/>
                          </a:rPr>
                          <m:t>𝐹</m:t>
                        </m:r>
                      </m:e>
                      <m:sub>
                        <m:r>
                          <a:rPr lang="en-US" altLang="zh-CN" kern="100">
                            <a:latin typeface="Cambria Math" panose="02040503050406030204" pitchFamily="18" charset="0"/>
                          </a:rPr>
                          <m:t>𝜂</m:t>
                        </m:r>
                      </m:sub>
                    </m:sSub>
                    <m:r>
                      <a:rPr lang="en-US" altLang="zh-CN" kern="100">
                        <a:latin typeface="Cambria Math" panose="02040503050406030204" pitchFamily="18" charset="0"/>
                      </a:rPr>
                      <m:t>(</m:t>
                    </m:r>
                    <m:r>
                      <a:rPr lang="en-US" altLang="zh-CN" kern="100">
                        <a:latin typeface="Cambria Math" panose="02040503050406030204" pitchFamily="18" charset="0"/>
                      </a:rPr>
                      <m:t>𝑦</m:t>
                    </m:r>
                    <m:r>
                      <a:rPr lang="en-US" altLang="zh-CN" kern="100">
                        <a:latin typeface="Cambria Math" panose="02040503050406030204" pitchFamily="18" charset="0"/>
                      </a:rPr>
                      <m:t>)</m:t>
                    </m:r>
                  </m:oMath>
                </a14:m>
                <a:r>
                  <a:rPr lang="zh-CN" altLang="en-US"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则称随机变量</a:t>
                </a:r>
                <a14:m>
                  <m:oMath xmlns:m="http://schemas.openxmlformats.org/officeDocument/2006/math">
                    <m:r>
                      <a:rPr lang="en-US" altLang="zh-CN" kern="100">
                        <a:latin typeface="Cambria Math" panose="02040503050406030204" pitchFamily="18" charset="0"/>
                      </a:rPr>
                      <m:t>𝜉</m:t>
                    </m:r>
                    <m:r>
                      <a:rPr lang="en-US" altLang="zh-CN" kern="100">
                        <a:latin typeface="Cambria Math" panose="02040503050406030204" pitchFamily="18" charset="0"/>
                      </a:rPr>
                      <m:t>,</m:t>
                    </m:r>
                    <m:r>
                      <a:rPr lang="en-US" altLang="zh-CN" kern="100">
                        <a:latin typeface="Cambria Math" panose="02040503050406030204" pitchFamily="18" charset="0"/>
                      </a:rPr>
                      <m:t>𝜂</m:t>
                    </m:r>
                  </m:oMath>
                </a14:m>
                <a:r>
                  <a:rPr lang="zh-CN" altLang="zh-CN" kern="100" dirty="0">
                    <a:latin typeface="华文中宋" panose="02010600040101010101" pitchFamily="2" charset="-122"/>
                    <a:ea typeface="华文中宋" panose="02010600040101010101" pitchFamily="2" charset="-122"/>
                  </a:rPr>
                  <a:t>相互独立。</a:t>
                </a:r>
                <a:endParaRPr lang="en-US" altLang="zh-CN" kern="100" dirty="0">
                  <a:latin typeface="华文中宋" panose="02010600040101010101" pitchFamily="2" charset="-122"/>
                  <a:ea typeface="华文中宋" panose="02010600040101010101" pitchFamily="2" charset="-122"/>
                </a:endParaRPr>
              </a:p>
              <a:p>
                <a:pPr marL="628650"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zh-CN" b="1" kern="100" dirty="0">
                    <a:latin typeface="华文中宋" panose="02010600040101010101" pitchFamily="2" charset="-122"/>
                    <a:ea typeface="华文中宋" panose="02010600040101010101" pitchFamily="2" charset="-122"/>
                  </a:rPr>
                  <a:t>定义</a:t>
                </a:r>
                <a:r>
                  <a:rPr lang="en-US" altLang="zh-CN" b="1" kern="100" dirty="0">
                    <a:latin typeface="华文中宋" panose="02010600040101010101" pitchFamily="2" charset="-122"/>
                    <a:ea typeface="华文中宋" panose="02010600040101010101" pitchFamily="2" charset="-122"/>
                  </a:rPr>
                  <a:t>1.2.10 </a:t>
                </a:r>
                <a:r>
                  <a:rPr lang="zh-CN" altLang="zh-CN" kern="100" dirty="0">
                    <a:latin typeface="华文中宋" panose="02010600040101010101" pitchFamily="2" charset="-122"/>
                    <a:ea typeface="华文中宋" panose="02010600040101010101" pitchFamily="2" charset="-122"/>
                  </a:rPr>
                  <a:t>离散型二元随机变量</a:t>
                </a:r>
                <a14:m>
                  <m:oMath xmlns:m="http://schemas.openxmlformats.org/officeDocument/2006/math">
                    <m:r>
                      <a:rPr lang="en-US" altLang="zh-CN" kern="100">
                        <a:latin typeface="Cambria Math" panose="02040503050406030204" pitchFamily="18" charset="0"/>
                      </a:rPr>
                      <m:t>(</m:t>
                    </m:r>
                    <m:r>
                      <a:rPr lang="en-US" altLang="zh-CN" kern="100">
                        <a:latin typeface="Cambria Math" panose="02040503050406030204" pitchFamily="18" charset="0"/>
                      </a:rPr>
                      <m:t>𝜉</m:t>
                    </m:r>
                    <m:r>
                      <a:rPr lang="en-US" altLang="zh-CN" kern="100">
                        <a:latin typeface="Cambria Math" panose="02040503050406030204" pitchFamily="18" charset="0"/>
                      </a:rPr>
                      <m:t>,</m:t>
                    </m:r>
                    <m:r>
                      <a:rPr lang="en-US" altLang="zh-CN" kern="100">
                        <a:latin typeface="Cambria Math" panose="02040503050406030204" pitchFamily="18" charset="0"/>
                      </a:rPr>
                      <m:t>𝜂</m:t>
                    </m:r>
                    <m:r>
                      <a:rPr lang="en-US" altLang="zh-CN" kern="100">
                        <a:latin typeface="Cambria Math" panose="02040503050406030204" pitchFamily="18" charset="0"/>
                      </a:rPr>
                      <m:t>)</m:t>
                    </m:r>
                  </m:oMath>
                </a14:m>
                <a:r>
                  <a:rPr lang="zh-CN" altLang="zh-CN" kern="100" dirty="0">
                    <a:latin typeface="华文中宋" panose="02010600040101010101" pitchFamily="2" charset="-122"/>
                    <a:ea typeface="华文中宋" panose="02010600040101010101" pitchFamily="2" charset="-122"/>
                  </a:rPr>
                  <a:t>中，分量</a:t>
                </a:r>
                <a14:m>
                  <m:oMath xmlns:m="http://schemas.openxmlformats.org/officeDocument/2006/math">
                    <m:r>
                      <a:rPr lang="en-US" altLang="zh-CN" kern="100">
                        <a:latin typeface="Cambria Math" panose="02040503050406030204" pitchFamily="18" charset="0"/>
                      </a:rPr>
                      <m:t>𝜉</m:t>
                    </m:r>
                  </m:oMath>
                </a14:m>
                <a:r>
                  <a:rPr lang="zh-CN" altLang="en-US" kern="100" dirty="0">
                    <a:latin typeface="华文中宋" panose="02010600040101010101" pitchFamily="2" charset="-122"/>
                    <a:ea typeface="华文中宋" panose="02010600040101010101" pitchFamily="2" charset="-122"/>
                  </a:rPr>
                  <a:t>或</a:t>
                </a:r>
                <a14:m>
                  <m:oMath xmlns:m="http://schemas.openxmlformats.org/officeDocument/2006/math">
                    <m:r>
                      <a:rPr lang="en-US" altLang="zh-CN" kern="100">
                        <a:latin typeface="Cambria Math" panose="02040503050406030204" pitchFamily="18" charset="0"/>
                      </a:rPr>
                      <m:t>𝜂</m:t>
                    </m:r>
                  </m:oMath>
                </a14:m>
                <a:r>
                  <a:rPr lang="zh-CN" altLang="zh-CN" kern="100" dirty="0">
                    <a:latin typeface="华文中宋" panose="02010600040101010101" pitchFamily="2" charset="-122"/>
                    <a:ea typeface="华文中宋" panose="02010600040101010101" pitchFamily="2" charset="-122"/>
                  </a:rPr>
                  <a:t>的概率分布称为</a:t>
                </a:r>
                <a14:m>
                  <m:oMath xmlns:m="http://schemas.openxmlformats.org/officeDocument/2006/math">
                    <m:r>
                      <a:rPr lang="en-US" altLang="zh-CN" kern="100">
                        <a:latin typeface="Cambria Math" panose="02040503050406030204" pitchFamily="18" charset="0"/>
                      </a:rPr>
                      <m:t>(</m:t>
                    </m:r>
                    <m:r>
                      <a:rPr lang="en-US" altLang="zh-CN" kern="100">
                        <a:latin typeface="Cambria Math" panose="02040503050406030204" pitchFamily="18" charset="0"/>
                      </a:rPr>
                      <m:t>𝜉</m:t>
                    </m:r>
                    <m:r>
                      <a:rPr lang="en-US" altLang="zh-CN" kern="100">
                        <a:latin typeface="Cambria Math" panose="02040503050406030204" pitchFamily="18" charset="0"/>
                      </a:rPr>
                      <m:t>,</m:t>
                    </m:r>
                    <m:r>
                      <a:rPr lang="en-US" altLang="zh-CN" kern="100">
                        <a:latin typeface="Cambria Math" panose="02040503050406030204" pitchFamily="18" charset="0"/>
                      </a:rPr>
                      <m:t>𝜂</m:t>
                    </m:r>
                    <m:r>
                      <a:rPr lang="en-US" altLang="zh-CN" kern="100">
                        <a:latin typeface="Cambria Math" panose="02040503050406030204" pitchFamily="18" charset="0"/>
                      </a:rPr>
                      <m:t>)</m:t>
                    </m:r>
                  </m:oMath>
                </a14:m>
                <a:r>
                  <a:rPr lang="zh-CN" altLang="en-US" kern="100" dirty="0">
                    <a:latin typeface="华文中宋" panose="02010600040101010101" pitchFamily="2" charset="-122"/>
                    <a:ea typeface="华文中宋" panose="02010600040101010101" pitchFamily="2" charset="-122"/>
                  </a:rPr>
                  <a:t>关于</a:t>
                </a:r>
                <a14:m>
                  <m:oMath xmlns:m="http://schemas.openxmlformats.org/officeDocument/2006/math">
                    <m:r>
                      <a:rPr lang="en-US" altLang="zh-CN" kern="100">
                        <a:latin typeface="Cambria Math" panose="02040503050406030204" pitchFamily="18" charset="0"/>
                      </a:rPr>
                      <m:t>𝜉</m:t>
                    </m:r>
                  </m:oMath>
                </a14:m>
                <a:r>
                  <a:rPr lang="zh-CN" altLang="en-US" kern="100" dirty="0">
                    <a:latin typeface="华文中宋" panose="02010600040101010101" pitchFamily="2" charset="-122"/>
                    <a:ea typeface="华文中宋" panose="02010600040101010101" pitchFamily="2" charset="-122"/>
                  </a:rPr>
                  <a:t>或</a:t>
                </a:r>
                <a14:m>
                  <m:oMath xmlns:m="http://schemas.openxmlformats.org/officeDocument/2006/math">
                    <m:r>
                      <a:rPr lang="en-US" altLang="zh-CN" kern="100">
                        <a:latin typeface="Cambria Math" panose="02040503050406030204" pitchFamily="18" charset="0"/>
                      </a:rPr>
                      <m:t>𝜂</m:t>
                    </m:r>
                  </m:oMath>
                </a14:m>
                <a:r>
                  <a:rPr lang="zh-CN" altLang="en-US" kern="100" dirty="0">
                    <a:latin typeface="华文中宋" panose="02010600040101010101" pitchFamily="2" charset="-122"/>
                    <a:ea typeface="华文中宋" panose="02010600040101010101" pitchFamily="2" charset="-122"/>
                  </a:rPr>
                  <a:t>的</a:t>
                </a:r>
                <a:r>
                  <a:rPr lang="zh-CN" altLang="zh-CN" kern="100" dirty="0">
                    <a:latin typeface="华文中宋" panose="02010600040101010101" pitchFamily="2" charset="-122"/>
                    <a:ea typeface="华文中宋" panose="02010600040101010101" pitchFamily="2" charset="-122"/>
                  </a:rPr>
                  <a:t>边缘分布</a:t>
                </a:r>
                <a:r>
                  <a:rPr lang="zh-CN" altLang="en-US" kern="100" dirty="0">
                    <a:latin typeface="华文中宋" panose="02010600040101010101" pitchFamily="2" charset="-122"/>
                    <a:ea typeface="华文中宋" panose="02010600040101010101" pitchFamily="2" charset="-122"/>
                  </a:rPr>
                  <a:t>。</a:t>
                </a:r>
                <a:r>
                  <a:rPr lang="en-US" altLang="zh-CN" sz="1800" kern="100" dirty="0">
                    <a:ea typeface="宋体" panose="02010600030101010101" pitchFamily="2" charset="-122"/>
                  </a:rPr>
                  <a:t> </a:t>
                </a:r>
                <a:endParaRPr lang="zh-CN" altLang="en-US" dirty="0"/>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5296322"/>
              </a:xfrm>
              <a:prstGeom prst="rect">
                <a:avLst/>
              </a:prstGeom>
              <a:blipFill>
                <a:blip r:embed="rId2"/>
                <a:stretch>
                  <a:fillRect t="-1266" r="-786" b="-17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3487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3785652"/>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第二节</a:t>
                </a:r>
                <a:r>
                  <a:rPr lang="en-US" altLang="zh-CN" sz="2800" b="1" kern="100" dirty="0">
                    <a:latin typeface="华文中宋" panose="02010600040101010101" pitchFamily="2" charset="-122"/>
                    <a:ea typeface="华文中宋" panose="02010600040101010101" pitchFamily="2" charset="-122"/>
                  </a:rPr>
                  <a:t>  </a:t>
                </a:r>
                <a:r>
                  <a:rPr lang="zh-CN" altLang="zh-CN" sz="2800" b="1" kern="100" dirty="0">
                    <a:latin typeface="华文中宋" panose="02010600040101010101" pitchFamily="2" charset="-122"/>
                    <a:ea typeface="华文中宋" panose="02010600040101010101" pitchFamily="2" charset="-122"/>
                  </a:rPr>
                  <a:t>总体与样本的桥梁——随机变量</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indent="630238"/>
                <a:r>
                  <a:rPr lang="zh-CN" altLang="zh-CN" sz="2800" kern="100" dirty="0">
                    <a:latin typeface="华文中宋" panose="02010600040101010101" pitchFamily="2" charset="-122"/>
                    <a:ea typeface="华文中宋" panose="02010600040101010101" pitchFamily="2" charset="-122"/>
                  </a:rPr>
                  <a:t>四、随机变量函数的概念和分布</a:t>
                </a:r>
              </a:p>
              <a:p>
                <a:pPr marL="628650" algn="just">
                  <a:spcAft>
                    <a:spcPts val="0"/>
                  </a:spcAft>
                </a:pPr>
                <a:r>
                  <a:rPr lang="en-US" altLang="zh-CN" b="1" dirty="0"/>
                  <a:t>	    </a:t>
                </a:r>
                <a:r>
                  <a:rPr lang="zh-CN" altLang="zh-CN" kern="100" dirty="0">
                    <a:latin typeface="华文中宋" panose="02010600040101010101" pitchFamily="2" charset="-122"/>
                    <a:ea typeface="华文中宋" panose="02010600040101010101" pitchFamily="2" charset="-122"/>
                  </a:rPr>
                  <a:t>我们常常遇到一些随机变量，它们的分布往往难于直接得到，但是与它们有关系的另一些随机变量的分布却是容易知道的。因此，就要研究这两种随机变量之间的关系，然后通过它们之间的关系，由已知的随机变量的分布求出与之有关的其它随机变量的分布。</a:t>
                </a:r>
                <a:endParaRPr lang="en-US" altLang="zh-CN" kern="100" dirty="0">
                  <a:latin typeface="华文中宋" panose="02010600040101010101" pitchFamily="2" charset="-122"/>
                  <a:ea typeface="华文中宋" panose="02010600040101010101" pitchFamily="2" charset="-122"/>
                </a:endParaRPr>
              </a:p>
              <a:p>
                <a:pPr marL="628650"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zh-CN" b="1" kern="100" dirty="0">
                    <a:latin typeface="华文中宋" panose="02010600040101010101" pitchFamily="2" charset="-122"/>
                    <a:ea typeface="华文中宋" panose="02010600040101010101" pitchFamily="2" charset="-122"/>
                  </a:rPr>
                  <a:t>定义</a:t>
                </a:r>
                <a:r>
                  <a:rPr lang="en-US" altLang="zh-CN" b="1" kern="100" dirty="0">
                    <a:latin typeface="华文中宋" panose="02010600040101010101" pitchFamily="2" charset="-122"/>
                    <a:ea typeface="华文中宋" panose="02010600040101010101" pitchFamily="2" charset="-122"/>
                  </a:rPr>
                  <a:t>1.2.9 </a:t>
                </a:r>
                <a:r>
                  <a:rPr lang="zh-CN" altLang="en-US" kern="100" dirty="0">
                    <a:latin typeface="华文中宋" panose="02010600040101010101" pitchFamily="2" charset="-122"/>
                    <a:ea typeface="华文中宋" panose="02010600040101010101" pitchFamily="2" charset="-122"/>
                  </a:rPr>
                  <a:t>设</a:t>
                </a:r>
                <a14:m>
                  <m:oMath xmlns:m="http://schemas.openxmlformats.org/officeDocument/2006/math">
                    <m:r>
                      <m:rPr>
                        <m:sty m:val="p"/>
                      </m:rPr>
                      <a:rPr lang="en-US" altLang="zh-CN" b="0" i="0" kern="100" smtClean="0">
                        <a:latin typeface="Cambria Math" panose="02040503050406030204" pitchFamily="18" charset="0"/>
                      </a:rPr>
                      <m:t>f</m:t>
                    </m:r>
                    <m:r>
                      <a:rPr lang="en-US" altLang="zh-CN" kern="100">
                        <a:latin typeface="Cambria Math" panose="02040503050406030204" pitchFamily="18" charset="0"/>
                      </a:rPr>
                      <m:t>(</m:t>
                    </m:r>
                    <m:r>
                      <a:rPr lang="en-US" altLang="zh-CN" kern="100">
                        <a:latin typeface="Cambria Math" panose="02040503050406030204" pitchFamily="18" charset="0"/>
                      </a:rPr>
                      <m:t>𝑥</m:t>
                    </m:r>
                    <m:r>
                      <a:rPr lang="en-US" altLang="zh-CN" b="0" i="0" kern="100" smtClean="0">
                        <a:latin typeface="Cambria Math" panose="02040503050406030204" pitchFamily="18" charset="0"/>
                      </a:rPr>
                      <m:t>)</m:t>
                    </m:r>
                  </m:oMath>
                </a14:m>
                <a:r>
                  <a:rPr lang="zh-CN" altLang="en-US" kern="100" dirty="0">
                    <a:latin typeface="华文中宋" panose="02010600040101010101" pitchFamily="2" charset="-122"/>
                    <a:ea typeface="华文中宋" panose="02010600040101010101" pitchFamily="2" charset="-122"/>
                  </a:rPr>
                  <a:t>是定义在随机变量</a:t>
                </a:r>
                <a14:m>
                  <m:oMath xmlns:m="http://schemas.openxmlformats.org/officeDocument/2006/math">
                    <m:r>
                      <a:rPr lang="en-US" altLang="zh-CN" kern="100">
                        <a:latin typeface="Cambria Math" panose="02040503050406030204" pitchFamily="18" charset="0"/>
                      </a:rPr>
                      <m:t>𝜉</m:t>
                    </m:r>
                  </m:oMath>
                </a14:m>
                <a:r>
                  <a:rPr lang="zh-CN" altLang="en-US" kern="100" dirty="0">
                    <a:latin typeface="华文中宋" panose="02010600040101010101" pitchFamily="2" charset="-122"/>
                    <a:ea typeface="华文中宋" panose="02010600040101010101" pitchFamily="2" charset="-122"/>
                  </a:rPr>
                  <a:t>的一切可能取值集合上的函数。如果对于</a:t>
                </a:r>
                <a14:m>
                  <m:oMath xmlns:m="http://schemas.openxmlformats.org/officeDocument/2006/math">
                    <m:r>
                      <a:rPr lang="en-US" altLang="zh-CN" kern="100">
                        <a:latin typeface="Cambria Math" panose="02040503050406030204" pitchFamily="18" charset="0"/>
                      </a:rPr>
                      <m:t>𝜉</m:t>
                    </m:r>
                  </m:oMath>
                </a14:m>
                <a:r>
                  <a:rPr lang="zh-CN" altLang="en-US" kern="100" dirty="0">
                    <a:latin typeface="华文中宋" panose="02010600040101010101" pitchFamily="2" charset="-122"/>
                    <a:ea typeface="华文中宋" panose="02010600040101010101" pitchFamily="2" charset="-122"/>
                  </a:rPr>
                  <a:t>的每一可能值</a:t>
                </a:r>
                <a14:m>
                  <m:oMath xmlns:m="http://schemas.openxmlformats.org/officeDocument/2006/math">
                    <m:r>
                      <a:rPr lang="en-US" altLang="zh-CN" kern="100">
                        <a:latin typeface="Cambria Math" panose="02040503050406030204" pitchFamily="18" charset="0"/>
                      </a:rPr>
                      <m:t>𝑥</m:t>
                    </m:r>
                    <m:r>
                      <a:rPr lang="zh-CN" altLang="en-US" i="1" kern="100" smtClean="0">
                        <a:latin typeface="Cambria Math" panose="02040503050406030204" pitchFamily="18" charset="0"/>
                      </a:rPr>
                      <m:t>，</m:t>
                    </m:r>
                  </m:oMath>
                </a14:m>
                <a:r>
                  <a:rPr lang="zh-CN" altLang="en-US" kern="100" dirty="0">
                    <a:latin typeface="华文中宋" panose="02010600040101010101" pitchFamily="2" charset="-122"/>
                    <a:ea typeface="华文中宋" panose="02010600040101010101" pitchFamily="2" charset="-122"/>
                  </a:rPr>
                  <a:t>都有另一随机变量</a:t>
                </a:r>
                <a14:m>
                  <m:oMath xmlns:m="http://schemas.openxmlformats.org/officeDocument/2006/math">
                    <m:r>
                      <a:rPr lang="en-US" altLang="zh-CN" kern="100">
                        <a:latin typeface="Cambria Math" panose="02040503050406030204" pitchFamily="18" charset="0"/>
                      </a:rPr>
                      <m:t>𝜂</m:t>
                    </m:r>
                  </m:oMath>
                </a14:m>
                <a:r>
                  <a:rPr lang="zh-CN" altLang="en-US" kern="100" dirty="0">
                    <a:latin typeface="华文中宋" panose="02010600040101010101" pitchFamily="2" charset="-122"/>
                    <a:ea typeface="华文中宋" panose="02010600040101010101" pitchFamily="2" charset="-122"/>
                  </a:rPr>
                  <a:t>的取值</a:t>
                </a:r>
                <a14:m>
                  <m:oMath xmlns:m="http://schemas.openxmlformats.org/officeDocument/2006/math">
                    <m:r>
                      <m:rPr>
                        <m:sty m:val="p"/>
                      </m:rPr>
                      <a:rPr lang="en-US" altLang="zh-CN" b="0" i="0" kern="100" smtClean="0">
                        <a:latin typeface="Cambria Math" panose="02040503050406030204" pitchFamily="18" charset="0"/>
                      </a:rPr>
                      <m:t>y</m:t>
                    </m:r>
                    <m:r>
                      <a:rPr lang="en-US" altLang="zh-CN" b="0" i="0" kern="100" smtClean="0">
                        <a:latin typeface="Cambria Math" panose="02040503050406030204" pitchFamily="18" charset="0"/>
                      </a:rPr>
                      <m:t>=</m:t>
                    </m:r>
                    <m:r>
                      <m:rPr>
                        <m:sty m:val="p"/>
                      </m:rPr>
                      <a:rPr lang="en-US" altLang="zh-CN" b="0" i="0" kern="100" smtClean="0">
                        <a:latin typeface="Cambria Math" panose="02040503050406030204" pitchFamily="18" charset="0"/>
                      </a:rPr>
                      <m:t>f</m:t>
                    </m:r>
                    <m:r>
                      <a:rPr lang="en-US" altLang="zh-CN" b="0" i="0" kern="100" smtClean="0">
                        <a:latin typeface="Cambria Math" panose="02040503050406030204" pitchFamily="18" charset="0"/>
                      </a:rPr>
                      <m:t>(</m:t>
                    </m:r>
                    <m:r>
                      <m:rPr>
                        <m:sty m:val="p"/>
                      </m:rPr>
                      <a:rPr lang="en-US" altLang="zh-CN" b="0" i="0" kern="100" smtClean="0">
                        <a:latin typeface="Cambria Math" panose="02040503050406030204" pitchFamily="18" charset="0"/>
                      </a:rPr>
                      <m:t>x</m:t>
                    </m:r>
                    <m:r>
                      <a:rPr lang="en-US" altLang="zh-CN" b="0" i="0" kern="100" smtClean="0">
                        <a:latin typeface="Cambria Math" panose="02040503050406030204" pitchFamily="18" charset="0"/>
                      </a:rPr>
                      <m:t>)</m:t>
                    </m:r>
                  </m:oMath>
                </a14:m>
                <a:r>
                  <a:rPr lang="zh-CN" altLang="en-US" kern="100" dirty="0">
                    <a:latin typeface="华文中宋" panose="02010600040101010101" pitchFamily="2" charset="-122"/>
                    <a:ea typeface="华文中宋" panose="02010600040101010101" pitchFamily="2" charset="-122"/>
                  </a:rPr>
                  <a:t>与之相对应，则称</a:t>
                </a:r>
                <a14:m>
                  <m:oMath xmlns:m="http://schemas.openxmlformats.org/officeDocument/2006/math">
                    <m:r>
                      <a:rPr lang="en-US" altLang="zh-CN" kern="100">
                        <a:latin typeface="Cambria Math" panose="02040503050406030204" pitchFamily="18" charset="0"/>
                      </a:rPr>
                      <m:t>𝜂</m:t>
                    </m:r>
                  </m:oMath>
                </a14:m>
                <a:r>
                  <a:rPr lang="zh-CN" altLang="en-US" kern="100" dirty="0">
                    <a:latin typeface="华文中宋" panose="02010600040101010101" pitchFamily="2" charset="-122"/>
                    <a:ea typeface="华文中宋" panose="02010600040101010101" pitchFamily="2" charset="-122"/>
                  </a:rPr>
                  <a:t>为</a:t>
                </a:r>
                <a14:m>
                  <m:oMath xmlns:m="http://schemas.openxmlformats.org/officeDocument/2006/math">
                    <m:r>
                      <a:rPr lang="en-US" altLang="zh-CN" kern="100">
                        <a:latin typeface="Cambria Math" panose="02040503050406030204" pitchFamily="18" charset="0"/>
                      </a:rPr>
                      <m:t>𝜉</m:t>
                    </m:r>
                  </m:oMath>
                </a14:m>
                <a:r>
                  <a:rPr lang="zh-CN" altLang="en-US" kern="100" dirty="0">
                    <a:latin typeface="华文中宋" panose="02010600040101010101" pitchFamily="2" charset="-122"/>
                    <a:ea typeface="华文中宋" panose="02010600040101010101" pitchFamily="2" charset="-122"/>
                  </a:rPr>
                  <a:t>的函数，记作</a:t>
                </a:r>
                <a14:m>
                  <m:oMath xmlns:m="http://schemas.openxmlformats.org/officeDocument/2006/math">
                    <m:r>
                      <a:rPr lang="en-US" altLang="zh-CN" kern="100">
                        <a:latin typeface="Cambria Math" panose="02040503050406030204" pitchFamily="18" charset="0"/>
                      </a:rPr>
                      <m:t>𝜂</m:t>
                    </m:r>
                    <m:r>
                      <a:rPr lang="en-US" altLang="zh-CN" i="1" kern="100" smtClean="0">
                        <a:latin typeface="Cambria Math" panose="02040503050406030204" pitchFamily="18" charset="0"/>
                      </a:rPr>
                      <m:t>=</m:t>
                    </m:r>
                    <m:r>
                      <m:rPr>
                        <m:sty m:val="p"/>
                      </m:rPr>
                      <a:rPr lang="en-US" altLang="zh-CN" b="0" i="0" kern="100" smtClean="0">
                        <a:latin typeface="Cambria Math" panose="02040503050406030204" pitchFamily="18" charset="0"/>
                      </a:rPr>
                      <m:t>f</m:t>
                    </m:r>
                    <m:r>
                      <a:rPr lang="en-US" altLang="zh-CN" b="0" i="0" kern="100" smtClean="0">
                        <a:latin typeface="Cambria Math" panose="02040503050406030204" pitchFamily="18" charset="0"/>
                      </a:rPr>
                      <m:t>(</m:t>
                    </m:r>
                    <m:r>
                      <a:rPr lang="en-US" altLang="zh-CN" kern="100">
                        <a:latin typeface="Cambria Math" panose="02040503050406030204" pitchFamily="18" charset="0"/>
                      </a:rPr>
                      <m:t>𝜉</m:t>
                    </m:r>
                    <m:r>
                      <a:rPr lang="en-US" altLang="zh-CN" b="0" i="0" kern="100" smtClean="0">
                        <a:latin typeface="Cambria Math" panose="02040503050406030204" pitchFamily="18" charset="0"/>
                      </a:rPr>
                      <m:t>)</m:t>
                    </m:r>
                  </m:oMath>
                </a14:m>
                <a:r>
                  <a:rPr lang="zh-CN" altLang="en-US"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3785652"/>
              </a:xfrm>
              <a:prstGeom prst="rect">
                <a:avLst/>
              </a:prstGeom>
              <a:blipFill>
                <a:blip r:embed="rId2"/>
                <a:stretch>
                  <a:fillRect t="-1771" r="-786" b="-27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3652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242308"/>
            <a:ext cx="11633200" cy="4832092"/>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三</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对</a:t>
            </a:r>
            <a:r>
              <a:rPr lang="zh-CN" altLang="zh-CN" sz="2800" b="1" kern="100" dirty="0">
                <a:latin typeface="华文中宋" panose="02010600040101010101" pitchFamily="2" charset="-122"/>
                <a:ea typeface="华文中宋" panose="02010600040101010101" pitchFamily="2" charset="-122"/>
              </a:rPr>
              <a:t>总体的</a:t>
            </a:r>
            <a:r>
              <a:rPr lang="zh-CN" altLang="en-US" sz="2800" b="1" kern="100" dirty="0">
                <a:latin typeface="华文中宋" panose="02010600040101010101" pitchFamily="2" charset="-122"/>
                <a:ea typeface="华文中宋" panose="02010600040101010101" pitchFamily="2" charset="-122"/>
              </a:rPr>
              <a:t>描述</a:t>
            </a:r>
            <a:r>
              <a:rPr lang="zh-CN" altLang="zh-CN" sz="2800" b="1" kern="100" dirty="0">
                <a:latin typeface="华文中宋" panose="02010600040101010101" pitchFamily="2" charset="-122"/>
                <a:ea typeface="华文中宋" panose="02010600040101010101" pitchFamily="2" charset="-122"/>
              </a:rPr>
              <a:t>——随机变量</a:t>
            </a:r>
            <a:r>
              <a:rPr lang="zh-CN" altLang="en-US" sz="2800" b="1" kern="100" dirty="0">
                <a:latin typeface="华文中宋" panose="02010600040101010101" pitchFamily="2" charset="-122"/>
                <a:ea typeface="华文中宋" panose="02010600040101010101" pitchFamily="2" charset="-122"/>
              </a:rPr>
              <a:t>的数字特征</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indent="630238"/>
            <a:r>
              <a:rPr lang="zh-CN" altLang="zh-CN" kern="100" dirty="0">
                <a:latin typeface="华文中宋" panose="02010600040101010101" pitchFamily="2" charset="-122"/>
                <a:ea typeface="华文中宋" panose="02010600040101010101" pitchFamily="2" charset="-122"/>
              </a:rPr>
              <a:t>总体的数据产生过程就是一个随机变量。因而，如何对总体进行描述的问题就是如何对随机变量进行描述的问题。</a:t>
            </a:r>
            <a:endParaRPr lang="en-US" altLang="zh-CN" kern="100" dirty="0">
              <a:latin typeface="华文中宋" panose="02010600040101010101" pitchFamily="2" charset="-122"/>
              <a:ea typeface="华文中宋" panose="02010600040101010101" pitchFamily="2" charset="-122"/>
            </a:endParaRPr>
          </a:p>
          <a:p>
            <a:pPr marL="896938" indent="630238"/>
            <a:r>
              <a:rPr lang="zh-CN" altLang="zh-CN" kern="100" dirty="0">
                <a:latin typeface="华文中宋" panose="02010600040101010101" pitchFamily="2" charset="-122"/>
                <a:ea typeface="华文中宋" panose="02010600040101010101" pitchFamily="2" charset="-122"/>
              </a:rPr>
              <a:t>随机</a:t>
            </a:r>
            <a:r>
              <a:rPr lang="zh-CN" altLang="en-US" kern="100" dirty="0">
                <a:latin typeface="华文中宋" panose="02010600040101010101" pitchFamily="2" charset="-122"/>
                <a:ea typeface="华文中宋" panose="02010600040101010101" pitchFamily="2" charset="-122"/>
              </a:rPr>
              <a:t>变</a:t>
            </a:r>
            <a:r>
              <a:rPr lang="zh-CN" altLang="zh-CN" kern="100" dirty="0">
                <a:latin typeface="华文中宋" panose="02010600040101010101" pitchFamily="2" charset="-122"/>
                <a:ea typeface="华文中宋" panose="02010600040101010101" pitchFamily="2" charset="-122"/>
              </a:rPr>
              <a:t>量的分布实质上就是对随机变量的一种最完全的描述</a:t>
            </a:r>
            <a:r>
              <a:rPr lang="zh-CN" altLang="en-US"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然而求出总体分布往往不是一件容易的事。在很多情况下，我们并不需要全面地考察随机变量的变化情况，而只需了解它的一些综合指标就够了。</a:t>
            </a:r>
            <a:endParaRPr lang="en-US" altLang="zh-CN" kern="100" dirty="0">
              <a:latin typeface="华文中宋" panose="02010600040101010101" pitchFamily="2" charset="-122"/>
              <a:ea typeface="华文中宋" panose="02010600040101010101" pitchFamily="2" charset="-122"/>
            </a:endParaRPr>
          </a:p>
          <a:p>
            <a:pPr marL="896938" indent="630238"/>
            <a:r>
              <a:rPr lang="zh-CN" altLang="zh-CN" kern="100" dirty="0">
                <a:latin typeface="华文中宋" panose="02010600040101010101" pitchFamily="2" charset="-122"/>
                <a:ea typeface="华文中宋" panose="02010600040101010101" pitchFamily="2" charset="-122"/>
              </a:rPr>
              <a:t>所谓随机变量的数字特征，就是用数字来表示的随机变量的一些重要综合指标。一般来讲，我们常常需要了解随机变量的一般水平和它的偏离</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离散</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程度这两个指标。</a:t>
            </a:r>
            <a:endParaRPr lang="en-US" altLang="zh-CN" kern="100" dirty="0">
              <a:latin typeface="华文中宋" panose="02010600040101010101" pitchFamily="2" charset="-122"/>
              <a:ea typeface="华文中宋" panose="02010600040101010101" pitchFamily="2" charset="-122"/>
            </a:endParaRPr>
          </a:p>
          <a:p>
            <a:pPr marL="896938" indent="630238"/>
            <a:r>
              <a:rPr lang="zh-CN" altLang="zh-CN" kern="100" dirty="0">
                <a:latin typeface="华文中宋" panose="02010600040101010101" pitchFamily="2" charset="-122"/>
                <a:ea typeface="华文中宋" panose="02010600040101010101" pitchFamily="2" charset="-122"/>
              </a:rPr>
              <a:t>本节将讨论总体的两个最常用的数字特征：一是数学期望，它是用来描述随机变量及总体的一般水平的；二是方差，它是用来描述随机变量及总体的偏离程度的</a:t>
            </a:r>
            <a:r>
              <a:rPr lang="zh-CN" altLang="zh-CN" dirty="0"/>
              <a:t>。</a:t>
            </a:r>
            <a:endParaRPr lang="en-US" altLang="zh-CN" kern="1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90926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20D1BFD-F049-444E-9298-564DA11EAC70}"/>
              </a:ext>
            </a:extLst>
          </p:cNvPr>
          <p:cNvSpPr/>
          <p:nvPr/>
        </p:nvSpPr>
        <p:spPr>
          <a:xfrm>
            <a:off x="0" y="1197918"/>
            <a:ext cx="12192000" cy="584775"/>
          </a:xfrm>
          <a:prstGeom prst="rect">
            <a:avLst/>
          </a:prstGeom>
        </p:spPr>
        <p:txBody>
          <a:bodyPr wrap="square">
            <a:spAutoFit/>
          </a:bodyPr>
          <a:lstStyle/>
          <a:p>
            <a:pPr algn="ctr"/>
            <a:r>
              <a:rPr lang="zh-CN" altLang="zh-CN" sz="3200" b="1" dirty="0">
                <a:latin typeface="华文中宋" panose="02010600040101010101" pitchFamily="2" charset="-122"/>
                <a:ea typeface="华文中宋" panose="02010600040101010101" pitchFamily="2" charset="-122"/>
              </a:rPr>
              <a:t>数理统计学的逻辑结构</a:t>
            </a:r>
            <a:endParaRPr lang="zh-CN" altLang="zh-CN" sz="3200" dirty="0">
              <a:latin typeface="华文中宋" panose="02010600040101010101" pitchFamily="2" charset="-122"/>
              <a:ea typeface="华文中宋" panose="02010600040101010101" pitchFamily="2" charset="-122"/>
            </a:endParaRPr>
          </a:p>
        </p:txBody>
      </p: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14288D70-843D-48EE-9488-74CF0CA71450}"/>
                  </a:ext>
                </a:extLst>
              </p:cNvPr>
              <p:cNvSpPr/>
              <p:nvPr/>
            </p:nvSpPr>
            <p:spPr>
              <a:xfrm>
                <a:off x="673100" y="1919933"/>
                <a:ext cx="11226800" cy="4534703"/>
              </a:xfrm>
              <a:prstGeom prst="rect">
                <a:avLst/>
              </a:prstGeom>
            </p:spPr>
            <p:txBody>
              <a:bodyPr wrap="square">
                <a:spAutoFit/>
              </a:bodyPr>
              <a:lstStyle/>
              <a:p>
                <a:pPr algn="just">
                  <a:spcAft>
                    <a:spcPts val="0"/>
                  </a:spcAft>
                </a:pPr>
                <a:r>
                  <a:rPr lang="en-US" altLang="zh-CN" kern="100" dirty="0">
                    <a:latin typeface="华文中宋" panose="02010600040101010101" pitchFamily="2" charset="-122"/>
                    <a:ea typeface="华文中宋" panose="02010600040101010101" pitchFamily="2" charset="-122"/>
                  </a:rPr>
                  <a:t>1.</a:t>
                </a:r>
                <a:r>
                  <a:rPr lang="zh-CN" altLang="zh-CN" kern="100" dirty="0">
                    <a:latin typeface="华文中宋" panose="02010600040101010101" pitchFamily="2" charset="-122"/>
                    <a:ea typeface="华文中宋" panose="02010600040101010101" pitchFamily="2" charset="-122"/>
                  </a:rPr>
                  <a:t>总体</a:t>
                </a:r>
                <a:r>
                  <a:rPr lang="en-US" altLang="zh-CN" kern="100" dirty="0">
                    <a:latin typeface="华文中宋" panose="02010600040101010101" pitchFamily="2" charset="-122"/>
                    <a:ea typeface="华文中宋" panose="02010600040101010101" pitchFamily="2" charset="-122"/>
                  </a:rPr>
                  <a:t>(Population)</a:t>
                </a:r>
                <a:r>
                  <a:rPr lang="zh-CN" altLang="zh-CN" kern="100" dirty="0">
                    <a:latin typeface="华文中宋" panose="02010600040101010101" pitchFamily="2" charset="-122"/>
                    <a:ea typeface="华文中宋" panose="02010600040101010101" pitchFamily="2" charset="-122"/>
                  </a:rPr>
                  <a:t>和样本</a:t>
                </a:r>
                <a:r>
                  <a:rPr lang="en-US" altLang="zh-CN" kern="100" dirty="0">
                    <a:latin typeface="华文中宋" panose="02010600040101010101" pitchFamily="2" charset="-122"/>
                    <a:ea typeface="华文中宋" panose="02010600040101010101" pitchFamily="2" charset="-122"/>
                  </a:rPr>
                  <a:t>(Sample)    </a:t>
                </a:r>
                <a:endParaRPr lang="zh-CN" altLang="zh-CN" kern="100" dirty="0">
                  <a:latin typeface="华文中宋" panose="02010600040101010101" pitchFamily="2" charset="-122"/>
                  <a:ea typeface="华文中宋" panose="02010600040101010101" pitchFamily="2" charset="-122"/>
                </a:endParaRPr>
              </a:p>
              <a:p>
                <a:pPr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zh-CN" kern="100" dirty="0">
                    <a:latin typeface="华文中宋" panose="02010600040101010101" pitchFamily="2" charset="-122"/>
                    <a:ea typeface="华文中宋" panose="02010600040101010101" pitchFamily="2" charset="-122"/>
                  </a:rPr>
                  <a:t>如何用一个变量来描述总体——随机变量</a:t>
                </a:r>
                <a:r>
                  <a:rPr lang="en-US" altLang="zh-CN" kern="100" dirty="0">
                    <a:latin typeface="华文中宋" panose="02010600040101010101" pitchFamily="2" charset="-122"/>
                    <a:ea typeface="华文中宋" panose="02010600040101010101" pitchFamily="2" charset="-122"/>
                  </a:rPr>
                  <a:t>(Random Variable)</a:t>
                </a:r>
                <a:r>
                  <a:rPr lang="zh-CN" altLang="zh-CN" kern="100" dirty="0">
                    <a:latin typeface="华文中宋" panose="02010600040101010101" pitchFamily="2" charset="-122"/>
                    <a:ea typeface="华文中宋" panose="02010600040101010101" pitchFamily="2" charset="-122"/>
                  </a:rPr>
                  <a:t>的引入。</a:t>
                </a:r>
                <a:endParaRPr lang="en-US" altLang="zh-CN" kern="100" dirty="0">
                  <a:latin typeface="华文中宋" panose="02010600040101010101" pitchFamily="2" charset="-122"/>
                  <a:ea typeface="华文中宋" panose="02010600040101010101" pitchFamily="2" charset="-122"/>
                </a:endParaRPr>
              </a:p>
              <a:p>
                <a:pPr algn="just">
                  <a:spcAft>
                    <a:spcPts val="0"/>
                  </a:spcAft>
                </a:pPr>
                <a:endParaRPr lang="en-US" altLang="zh-CN" kern="100" dirty="0">
                  <a:latin typeface="华文中宋" panose="02010600040101010101" pitchFamily="2" charset="-122"/>
                  <a:ea typeface="华文中宋" panose="02010600040101010101" pitchFamily="2" charset="-122"/>
                </a:endParaRPr>
              </a:p>
              <a:p>
                <a:pPr algn="just">
                  <a:spcAft>
                    <a:spcPts val="0"/>
                  </a:spcAft>
                </a:pPr>
                <a:r>
                  <a:rPr lang="en-US" altLang="zh-CN" dirty="0">
                    <a:latin typeface="华文中宋" panose="02010600040101010101" pitchFamily="2" charset="-122"/>
                    <a:ea typeface="华文中宋" panose="02010600040101010101" pitchFamily="2" charset="-122"/>
                  </a:rPr>
                  <a:t>2.</a:t>
                </a:r>
                <a:r>
                  <a:rPr lang="zh-CN" altLang="zh-CN" dirty="0">
                    <a:latin typeface="华文中宋" panose="02010600040101010101" pitchFamily="2" charset="-122"/>
                    <a:ea typeface="华文中宋" panose="02010600040101010101" pitchFamily="2" charset="-122"/>
                  </a:rPr>
                  <a:t>对总体的描述：随机变量的数字特征</a:t>
                </a:r>
              </a:p>
              <a:p>
                <a:pPr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en-US" kern="100" dirty="0">
                    <a:latin typeface="华文中宋" panose="02010600040101010101" pitchFamily="2" charset="-122"/>
                    <a:ea typeface="华文中宋" panose="02010600040101010101" pitchFamily="2" charset="-122"/>
                  </a:rPr>
                  <a:t>数学期望</a:t>
                </a:r>
                <a14:m>
                  <m:oMath xmlns:m="http://schemas.openxmlformats.org/officeDocument/2006/math">
                    <m:sSub>
                      <m:sSubPr>
                        <m:ctrlPr>
                          <a:rPr lang="en-US" altLang="zh-CN" i="1" kern="100" smtClean="0">
                            <a:latin typeface="Cambria Math" panose="02040503050406030204" pitchFamily="18" charset="0"/>
                            <a:ea typeface="宋体" panose="02010600030101010101" pitchFamily="2" charset="-122"/>
                          </a:rPr>
                        </m:ctrlPr>
                      </m:sSubPr>
                      <m:e>
                        <m:r>
                          <a:rPr lang="en-US" altLang="zh-CN" b="0" i="1" kern="100" smtClean="0">
                            <a:latin typeface="Cambria Math" panose="02040503050406030204" pitchFamily="18" charset="0"/>
                            <a:ea typeface="宋体" panose="02010600030101010101" pitchFamily="2" charset="-122"/>
                          </a:rPr>
                          <m:t>𝜇</m:t>
                        </m:r>
                      </m:e>
                      <m:sub>
                        <m:r>
                          <a:rPr lang="en-US" altLang="zh-CN" b="0" i="1" kern="100" smtClean="0">
                            <a:latin typeface="Cambria Math" panose="02040503050406030204" pitchFamily="18" charset="0"/>
                            <a:ea typeface="宋体" panose="02010600030101010101" pitchFamily="2" charset="-122"/>
                          </a:rPr>
                          <m:t>𝑋</m:t>
                        </m:r>
                      </m:sub>
                    </m:sSub>
                    <m:r>
                      <a:rPr lang="en-US" altLang="zh-CN" b="0" i="1" kern="100" smtClean="0">
                        <a:latin typeface="Cambria Math" panose="02040503050406030204" pitchFamily="18" charset="0"/>
                        <a:ea typeface="宋体" panose="02010600030101010101" pitchFamily="2" charset="-122"/>
                      </a:rPr>
                      <m:t>=</m:t>
                    </m:r>
                    <m:r>
                      <a:rPr lang="en-US" altLang="zh-CN" b="0" i="1" kern="100" smtClean="0">
                        <a:latin typeface="Cambria Math" panose="02040503050406030204" pitchFamily="18" charset="0"/>
                        <a:ea typeface="宋体" panose="02010600030101010101" pitchFamily="2" charset="-122"/>
                      </a:rPr>
                      <m:t>𝐸</m:t>
                    </m:r>
                    <m:r>
                      <a:rPr lang="en-US" altLang="zh-CN" b="0" i="1" kern="100" smtClean="0">
                        <a:latin typeface="Cambria Math" panose="02040503050406030204" pitchFamily="18" charset="0"/>
                        <a:ea typeface="宋体" panose="02010600030101010101" pitchFamily="2" charset="-122"/>
                      </a:rPr>
                      <m:t>(</m:t>
                    </m:r>
                    <m:r>
                      <a:rPr lang="en-US" altLang="zh-CN" b="0" i="1" kern="100" smtClean="0">
                        <a:latin typeface="Cambria Math" panose="02040503050406030204" pitchFamily="18" charset="0"/>
                        <a:ea typeface="宋体" panose="02010600030101010101" pitchFamily="2" charset="-122"/>
                      </a:rPr>
                      <m:t>𝑋</m:t>
                    </m:r>
                    <m:r>
                      <a:rPr lang="en-US" altLang="zh-CN" b="0" i="1" kern="100" smtClean="0">
                        <a:latin typeface="Cambria Math" panose="02040503050406030204" pitchFamily="18" charset="0"/>
                        <a:ea typeface="宋体" panose="02010600030101010101" pitchFamily="2" charset="-122"/>
                      </a:rPr>
                      <m:t>)</m:t>
                    </m:r>
                  </m:oMath>
                </a14:m>
                <a:r>
                  <a:rPr lang="zh-CN" altLang="zh-CN" dirty="0">
                    <a:latin typeface="华文中宋" panose="02010600040101010101" pitchFamily="2" charset="-122"/>
                    <a:ea typeface="华文中宋" panose="02010600040101010101" pitchFamily="2" charset="-122"/>
                  </a:rPr>
                  <a:t>描述总体的</a:t>
                </a:r>
                <a:r>
                  <a:rPr lang="zh-CN" altLang="en-US" dirty="0">
                    <a:latin typeface="华文中宋" panose="02010600040101010101" pitchFamily="2" charset="-122"/>
                    <a:ea typeface="华文中宋" panose="02010600040101010101" pitchFamily="2" charset="-122"/>
                  </a:rPr>
                  <a:t>平均</a:t>
                </a:r>
                <a:r>
                  <a:rPr lang="zh-CN" altLang="zh-CN" dirty="0">
                    <a:latin typeface="华文中宋" panose="02010600040101010101" pitchFamily="2" charset="-122"/>
                    <a:ea typeface="华文中宋" panose="02010600040101010101" pitchFamily="2" charset="-122"/>
                  </a:rPr>
                  <a:t>水平</a:t>
                </a:r>
                <a:endParaRPr lang="en-US" altLang="zh-CN" dirty="0">
                  <a:latin typeface="华文中宋" panose="02010600040101010101" pitchFamily="2" charset="-122"/>
                  <a:ea typeface="华文中宋" panose="02010600040101010101" pitchFamily="2" charset="-122"/>
                </a:endParaRPr>
              </a:p>
              <a:p>
                <a:pPr algn="just">
                  <a:spcAft>
                    <a:spcPts val="0"/>
                  </a:spcAft>
                </a:pPr>
                <a:r>
                  <a:rPr lang="en-US" altLang="zh-CN" dirty="0">
                    <a:latin typeface="华文中宋" panose="02010600040101010101" pitchFamily="2" charset="-122"/>
                    <a:ea typeface="华文中宋" panose="02010600040101010101" pitchFamily="2" charset="-122"/>
                  </a:rPr>
                  <a:t>	</a:t>
                </a:r>
                <a:r>
                  <a:rPr lang="zh-CN" altLang="zh-CN" dirty="0">
                    <a:latin typeface="华文中宋" panose="02010600040101010101" pitchFamily="2" charset="-122"/>
                    <a:ea typeface="华文中宋" panose="02010600040101010101" pitchFamily="2" charset="-122"/>
                  </a:rPr>
                  <a:t>方差</a:t>
                </a:r>
                <a14:m>
                  <m:oMath xmlns:m="http://schemas.openxmlformats.org/officeDocument/2006/math">
                    <m:sSubSup>
                      <m:sSubSupPr>
                        <m:ctrlPr>
                          <a:rPr lang="en-US" altLang="zh-CN" i="1" kern="100" smtClean="0">
                            <a:latin typeface="Cambria Math" panose="02040503050406030204" pitchFamily="18" charset="0"/>
                            <a:ea typeface="宋体" panose="02010600030101010101" pitchFamily="2" charset="-122"/>
                          </a:rPr>
                        </m:ctrlPr>
                      </m:sSubSupPr>
                      <m:e>
                        <m:r>
                          <a:rPr lang="en-US" altLang="zh-CN" b="0" i="1" kern="100" smtClean="0">
                            <a:latin typeface="Cambria Math" panose="02040503050406030204" pitchFamily="18" charset="0"/>
                            <a:ea typeface="宋体" panose="02010600030101010101" pitchFamily="2" charset="-122"/>
                          </a:rPr>
                          <m:t>𝜎</m:t>
                        </m:r>
                      </m:e>
                      <m:sub>
                        <m:r>
                          <a:rPr lang="en-US" altLang="zh-CN" b="0" i="1" kern="100" smtClean="0">
                            <a:latin typeface="Cambria Math" panose="02040503050406030204" pitchFamily="18" charset="0"/>
                            <a:ea typeface="宋体" panose="02010600030101010101" pitchFamily="2" charset="-122"/>
                          </a:rPr>
                          <m:t>𝑋</m:t>
                        </m:r>
                      </m:sub>
                      <m:sup>
                        <m:r>
                          <a:rPr lang="en-US" altLang="zh-CN" b="0" i="1" kern="100" smtClean="0">
                            <a:latin typeface="Cambria Math" panose="02040503050406030204" pitchFamily="18" charset="0"/>
                            <a:ea typeface="宋体" panose="02010600030101010101" pitchFamily="2" charset="-122"/>
                          </a:rPr>
                          <m:t>2</m:t>
                        </m:r>
                      </m:sup>
                    </m:sSubSup>
                    <m:r>
                      <a:rPr lang="en-US" altLang="zh-CN" b="0" i="1" kern="100" smtClean="0">
                        <a:latin typeface="Cambria Math" panose="02040503050406030204" pitchFamily="18" charset="0"/>
                        <a:ea typeface="宋体" panose="02010600030101010101" pitchFamily="2" charset="-122"/>
                      </a:rPr>
                      <m:t>=</m:t>
                    </m:r>
                    <m:r>
                      <a:rPr lang="en-US" altLang="zh-CN" b="0" i="1" kern="100" smtClean="0">
                        <a:latin typeface="Cambria Math" panose="02040503050406030204" pitchFamily="18" charset="0"/>
                        <a:ea typeface="宋体" panose="02010600030101010101" pitchFamily="2" charset="-122"/>
                      </a:rPr>
                      <m:t>𝑉𝑎𝑟</m:t>
                    </m:r>
                    <m:r>
                      <a:rPr lang="en-US" altLang="zh-CN" b="0" i="1" kern="100" smtClean="0">
                        <a:latin typeface="Cambria Math" panose="02040503050406030204" pitchFamily="18" charset="0"/>
                        <a:ea typeface="宋体" panose="02010600030101010101" pitchFamily="2" charset="-122"/>
                      </a:rPr>
                      <m:t>(</m:t>
                    </m:r>
                    <m:r>
                      <a:rPr lang="en-US" altLang="zh-CN" b="0" i="1" kern="100" smtClean="0">
                        <a:latin typeface="Cambria Math" panose="02040503050406030204" pitchFamily="18" charset="0"/>
                        <a:ea typeface="宋体" panose="02010600030101010101" pitchFamily="2" charset="-122"/>
                      </a:rPr>
                      <m:t>𝑋</m:t>
                    </m:r>
                    <m:r>
                      <a:rPr lang="en-US" altLang="zh-CN" b="0" i="1" kern="100" smtClean="0">
                        <a:latin typeface="Cambria Math" panose="02040503050406030204" pitchFamily="18" charset="0"/>
                        <a:ea typeface="宋体" panose="02010600030101010101" pitchFamily="2" charset="-122"/>
                      </a:rPr>
                      <m:t>)</m:t>
                    </m:r>
                    <m:r>
                      <a:rPr lang="zh-CN" altLang="en-US" b="0" i="1" kern="100" smtClean="0">
                        <a:latin typeface="Cambria Math" panose="02040503050406030204" pitchFamily="18" charset="0"/>
                        <a:ea typeface="宋体" panose="02010600030101010101" pitchFamily="2" charset="-122"/>
                      </a:rPr>
                      <m:t>描述</m:t>
                    </m:r>
                  </m:oMath>
                </a14:m>
                <a:r>
                  <a:rPr lang="zh-CN" altLang="en-US" kern="100" dirty="0">
                    <a:latin typeface="华文中宋" panose="02010600040101010101" pitchFamily="2" charset="-122"/>
                    <a:ea typeface="华文中宋" panose="02010600040101010101" pitchFamily="2" charset="-122"/>
                  </a:rPr>
                  <a:t>总体的离散程度</a:t>
                </a:r>
                <a:endParaRPr lang="en-US" altLang="zh-CN" kern="100" dirty="0">
                  <a:latin typeface="华文中宋" panose="02010600040101010101" pitchFamily="2" charset="-122"/>
                  <a:ea typeface="华文中宋" panose="02010600040101010101" pitchFamily="2" charset="-122"/>
                </a:endParaRPr>
              </a:p>
              <a:p>
                <a:pPr algn="just">
                  <a:spcAft>
                    <a:spcPts val="0"/>
                  </a:spcAft>
                </a:pPr>
                <a:endParaRPr lang="en-US" altLang="zh-CN" kern="100" dirty="0">
                  <a:latin typeface="华文中宋" panose="02010600040101010101" pitchFamily="2" charset="-122"/>
                  <a:ea typeface="华文中宋" panose="02010600040101010101" pitchFamily="2" charset="-122"/>
                </a:endParaRPr>
              </a:p>
              <a:p>
                <a:pPr algn="just">
                  <a:spcAft>
                    <a:spcPts val="0"/>
                  </a:spcAft>
                </a:pPr>
                <a:r>
                  <a:rPr lang="en-US" altLang="zh-CN" dirty="0">
                    <a:latin typeface="华文中宋" panose="02010600040101010101" pitchFamily="2" charset="-122"/>
                    <a:ea typeface="华文中宋" panose="02010600040101010101" pitchFamily="2" charset="-122"/>
                  </a:rPr>
                  <a:t>3.</a:t>
                </a:r>
                <a:r>
                  <a:rPr lang="zh-CN" altLang="zh-CN" dirty="0">
                    <a:latin typeface="华文中宋" panose="02010600040101010101" pitchFamily="2" charset="-122"/>
                    <a:ea typeface="华文中宋" panose="02010600040101010101" pitchFamily="2" charset="-122"/>
                  </a:rPr>
                  <a:t>对样本的描述：样本分布的数字特征</a:t>
                </a:r>
                <a:endParaRPr lang="en-US" altLang="zh-CN" dirty="0">
                  <a:latin typeface="华文中宋" panose="02010600040101010101" pitchFamily="2" charset="-122"/>
                  <a:ea typeface="华文中宋" panose="02010600040101010101" pitchFamily="2" charset="-122"/>
                </a:endParaRPr>
              </a:p>
              <a:p>
                <a:pPr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en-US" kern="100" dirty="0">
                    <a:latin typeface="华文中宋" panose="02010600040101010101" pitchFamily="2" charset="-122"/>
                    <a:ea typeface="华文中宋" panose="02010600040101010101" pitchFamily="2" charset="-122"/>
                  </a:rPr>
                  <a:t>样本平均数</a:t>
                </a:r>
                <a14:m>
                  <m:oMath xmlns:m="http://schemas.openxmlformats.org/officeDocument/2006/math">
                    <m:acc>
                      <m:accPr>
                        <m:chr m:val="̅"/>
                        <m:ctrlPr>
                          <a:rPr lang="en-US" altLang="zh-CN" i="1" kern="100" smtClean="0">
                            <a:latin typeface="Cambria Math" panose="02040503050406030204" pitchFamily="18" charset="0"/>
                            <a:ea typeface="宋体" panose="02010600030101010101" pitchFamily="2" charset="-122"/>
                          </a:rPr>
                        </m:ctrlPr>
                      </m:accPr>
                      <m:e>
                        <m:r>
                          <a:rPr lang="en-US" altLang="zh-CN" b="0" i="1" kern="100" smtClean="0">
                            <a:latin typeface="Cambria Math" panose="02040503050406030204" pitchFamily="18" charset="0"/>
                            <a:ea typeface="宋体" panose="02010600030101010101" pitchFamily="2" charset="-122"/>
                          </a:rPr>
                          <m:t>𝑋</m:t>
                        </m:r>
                      </m:e>
                    </m:acc>
                  </m:oMath>
                </a14:m>
                <a:r>
                  <a:rPr lang="zh-CN" altLang="zh-CN" dirty="0">
                    <a:latin typeface="华文中宋" panose="02010600040101010101" pitchFamily="2" charset="-122"/>
                    <a:ea typeface="华文中宋" panose="02010600040101010101" pitchFamily="2" charset="-122"/>
                  </a:rPr>
                  <a:t>描述</a:t>
                </a:r>
                <a:r>
                  <a:rPr lang="zh-CN" altLang="en-US" dirty="0">
                    <a:latin typeface="华文中宋" panose="02010600040101010101" pitchFamily="2" charset="-122"/>
                    <a:ea typeface="华文中宋" panose="02010600040101010101" pitchFamily="2" charset="-122"/>
                  </a:rPr>
                  <a:t>样本</a:t>
                </a:r>
                <a:r>
                  <a:rPr lang="zh-CN" altLang="zh-CN" dirty="0">
                    <a:latin typeface="华文中宋" panose="02010600040101010101" pitchFamily="2" charset="-122"/>
                    <a:ea typeface="华文中宋" panose="02010600040101010101" pitchFamily="2" charset="-122"/>
                  </a:rPr>
                  <a:t>的</a:t>
                </a:r>
                <a:r>
                  <a:rPr lang="zh-CN" altLang="en-US" dirty="0">
                    <a:latin typeface="华文中宋" panose="02010600040101010101" pitchFamily="2" charset="-122"/>
                    <a:ea typeface="华文中宋" panose="02010600040101010101" pitchFamily="2" charset="-122"/>
                  </a:rPr>
                  <a:t>平均</a:t>
                </a:r>
                <a:r>
                  <a:rPr lang="zh-CN" altLang="zh-CN" dirty="0">
                    <a:latin typeface="华文中宋" panose="02010600040101010101" pitchFamily="2" charset="-122"/>
                    <a:ea typeface="华文中宋" panose="02010600040101010101" pitchFamily="2" charset="-122"/>
                  </a:rPr>
                  <a:t>水平</a:t>
                </a:r>
                <a:endParaRPr lang="en-US" altLang="zh-CN" dirty="0">
                  <a:latin typeface="华文中宋" panose="02010600040101010101" pitchFamily="2" charset="-122"/>
                  <a:ea typeface="华文中宋" panose="02010600040101010101" pitchFamily="2" charset="-122"/>
                </a:endParaRPr>
              </a:p>
              <a:p>
                <a:pPr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en-US" kern="100" dirty="0">
                    <a:latin typeface="华文中宋" panose="02010600040101010101" pitchFamily="2" charset="-122"/>
                    <a:ea typeface="华文中宋" panose="02010600040101010101" pitchFamily="2" charset="-122"/>
                  </a:rPr>
                  <a:t>样本方差</a:t>
                </a:r>
                <a14:m>
                  <m:oMath xmlns:m="http://schemas.openxmlformats.org/officeDocument/2006/math">
                    <m:sSup>
                      <m:sSupPr>
                        <m:ctrlPr>
                          <a:rPr lang="en-US" altLang="zh-CN" i="1" kern="100" smtClean="0">
                            <a:latin typeface="Cambria Math" panose="02040503050406030204" pitchFamily="18" charset="0"/>
                            <a:ea typeface="宋体" panose="02010600030101010101" pitchFamily="2" charset="-122"/>
                          </a:rPr>
                        </m:ctrlPr>
                      </m:sSupPr>
                      <m:e>
                        <m:r>
                          <a:rPr lang="en-US" altLang="zh-CN" b="0" i="1" kern="100" smtClean="0">
                            <a:latin typeface="Cambria Math" panose="02040503050406030204" pitchFamily="18" charset="0"/>
                            <a:ea typeface="宋体" panose="02010600030101010101" pitchFamily="2" charset="-122"/>
                          </a:rPr>
                          <m:t>𝑆</m:t>
                        </m:r>
                      </m:e>
                      <m:sup>
                        <m:r>
                          <a:rPr lang="en-US" altLang="zh-CN" b="0" i="1" kern="100" smtClean="0">
                            <a:latin typeface="Cambria Math" panose="02040503050406030204" pitchFamily="18" charset="0"/>
                            <a:ea typeface="宋体" panose="02010600030101010101" pitchFamily="2" charset="-122"/>
                          </a:rPr>
                          <m:t>2</m:t>
                        </m:r>
                      </m:sup>
                    </m:sSup>
                  </m:oMath>
                </a14:m>
                <a:r>
                  <a:rPr lang="zh-CN" altLang="en-US" kern="100" dirty="0">
                    <a:latin typeface="华文中宋" panose="02010600040101010101" pitchFamily="2" charset="-122"/>
                    <a:ea typeface="华文中宋" panose="02010600040101010101" pitchFamily="2" charset="-122"/>
                  </a:rPr>
                  <a:t>描述样本的离散程度</a:t>
                </a:r>
                <a:endParaRPr lang="en-US" altLang="zh-CN" kern="100" dirty="0">
                  <a:latin typeface="华文中宋" panose="02010600040101010101" pitchFamily="2" charset="-122"/>
                  <a:ea typeface="华文中宋" panose="02010600040101010101" pitchFamily="2" charset="-122"/>
                </a:endParaRPr>
              </a:p>
              <a:p>
                <a:pPr algn="just">
                  <a:spcAft>
                    <a:spcPts val="0"/>
                  </a:spcAft>
                </a:pPr>
                <a:r>
                  <a:rPr lang="en-US" altLang="zh-CN" kern="100" dirty="0">
                    <a:latin typeface="华文中宋" panose="02010600040101010101" pitchFamily="2" charset="-122"/>
                    <a:ea typeface="华文中宋" panose="02010600040101010101" pitchFamily="2" charset="-122"/>
                  </a:rPr>
                  <a:t>	</a:t>
                </a:r>
                <a:r>
                  <a:rPr lang="zh-CN" altLang="en-US" kern="100" dirty="0">
                    <a:latin typeface="华文中宋" panose="02010600040101010101" pitchFamily="2" charset="-122"/>
                    <a:ea typeface="华文中宋" panose="02010600040101010101" pitchFamily="2" charset="-122"/>
                  </a:rPr>
                  <a:t>实际上，</a:t>
                </a:r>
                <a:r>
                  <a:rPr lang="en-US" altLang="zh-CN" kern="100" dirty="0">
                    <a:latin typeface="华文中宋" panose="02010600040101010101" pitchFamily="2" charset="-122"/>
                    <a:ea typeface="华文中宋" panose="02010600040101010101" pitchFamily="2" charset="-122"/>
                  </a:rPr>
                  <a:t> </a:t>
                </a:r>
                <a14:m>
                  <m:oMath xmlns:m="http://schemas.openxmlformats.org/officeDocument/2006/math">
                    <m:acc>
                      <m:accPr>
                        <m:chr m:val="̅"/>
                        <m:ctrlPr>
                          <a:rPr lang="en-US" altLang="zh-CN" i="1" kern="100">
                            <a:latin typeface="Cambria Math" panose="02040503050406030204" pitchFamily="18" charset="0"/>
                            <a:ea typeface="宋体" panose="02010600030101010101" pitchFamily="2" charset="-122"/>
                          </a:rPr>
                        </m:ctrlPr>
                      </m:accPr>
                      <m:e>
                        <m:r>
                          <a:rPr lang="en-US" altLang="zh-CN" b="0" i="1" kern="100" smtClean="0">
                            <a:latin typeface="Cambria Math" panose="02040503050406030204" pitchFamily="18" charset="0"/>
                            <a:ea typeface="宋体" panose="02010600030101010101" pitchFamily="2" charset="-122"/>
                          </a:rPr>
                          <m:t>𝑋</m:t>
                        </m:r>
                      </m:e>
                    </m:acc>
                  </m:oMath>
                </a14:m>
                <a:r>
                  <a:rPr lang="zh-CN" altLang="en-US" kern="100" dirty="0">
                    <a:latin typeface="华文中宋" panose="02010600040101010101" pitchFamily="2" charset="-122"/>
                    <a:ea typeface="华文中宋" panose="02010600040101010101" pitchFamily="2" charset="-122"/>
                  </a:rPr>
                  <a:t>和</a:t>
                </a:r>
                <a14:m>
                  <m:oMath xmlns:m="http://schemas.openxmlformats.org/officeDocument/2006/math">
                    <m:sSup>
                      <m:sSupPr>
                        <m:ctrlPr>
                          <a:rPr lang="en-US" altLang="zh-CN" i="1" kern="100">
                            <a:latin typeface="Cambria Math" panose="02040503050406030204" pitchFamily="18" charset="0"/>
                            <a:ea typeface="宋体" panose="02010600030101010101" pitchFamily="2" charset="-122"/>
                          </a:rPr>
                        </m:ctrlPr>
                      </m:sSupPr>
                      <m:e>
                        <m:r>
                          <a:rPr lang="en-US" altLang="zh-CN" b="0" i="1" kern="100" smtClean="0">
                            <a:latin typeface="Cambria Math" panose="02040503050406030204" pitchFamily="18" charset="0"/>
                            <a:ea typeface="宋体" panose="02010600030101010101" pitchFamily="2" charset="-122"/>
                          </a:rPr>
                          <m:t>𝑆</m:t>
                        </m:r>
                      </m:e>
                      <m:sup>
                        <m:r>
                          <a:rPr lang="en-US" altLang="zh-CN" b="0" i="1" kern="100" smtClean="0">
                            <a:latin typeface="Cambria Math" panose="02040503050406030204" pitchFamily="18" charset="0"/>
                            <a:ea typeface="宋体" panose="02010600030101010101" pitchFamily="2" charset="-122"/>
                          </a:rPr>
                          <m:t>2</m:t>
                        </m:r>
                      </m:sup>
                    </m:sSup>
                  </m:oMath>
                </a14:m>
                <a:r>
                  <a:rPr lang="zh-CN" altLang="en-US" kern="100" dirty="0">
                    <a:latin typeface="华文中宋" panose="02010600040101010101" pitchFamily="2" charset="-122"/>
                    <a:ea typeface="华文中宋" panose="02010600040101010101" pitchFamily="2" charset="-122"/>
                  </a:rPr>
                  <a:t>分别是</a:t>
                </a:r>
                <a14:m>
                  <m:oMath xmlns:m="http://schemas.openxmlformats.org/officeDocument/2006/math">
                    <m:sSub>
                      <m:sSubPr>
                        <m:ctrlPr>
                          <a:rPr lang="en-US" altLang="zh-CN" i="1" kern="100">
                            <a:latin typeface="Cambria Math" panose="02040503050406030204" pitchFamily="18" charset="0"/>
                            <a:ea typeface="宋体" panose="02010600030101010101" pitchFamily="2" charset="-122"/>
                          </a:rPr>
                        </m:ctrlPr>
                      </m:sSubPr>
                      <m:e>
                        <m:r>
                          <a:rPr lang="en-US" altLang="zh-CN" b="0" i="1" kern="100" smtClean="0">
                            <a:latin typeface="Cambria Math" panose="02040503050406030204" pitchFamily="18" charset="0"/>
                            <a:ea typeface="宋体" panose="02010600030101010101" pitchFamily="2" charset="-122"/>
                          </a:rPr>
                          <m:t>𝜇</m:t>
                        </m:r>
                      </m:e>
                      <m:sub>
                        <m:r>
                          <a:rPr lang="en-US" altLang="zh-CN" b="0" i="1" kern="100" smtClean="0">
                            <a:latin typeface="Cambria Math" panose="02040503050406030204" pitchFamily="18" charset="0"/>
                            <a:ea typeface="宋体" panose="02010600030101010101" pitchFamily="2" charset="-122"/>
                          </a:rPr>
                          <m:t>𝑋</m:t>
                        </m:r>
                      </m:sub>
                    </m:sSub>
                  </m:oMath>
                </a14:m>
                <a:r>
                  <a:rPr lang="zh-CN" altLang="en-US" kern="100" dirty="0">
                    <a:latin typeface="华文中宋" panose="02010600040101010101" pitchFamily="2" charset="-122"/>
                    <a:ea typeface="华文中宋" panose="02010600040101010101" pitchFamily="2" charset="-122"/>
                  </a:rPr>
                  <a:t>和</a:t>
                </a:r>
                <a14:m>
                  <m:oMath xmlns:m="http://schemas.openxmlformats.org/officeDocument/2006/math">
                    <m:sSubSup>
                      <m:sSubSupPr>
                        <m:ctrlPr>
                          <a:rPr lang="en-US" altLang="zh-CN" i="1" kern="100">
                            <a:latin typeface="Cambria Math" panose="02040503050406030204" pitchFamily="18" charset="0"/>
                            <a:ea typeface="宋体" panose="02010600030101010101" pitchFamily="2" charset="-122"/>
                          </a:rPr>
                        </m:ctrlPr>
                      </m:sSubSupPr>
                      <m:e>
                        <m:r>
                          <a:rPr lang="en-US" altLang="zh-CN" b="0" i="1" kern="100" smtClean="0">
                            <a:latin typeface="Cambria Math" panose="02040503050406030204" pitchFamily="18" charset="0"/>
                            <a:ea typeface="宋体" panose="02010600030101010101" pitchFamily="2" charset="-122"/>
                          </a:rPr>
                          <m:t>𝜎</m:t>
                        </m:r>
                      </m:e>
                      <m:sub>
                        <m:r>
                          <a:rPr lang="en-US" altLang="zh-CN" b="0" i="1" kern="100" smtClean="0">
                            <a:latin typeface="Cambria Math" panose="02040503050406030204" pitchFamily="18" charset="0"/>
                            <a:ea typeface="宋体" panose="02010600030101010101" pitchFamily="2" charset="-122"/>
                          </a:rPr>
                          <m:t>𝑋</m:t>
                        </m:r>
                      </m:sub>
                      <m:sup>
                        <m:r>
                          <a:rPr lang="en-US" altLang="zh-CN" b="0" i="1" kern="100" smtClean="0">
                            <a:latin typeface="Cambria Math" panose="02040503050406030204" pitchFamily="18" charset="0"/>
                            <a:ea typeface="宋体" panose="02010600030101010101" pitchFamily="2" charset="-122"/>
                          </a:rPr>
                          <m:t>2</m:t>
                        </m:r>
                      </m:sup>
                    </m:sSubSup>
                    <m:r>
                      <a:rPr lang="zh-CN" altLang="en-US" b="0" i="1" kern="100" smtClean="0">
                        <a:latin typeface="Cambria Math" panose="02040503050406030204" pitchFamily="18" charset="0"/>
                        <a:ea typeface="宋体" panose="02010600030101010101" pitchFamily="2" charset="-122"/>
                      </a:rPr>
                      <m:t>的</m:t>
                    </m:r>
                  </m:oMath>
                </a14:m>
                <a:r>
                  <a:rPr lang="zh-CN" altLang="en-US" kern="100" dirty="0">
                    <a:latin typeface="华文中宋" panose="02010600040101010101" pitchFamily="2" charset="-122"/>
                    <a:ea typeface="华文中宋" panose="02010600040101010101" pitchFamily="2" charset="-122"/>
                  </a:rPr>
                  <a:t>无偏估计量。</a:t>
                </a:r>
                <a:endParaRPr lang="en-US" altLang="zh-CN" kern="100" dirty="0">
                  <a:latin typeface="华文中宋" panose="02010600040101010101" pitchFamily="2" charset="-122"/>
                  <a:ea typeface="华文中宋" panose="02010600040101010101" pitchFamily="2" charset="-122"/>
                </a:endParaRPr>
              </a:p>
              <a:p>
                <a:pPr algn="just">
                  <a:spcAft>
                    <a:spcPts val="0"/>
                  </a:spcAft>
                </a:pPr>
                <a:endParaRPr lang="zh-CN" altLang="zh-CN" kern="100" dirty="0">
                  <a:ea typeface="宋体" panose="02010600030101010101" pitchFamily="2" charset="-122"/>
                </a:endParaRPr>
              </a:p>
            </p:txBody>
          </p:sp>
        </mc:Choice>
        <mc:Fallback xmlns="">
          <p:sp>
            <p:nvSpPr>
              <p:cNvPr id="37" name="矩形 36">
                <a:extLst>
                  <a:ext uri="{FF2B5EF4-FFF2-40B4-BE49-F238E27FC236}">
                    <a16:creationId xmlns:a16="http://schemas.microsoft.com/office/drawing/2014/main" id="{14288D70-843D-48EE-9488-74CF0CA71450}"/>
                  </a:ext>
                </a:extLst>
              </p:cNvPr>
              <p:cNvSpPr>
                <a:spLocks noRot="1" noChangeAspect="1" noMove="1" noResize="1" noEditPoints="1" noAdjustHandles="1" noChangeArrowheads="1" noChangeShapeType="1" noTextEdit="1"/>
              </p:cNvSpPr>
              <p:nvPr/>
            </p:nvSpPr>
            <p:spPr>
              <a:xfrm>
                <a:off x="673100" y="1919933"/>
                <a:ext cx="11226800" cy="4534703"/>
              </a:xfrm>
              <a:prstGeom prst="rect">
                <a:avLst/>
              </a:prstGeom>
              <a:blipFill>
                <a:blip r:embed="rId2"/>
                <a:stretch>
                  <a:fillRect l="-814" t="-10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0034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4357540"/>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三</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对</a:t>
                </a:r>
                <a:r>
                  <a:rPr lang="zh-CN" altLang="zh-CN" sz="2800" b="1" kern="100" dirty="0">
                    <a:latin typeface="华文中宋" panose="02010600040101010101" pitchFamily="2" charset="-122"/>
                    <a:ea typeface="华文中宋" panose="02010600040101010101" pitchFamily="2" charset="-122"/>
                  </a:rPr>
                  <a:t>总体的</a:t>
                </a:r>
                <a:r>
                  <a:rPr lang="zh-CN" altLang="en-US" sz="2800" b="1" kern="100" dirty="0">
                    <a:latin typeface="华文中宋" panose="02010600040101010101" pitchFamily="2" charset="-122"/>
                    <a:ea typeface="华文中宋" panose="02010600040101010101" pitchFamily="2" charset="-122"/>
                  </a:rPr>
                  <a:t>描述</a:t>
                </a:r>
                <a:r>
                  <a:rPr lang="zh-CN" altLang="zh-CN" sz="2800" b="1" kern="100" dirty="0">
                    <a:latin typeface="华文中宋" panose="02010600040101010101" pitchFamily="2" charset="-122"/>
                    <a:ea typeface="华文中宋" panose="02010600040101010101" pitchFamily="2" charset="-122"/>
                  </a:rPr>
                  <a:t>——随机变量</a:t>
                </a:r>
                <a:r>
                  <a:rPr lang="zh-CN" altLang="en-US" sz="2800" b="1" kern="100" dirty="0">
                    <a:latin typeface="华文中宋" panose="02010600040101010101" pitchFamily="2" charset="-122"/>
                    <a:ea typeface="华文中宋" panose="02010600040101010101" pitchFamily="2" charset="-122"/>
                  </a:rPr>
                  <a:t>的数字特征</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zh-CN" b="1" kern="100" dirty="0">
                    <a:latin typeface="华文中宋" panose="02010600040101010101" pitchFamily="2" charset="-122"/>
                    <a:ea typeface="华文中宋" panose="02010600040101010101" pitchFamily="2" charset="-122"/>
                  </a:rPr>
                  <a:t>一、数学期望 </a:t>
                </a:r>
                <a:r>
                  <a:rPr lang="en-US" altLang="zh-CN" b="1" kern="100" dirty="0">
                    <a:latin typeface="华文中宋" panose="02010600040101010101" pitchFamily="2" charset="-122"/>
                    <a:ea typeface="华文中宋" panose="02010600040101010101" pitchFamily="2" charset="-122"/>
                  </a:rPr>
                  <a:t>(Expected Value)</a:t>
                </a:r>
              </a:p>
              <a:p>
                <a:pPr marL="896938"/>
                <a:endParaRPr lang="en-US" altLang="zh-CN" b="1" kern="100" dirty="0">
                  <a:latin typeface="华文中宋" panose="02010600040101010101" pitchFamily="2" charset="-122"/>
                  <a:ea typeface="华文中宋" panose="02010600040101010101" pitchFamily="2" charset="-122"/>
                </a:endParaRPr>
              </a:p>
              <a:p>
                <a:pPr marL="896938" indent="630238"/>
                <a:r>
                  <a:rPr lang="zh-CN" altLang="zh-CN" b="1" kern="100" dirty="0">
                    <a:latin typeface="华文中宋" panose="02010600040101010101" pitchFamily="2" charset="-122"/>
                    <a:ea typeface="华文中宋" panose="02010600040101010101" pitchFamily="2" charset="-122"/>
                  </a:rPr>
                  <a:t>定义</a:t>
                </a:r>
                <a:r>
                  <a:rPr lang="en-US" altLang="zh-CN" b="1" kern="100" dirty="0">
                    <a:latin typeface="华文中宋" panose="02010600040101010101" pitchFamily="2" charset="-122"/>
                    <a:ea typeface="华文中宋" panose="02010600040101010101" pitchFamily="2" charset="-122"/>
                  </a:rPr>
                  <a:t>1.3.1 </a:t>
                </a:r>
                <a:r>
                  <a:rPr lang="zh-CN" altLang="zh-CN" b="1" kern="100" dirty="0">
                    <a:latin typeface="华文中宋" panose="02010600040101010101" pitchFamily="2" charset="-122"/>
                    <a:ea typeface="华文中宋" panose="02010600040101010101" pitchFamily="2" charset="-122"/>
                  </a:rPr>
                  <a:t>假定一个离散型随机变量</a:t>
                </a:r>
                <a:r>
                  <a:rPr lang="en-US" altLang="zh-CN" b="1" kern="100" dirty="0">
                    <a:latin typeface="华文中宋" panose="02010600040101010101" pitchFamily="2" charset="-122"/>
                    <a:ea typeface="华文中宋" panose="02010600040101010101" pitchFamily="2" charset="-122"/>
                  </a:rPr>
                  <a:t>x</a:t>
                </a:r>
                <a:r>
                  <a:rPr lang="zh-CN" altLang="en-US" b="1" kern="100" dirty="0">
                    <a:latin typeface="华文中宋" panose="02010600040101010101" pitchFamily="2" charset="-122"/>
                    <a:ea typeface="华文中宋" panose="02010600040101010101" pitchFamily="2" charset="-122"/>
                  </a:rPr>
                  <a:t>有</a:t>
                </a:r>
                <a:r>
                  <a:rPr lang="en-US" altLang="zh-CN" b="1" kern="100" dirty="0">
                    <a:latin typeface="华文中宋" panose="02010600040101010101" pitchFamily="2" charset="-122"/>
                    <a:ea typeface="华文中宋" panose="02010600040101010101" pitchFamily="2" charset="-122"/>
                  </a:rPr>
                  <a:t>n</a:t>
                </a:r>
                <a:r>
                  <a:rPr lang="zh-CN" altLang="en-US" b="1" kern="100" dirty="0">
                    <a:latin typeface="华文中宋" panose="02010600040101010101" pitchFamily="2" charset="-122"/>
                    <a:ea typeface="华文中宋" panose="02010600040101010101" pitchFamily="2" charset="-122"/>
                  </a:rPr>
                  <a:t>个不同的可能取值</a:t>
                </a:r>
                <a14:m>
                  <m:oMath xmlns:m="http://schemas.openxmlformats.org/officeDocument/2006/math">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1</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2</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𝑛</m:t>
                        </m:r>
                      </m:sub>
                    </m:sSub>
                  </m:oMath>
                </a14:m>
                <a:r>
                  <a:rPr lang="zh-CN" altLang="en-US" b="1" kern="100" dirty="0">
                    <a:latin typeface="华文中宋" panose="02010600040101010101" pitchFamily="2" charset="-122"/>
                    <a:ea typeface="华文中宋" panose="02010600040101010101" pitchFamily="2" charset="-122"/>
                  </a:rPr>
                  <a:t>，而</a:t>
                </a:r>
                <a14:m>
                  <m:oMath xmlns:m="http://schemas.openxmlformats.org/officeDocument/2006/math">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𝒑</m:t>
                        </m:r>
                      </m:e>
                      <m:sub>
                        <m:r>
                          <a:rPr lang="en-US" altLang="zh-CN" b="1" kern="100">
                            <a:latin typeface="Cambria Math" panose="02040503050406030204" pitchFamily="18" charset="0"/>
                          </a:rPr>
                          <m:t>1</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𝒑</m:t>
                        </m:r>
                      </m:e>
                      <m:sub>
                        <m:r>
                          <a:rPr lang="en-US" altLang="zh-CN" b="1" kern="100">
                            <a:latin typeface="Cambria Math" panose="02040503050406030204" pitchFamily="18" charset="0"/>
                          </a:rPr>
                          <m:t>2</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𝒑</m:t>
                        </m:r>
                      </m:e>
                      <m:sub>
                        <m:r>
                          <a:rPr lang="en-US" altLang="zh-CN" b="1" kern="100">
                            <a:latin typeface="Cambria Math" panose="02040503050406030204" pitchFamily="18" charset="0"/>
                          </a:rPr>
                          <m:t>𝑛</m:t>
                        </m:r>
                      </m:sub>
                    </m:sSub>
                  </m:oMath>
                </a14:m>
                <a:r>
                  <a:rPr lang="zh-CN" altLang="en-US" b="1" kern="100" dirty="0">
                    <a:latin typeface="华文中宋" panose="02010600040101010101" pitchFamily="2" charset="-122"/>
                    <a:ea typeface="华文中宋" panose="02010600040101010101" pitchFamily="2" charset="-122"/>
                  </a:rPr>
                  <a:t>是它们相应的被抽到的概率，则通过随机变量</a:t>
                </a:r>
                <a:r>
                  <a:rPr lang="en-US" altLang="zh-CN" b="1" kern="100" dirty="0">
                    <a:latin typeface="华文中宋" panose="02010600040101010101" pitchFamily="2" charset="-122"/>
                    <a:ea typeface="华文中宋" panose="02010600040101010101" pitchFamily="2" charset="-122"/>
                  </a:rPr>
                  <a:t>x,</a:t>
                </a:r>
                <a:r>
                  <a:rPr lang="zh-CN" altLang="en-US" b="1" kern="100" dirty="0">
                    <a:latin typeface="华文中宋" panose="02010600040101010101" pitchFamily="2" charset="-122"/>
                    <a:ea typeface="华文中宋" panose="02010600040101010101" pitchFamily="2" charset="-122"/>
                  </a:rPr>
                  <a:t>数学期望</a:t>
                </a:r>
                <a14:m>
                  <m:oMath xmlns:m="http://schemas.openxmlformats.org/officeDocument/2006/math">
                    <m:r>
                      <a:rPr lang="en-US" altLang="zh-CN" b="1" kern="100">
                        <a:latin typeface="Cambria Math" panose="02040503050406030204" pitchFamily="18" charset="0"/>
                      </a:rPr>
                      <m:t>𝐸</m:t>
                    </m:r>
                    <m:r>
                      <a:rPr lang="en-US" altLang="zh-CN" b="1" kern="100">
                        <a:latin typeface="Cambria Math" panose="02040503050406030204" pitchFamily="18" charset="0"/>
                      </a:rPr>
                      <m:t>(</m:t>
                    </m:r>
                    <m:r>
                      <a:rPr lang="en-US" altLang="zh-CN" b="1" kern="100">
                        <a:latin typeface="Cambria Math" panose="02040503050406030204" pitchFamily="18" charset="0"/>
                      </a:rPr>
                      <m:t>𝑥</m:t>
                    </m:r>
                    <m:r>
                      <a:rPr lang="en-US" altLang="zh-CN" b="1" kern="100">
                        <a:latin typeface="Cambria Math" panose="02040503050406030204" pitchFamily="18" charset="0"/>
                      </a:rPr>
                      <m:t>)</m:t>
                    </m:r>
                  </m:oMath>
                </a14:m>
                <a:r>
                  <a:rPr lang="zh-CN" altLang="en-US" b="1" kern="100" dirty="0">
                    <a:latin typeface="华文中宋" panose="02010600040101010101" pitchFamily="2" charset="-122"/>
                    <a:ea typeface="华文中宋" panose="02010600040101010101" pitchFamily="2" charset="-122"/>
                  </a:rPr>
                  <a:t>定义为：</a:t>
                </a:r>
                <a:r>
                  <a:rPr lang="en-US" altLang="zh-CN" b="1" kern="100" dirty="0">
                    <a:latin typeface="华文中宋" panose="02010600040101010101" pitchFamily="2" charset="-122"/>
                    <a:ea typeface="华文中宋" panose="02010600040101010101" pitchFamily="2" charset="-122"/>
                  </a:rPr>
                  <a:t> </a:t>
                </a:r>
                <a:endParaRPr lang="en-US" altLang="zh-CN" b="1" kern="100" dirty="0"/>
              </a:p>
              <a:p>
                <a:pPr defTabSz="1077913"/>
                <a14:m>
                  <m:oMathPara xmlns:m="http://schemas.openxmlformats.org/officeDocument/2006/math">
                    <m:oMathParaPr>
                      <m:jc m:val="centerGroup"/>
                    </m:oMathParaPr>
                    <m:oMath xmlns:m="http://schemas.openxmlformats.org/officeDocument/2006/math">
                      <m:r>
                        <a:rPr lang="en-US" altLang="zh-CN" b="1" kern="100">
                          <a:latin typeface="Cambria Math" panose="02040503050406030204" pitchFamily="18" charset="0"/>
                        </a:rPr>
                        <m:t>𝐸</m:t>
                      </m:r>
                      <m:d>
                        <m:dPr>
                          <m:ctrlPr>
                            <a:rPr lang="en-US" altLang="zh-CN" b="1" i="1" kern="100">
                              <a:latin typeface="Cambria Math" panose="02040503050406030204" pitchFamily="18" charset="0"/>
                            </a:rPr>
                          </m:ctrlPr>
                        </m:dPr>
                        <m:e>
                          <m:r>
                            <a:rPr lang="en-US" altLang="zh-CN" b="1" kern="100">
                              <a:latin typeface="Cambria Math" panose="02040503050406030204" pitchFamily="18" charset="0"/>
                            </a:rPr>
                            <m:t>𝑥</m:t>
                          </m:r>
                        </m:e>
                      </m:d>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𝜇</m:t>
                          </m:r>
                        </m:e>
                        <m:sub>
                          <m:r>
                            <a:rPr lang="en-US" altLang="zh-CN" b="1" kern="100">
                              <a:latin typeface="Cambria Math" panose="02040503050406030204" pitchFamily="18" charset="0"/>
                            </a:rPr>
                            <m:t>𝑥</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𝑝</m:t>
                          </m:r>
                        </m:e>
                        <m:sub>
                          <m:r>
                            <a:rPr lang="en-US" altLang="zh-CN" b="1" kern="100">
                              <a:latin typeface="Cambria Math" panose="02040503050406030204" pitchFamily="18" charset="0"/>
                            </a:rPr>
                            <m:t>1</m:t>
                          </m:r>
                        </m:sub>
                      </m:sSub>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1</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𝑝</m:t>
                          </m:r>
                        </m:e>
                        <m:sub>
                          <m:r>
                            <a:rPr lang="en-US" altLang="zh-CN" b="1" kern="100">
                              <a:latin typeface="Cambria Math" panose="02040503050406030204" pitchFamily="18" charset="0"/>
                            </a:rPr>
                            <m:t>2</m:t>
                          </m:r>
                        </m:sub>
                      </m:sSub>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2</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𝑝</m:t>
                          </m:r>
                        </m:e>
                        <m:sub>
                          <m:r>
                            <a:rPr lang="en-US" altLang="zh-CN" b="1" kern="100">
                              <a:latin typeface="Cambria Math" panose="02040503050406030204" pitchFamily="18" charset="0"/>
                            </a:rPr>
                            <m:t>𝑛</m:t>
                          </m:r>
                        </m:sub>
                      </m:sSub>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𝑛</m:t>
                          </m:r>
                        </m:sub>
                      </m:sSub>
                      <m:r>
                        <a:rPr lang="en-US" altLang="zh-CN" b="1" kern="100">
                          <a:latin typeface="Cambria Math" panose="02040503050406030204" pitchFamily="18" charset="0"/>
                        </a:rPr>
                        <m:t>=</m:t>
                      </m:r>
                      <m:nary>
                        <m:naryPr>
                          <m:chr m:val="∑"/>
                          <m:ctrlPr>
                            <a:rPr lang="en-US" altLang="zh-CN" b="1" i="1" kern="100">
                              <a:latin typeface="Cambria Math" panose="02040503050406030204" pitchFamily="18" charset="0"/>
                            </a:rPr>
                          </m:ctrlPr>
                        </m:naryPr>
                        <m:sub>
                          <m:r>
                            <a:rPr lang="en-US" altLang="zh-CN" b="1" kern="100">
                              <a:latin typeface="Cambria Math" panose="02040503050406030204" pitchFamily="18" charset="0"/>
                            </a:rPr>
                            <m:t>𝑖</m:t>
                          </m:r>
                          <m:r>
                            <a:rPr lang="en-US" altLang="zh-CN" b="1" kern="100">
                              <a:latin typeface="Cambria Math" panose="02040503050406030204" pitchFamily="18" charset="0"/>
                            </a:rPr>
                            <m:t>=1</m:t>
                          </m:r>
                        </m:sub>
                        <m:sup>
                          <m:r>
                            <a:rPr lang="en-US" altLang="zh-CN" b="1" kern="100">
                              <a:latin typeface="Cambria Math" panose="02040503050406030204" pitchFamily="18" charset="0"/>
                            </a:rPr>
                            <m:t>𝑛</m:t>
                          </m:r>
                        </m:sup>
                        <m:e>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𝑝</m:t>
                              </m:r>
                            </m:e>
                            <m:sub>
                              <m:r>
                                <a:rPr lang="en-US" altLang="zh-CN" b="1" kern="100">
                                  <a:latin typeface="Cambria Math" panose="02040503050406030204" pitchFamily="18" charset="0"/>
                                </a:rPr>
                                <m:t>𝑖</m:t>
                              </m:r>
                            </m:sub>
                          </m:sSub>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𝑖</m:t>
                              </m:r>
                            </m:sub>
                          </m:sSub>
                        </m:e>
                      </m:nary>
                    </m:oMath>
                  </m:oMathPara>
                </a14:m>
                <a:endParaRPr lang="en-US" altLang="zh-CN" sz="2800" b="1" kern="100" dirty="0">
                  <a:latin typeface="华文中宋" panose="02010600040101010101" pitchFamily="2" charset="-122"/>
                  <a:ea typeface="华文中宋" panose="02010600040101010101" pitchFamily="2" charset="-122"/>
                </a:endParaRPr>
              </a:p>
              <a:p>
                <a:pPr indent="1527175" defTabSz="1077913"/>
                <a:r>
                  <a:rPr lang="zh-CN" altLang="zh-CN" b="1" kern="100" dirty="0">
                    <a:latin typeface="华文中宋" panose="02010600040101010101" pitchFamily="2" charset="-122"/>
                    <a:ea typeface="华文中宋" panose="02010600040101010101" pitchFamily="2" charset="-122"/>
                  </a:rPr>
                  <a:t>由上可见，</a:t>
                </a:r>
                <a:r>
                  <a:rPr lang="en-US" altLang="zh-CN" b="1" kern="100" dirty="0">
                    <a:latin typeface="华文中宋" panose="02010600040101010101" pitchFamily="2" charset="-122"/>
                    <a:ea typeface="华文中宋" panose="02010600040101010101" pitchFamily="2" charset="-122"/>
                  </a:rPr>
                  <a:t> </a:t>
                </a:r>
                <a14:m>
                  <m:oMath xmlns:m="http://schemas.openxmlformats.org/officeDocument/2006/math">
                    <m:r>
                      <a:rPr lang="en-US" altLang="zh-CN" b="1" kern="100">
                        <a:latin typeface="Cambria Math" panose="02040503050406030204" pitchFamily="18" charset="0"/>
                        <a:ea typeface="华文中宋" panose="02010600040101010101" pitchFamily="2" charset="-122"/>
                      </a:rPr>
                      <m:t>𝐸</m:t>
                    </m:r>
                    <m:d>
                      <m:dPr>
                        <m:ctrlPr>
                          <a:rPr lang="en-US" altLang="zh-CN" b="1" i="1" kern="100">
                            <a:latin typeface="Cambria Math" panose="02040503050406030204" pitchFamily="18" charset="0"/>
                            <a:ea typeface="华文中宋" panose="02010600040101010101" pitchFamily="2" charset="-122"/>
                          </a:rPr>
                        </m:ctrlPr>
                      </m:dPr>
                      <m:e>
                        <m:r>
                          <a:rPr lang="en-US" altLang="zh-CN" b="1" kern="100">
                            <a:latin typeface="Cambria Math" panose="02040503050406030204" pitchFamily="18" charset="0"/>
                            <a:ea typeface="华文中宋" panose="02010600040101010101" pitchFamily="2" charset="-122"/>
                          </a:rPr>
                          <m:t>𝑥</m:t>
                        </m:r>
                      </m:e>
                    </m:d>
                  </m:oMath>
                </a14:m>
                <a:r>
                  <a:rPr lang="zh-CN" altLang="zh-CN" b="1" kern="100" dirty="0">
                    <a:latin typeface="华文中宋" panose="02010600040101010101" pitchFamily="2" charset="-122"/>
                    <a:ea typeface="华文中宋" panose="02010600040101010101" pitchFamily="2" charset="-122"/>
                  </a:rPr>
                  <a:t>实际上是随机变量</a:t>
                </a:r>
                <a:r>
                  <a:rPr lang="zh-CN" altLang="en-US" b="1" kern="100" dirty="0">
                    <a:latin typeface="华文中宋" panose="02010600040101010101" pitchFamily="2" charset="-122"/>
                    <a:ea typeface="华文中宋" panose="02010600040101010101" pitchFamily="2" charset="-122"/>
                  </a:rPr>
                  <a:t>的所有可能取值的加权平均数。</a:t>
                </a:r>
                <a:endParaRPr lang="en-US" altLang="zh-CN" b="1" kern="100" dirty="0">
                  <a:latin typeface="华文中宋" panose="02010600040101010101" pitchFamily="2" charset="-122"/>
                  <a:ea typeface="华文中宋" panose="02010600040101010101" pitchFamily="2" charset="-122"/>
                </a:endParaRPr>
              </a:p>
              <a:p>
                <a:pPr indent="1527175" defTabSz="1077913"/>
                <a:endParaRPr lang="zh-CN" altLang="zh-CN" b="1"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4357540"/>
              </a:xfrm>
              <a:prstGeom prst="rect">
                <a:avLst/>
              </a:prstGeom>
              <a:blipFill>
                <a:blip r:embed="rId2"/>
                <a:stretch>
                  <a:fillRect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3994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3555076"/>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三</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对</a:t>
                </a:r>
                <a:r>
                  <a:rPr lang="zh-CN" altLang="zh-CN" sz="2800" b="1" kern="100" dirty="0">
                    <a:latin typeface="华文中宋" panose="02010600040101010101" pitchFamily="2" charset="-122"/>
                    <a:ea typeface="华文中宋" panose="02010600040101010101" pitchFamily="2" charset="-122"/>
                  </a:rPr>
                  <a:t>总体的</a:t>
                </a:r>
                <a:r>
                  <a:rPr lang="zh-CN" altLang="en-US" sz="2800" b="1" kern="100" dirty="0">
                    <a:latin typeface="华文中宋" panose="02010600040101010101" pitchFamily="2" charset="-122"/>
                    <a:ea typeface="华文中宋" panose="02010600040101010101" pitchFamily="2" charset="-122"/>
                  </a:rPr>
                  <a:t>描述</a:t>
                </a:r>
                <a:r>
                  <a:rPr lang="zh-CN" altLang="zh-CN" sz="2800" b="1" kern="100" dirty="0">
                    <a:latin typeface="华文中宋" panose="02010600040101010101" pitchFamily="2" charset="-122"/>
                    <a:ea typeface="华文中宋" panose="02010600040101010101" pitchFamily="2" charset="-122"/>
                  </a:rPr>
                  <a:t>——随机变量</a:t>
                </a:r>
                <a:r>
                  <a:rPr lang="zh-CN" altLang="en-US" sz="2800" b="1" kern="100" dirty="0">
                    <a:latin typeface="华文中宋" panose="02010600040101010101" pitchFamily="2" charset="-122"/>
                    <a:ea typeface="华文中宋" panose="02010600040101010101" pitchFamily="2" charset="-122"/>
                  </a:rPr>
                  <a:t>的数字特征</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zh-CN" b="1" kern="100" dirty="0">
                    <a:latin typeface="华文中宋" panose="02010600040101010101" pitchFamily="2" charset="-122"/>
                    <a:ea typeface="华文中宋" panose="02010600040101010101" pitchFamily="2" charset="-122"/>
                  </a:rPr>
                  <a:t>一、数学期望 </a:t>
                </a:r>
                <a:r>
                  <a:rPr lang="en-US" altLang="zh-CN" b="1" kern="100" dirty="0">
                    <a:latin typeface="华文中宋" panose="02010600040101010101" pitchFamily="2" charset="-122"/>
                    <a:ea typeface="华文中宋" panose="02010600040101010101" pitchFamily="2" charset="-122"/>
                  </a:rPr>
                  <a:t>(Expected Value)</a:t>
                </a:r>
              </a:p>
              <a:p>
                <a:pPr marL="896938"/>
                <a:endParaRPr lang="en-US" altLang="zh-CN" b="1" kern="100" dirty="0">
                  <a:latin typeface="华文中宋" panose="02010600040101010101" pitchFamily="2" charset="-122"/>
                  <a:ea typeface="华文中宋" panose="02010600040101010101" pitchFamily="2" charset="-122"/>
                </a:endParaRPr>
              </a:p>
              <a:p>
                <a:pPr marL="896938" indent="630238"/>
                <a:r>
                  <a:rPr lang="zh-CN" altLang="zh-CN" b="1" kern="100" dirty="0">
                    <a:latin typeface="华文中宋" panose="02010600040101010101" pitchFamily="2" charset="-122"/>
                    <a:ea typeface="华文中宋" panose="02010600040101010101" pitchFamily="2" charset="-122"/>
                  </a:rPr>
                  <a:t>定义</a:t>
                </a:r>
                <a:r>
                  <a:rPr lang="en-US" altLang="zh-CN" b="1" kern="100" dirty="0">
                    <a:latin typeface="华文中宋" panose="02010600040101010101" pitchFamily="2" charset="-122"/>
                    <a:ea typeface="华文中宋" panose="02010600040101010101" pitchFamily="2" charset="-122"/>
                  </a:rPr>
                  <a:t>1.3.2 </a:t>
                </a:r>
                <a:r>
                  <a:rPr lang="zh-CN" altLang="zh-CN" b="1" kern="100" dirty="0">
                    <a:latin typeface="华文中宋" panose="02010600040101010101" pitchFamily="2" charset="-122"/>
                    <a:ea typeface="华文中宋" panose="02010600040101010101" pitchFamily="2" charset="-122"/>
                  </a:rPr>
                  <a:t>假定一个</a:t>
                </a:r>
                <a:r>
                  <a:rPr lang="zh-CN" altLang="en-US" b="1" kern="100" dirty="0">
                    <a:latin typeface="华文中宋" panose="02010600040101010101" pitchFamily="2" charset="-122"/>
                    <a:ea typeface="华文中宋" panose="02010600040101010101" pitchFamily="2" charset="-122"/>
                  </a:rPr>
                  <a:t>连续</a:t>
                </a:r>
                <a:r>
                  <a:rPr lang="zh-CN" altLang="zh-CN" b="1" kern="100" dirty="0">
                    <a:latin typeface="华文中宋" panose="02010600040101010101" pitchFamily="2" charset="-122"/>
                    <a:ea typeface="华文中宋" panose="02010600040101010101" pitchFamily="2" charset="-122"/>
                  </a:rPr>
                  <a:t>型随机变量</a:t>
                </a:r>
                <a:r>
                  <a:rPr lang="en-US" altLang="zh-CN" b="1" kern="100" dirty="0">
                    <a:latin typeface="华文中宋" panose="02010600040101010101" pitchFamily="2" charset="-122"/>
                    <a:ea typeface="华文中宋" panose="02010600040101010101" pitchFamily="2" charset="-122"/>
                  </a:rPr>
                  <a:t>x</a:t>
                </a:r>
                <a:r>
                  <a:rPr lang="zh-CN" altLang="en-US" b="1" kern="100" dirty="0">
                    <a:latin typeface="华文中宋" panose="02010600040101010101" pitchFamily="2" charset="-122"/>
                    <a:ea typeface="华文中宋" panose="02010600040101010101" pitchFamily="2" charset="-122"/>
                  </a:rPr>
                  <a:t>的概率密度函数</a:t>
                </a:r>
                <a14:m>
                  <m:oMath xmlns:m="http://schemas.openxmlformats.org/officeDocument/2006/math">
                    <m:r>
                      <a:rPr lang="en-US" altLang="zh-CN" b="1" kern="100">
                        <a:latin typeface="Cambria Math" panose="02040503050406030204" pitchFamily="18" charset="0"/>
                        <a:ea typeface="华文中宋" panose="02010600040101010101" pitchFamily="2" charset="-122"/>
                      </a:rPr>
                      <m:t>𝝓</m:t>
                    </m:r>
                    <m:r>
                      <a:rPr lang="en-US" altLang="zh-CN" b="1" kern="100">
                        <a:latin typeface="Cambria Math" panose="02040503050406030204" pitchFamily="18" charset="0"/>
                        <a:ea typeface="华文中宋" panose="02010600040101010101" pitchFamily="2" charset="-122"/>
                      </a:rPr>
                      <m:t>(</m:t>
                    </m:r>
                    <m:r>
                      <a:rPr lang="en-US" altLang="zh-CN" b="1" kern="100">
                        <a:latin typeface="Cambria Math" panose="02040503050406030204" pitchFamily="18" charset="0"/>
                        <a:ea typeface="华文中宋" panose="02010600040101010101" pitchFamily="2" charset="-122"/>
                      </a:rPr>
                      <m:t>𝑥</m:t>
                    </m:r>
                    <m:r>
                      <a:rPr lang="en-US" altLang="zh-CN" b="1" kern="100">
                        <a:latin typeface="Cambria Math" panose="02040503050406030204" pitchFamily="18" charset="0"/>
                        <a:ea typeface="华文中宋" panose="02010600040101010101" pitchFamily="2" charset="-122"/>
                      </a:rPr>
                      <m:t>)</m:t>
                    </m:r>
                  </m:oMath>
                </a14:m>
                <a:r>
                  <a:rPr lang="en-US" altLang="zh-CN" b="1" kern="100" dirty="0">
                    <a:latin typeface="华文中宋" panose="02010600040101010101" pitchFamily="2" charset="-122"/>
                    <a:ea typeface="华文中宋" panose="02010600040101010101" pitchFamily="2" charset="-122"/>
                  </a:rPr>
                  <a:t>,</a:t>
                </a:r>
                <a:r>
                  <a:rPr lang="zh-CN" altLang="en-US" b="1" kern="100" dirty="0">
                    <a:latin typeface="华文中宋" panose="02010600040101010101" pitchFamily="2" charset="-122"/>
                    <a:ea typeface="华文中宋" panose="02010600040101010101" pitchFamily="2" charset="-122"/>
                  </a:rPr>
                  <a:t>若积分</a:t>
                </a:r>
                <a14:m>
                  <m:oMath xmlns:m="http://schemas.openxmlformats.org/officeDocument/2006/math">
                    <m:nary>
                      <m:naryPr>
                        <m:ctrlPr>
                          <a:rPr lang="en-US" altLang="zh-CN" b="1" i="1" kern="100">
                            <a:latin typeface="Cambria Math" panose="02040503050406030204" pitchFamily="18" charset="0"/>
                            <a:ea typeface="华文中宋" panose="02010600040101010101" pitchFamily="2" charset="-122"/>
                          </a:rPr>
                        </m:ctrlPr>
                      </m:naryPr>
                      <m:sub>
                        <m:r>
                          <a:rPr lang="en-US" altLang="zh-CN" b="1" kern="100">
                            <a:latin typeface="Cambria Math" panose="02040503050406030204" pitchFamily="18" charset="0"/>
                            <a:ea typeface="华文中宋" panose="02010600040101010101" pitchFamily="2" charset="-122"/>
                          </a:rPr>
                          <m:t>−∞</m:t>
                        </m:r>
                      </m:sub>
                      <m:sup>
                        <m:r>
                          <a:rPr lang="en-US" altLang="zh-CN" b="1" kern="100">
                            <a:latin typeface="Cambria Math" panose="02040503050406030204" pitchFamily="18" charset="0"/>
                            <a:ea typeface="华文中宋" panose="02010600040101010101" pitchFamily="2" charset="-122"/>
                          </a:rPr>
                          <m:t>+∞</m:t>
                        </m:r>
                      </m:sup>
                      <m:e>
                        <m:r>
                          <a:rPr lang="en-US" altLang="zh-CN" b="1" kern="100">
                            <a:latin typeface="Cambria Math" panose="02040503050406030204" pitchFamily="18" charset="0"/>
                            <a:ea typeface="华文中宋" panose="02010600040101010101" pitchFamily="2" charset="-122"/>
                          </a:rPr>
                          <m:t>𝒙</m:t>
                        </m:r>
                        <m:r>
                          <a:rPr lang="en-US" altLang="zh-CN" b="1" kern="100">
                            <a:latin typeface="Cambria Math" panose="02040503050406030204" pitchFamily="18" charset="0"/>
                            <a:ea typeface="华文中宋" panose="02010600040101010101" pitchFamily="2" charset="-122"/>
                          </a:rPr>
                          <m:t>𝝓</m:t>
                        </m:r>
                        <m:r>
                          <a:rPr lang="en-US" altLang="zh-CN" b="1" kern="100">
                            <a:latin typeface="Cambria Math" panose="02040503050406030204" pitchFamily="18" charset="0"/>
                            <a:ea typeface="华文中宋" panose="02010600040101010101" pitchFamily="2" charset="-122"/>
                          </a:rPr>
                          <m:t>(</m:t>
                        </m:r>
                        <m:r>
                          <a:rPr lang="en-US" altLang="zh-CN" b="1" kern="100">
                            <a:latin typeface="Cambria Math" panose="02040503050406030204" pitchFamily="18" charset="0"/>
                            <a:ea typeface="华文中宋" panose="02010600040101010101" pitchFamily="2" charset="-122"/>
                          </a:rPr>
                          <m:t>𝒙</m:t>
                        </m:r>
                        <m:r>
                          <a:rPr lang="en-US" altLang="zh-CN" b="1" kern="100">
                            <a:latin typeface="Cambria Math" panose="02040503050406030204" pitchFamily="18" charset="0"/>
                            <a:ea typeface="华文中宋" panose="02010600040101010101" pitchFamily="2" charset="-122"/>
                          </a:rPr>
                          <m:t>)</m:t>
                        </m:r>
                      </m:e>
                    </m:nary>
                    <m:r>
                      <a:rPr lang="en-US" altLang="zh-CN" b="1" kern="100">
                        <a:latin typeface="Cambria Math" panose="02040503050406030204" pitchFamily="18" charset="0"/>
                        <a:ea typeface="华文中宋" panose="02010600040101010101" pitchFamily="2" charset="-122"/>
                      </a:rPr>
                      <m:t>𝒅</m:t>
                    </m:r>
                    <m:r>
                      <a:rPr lang="en-US" altLang="zh-CN" b="1" kern="100">
                        <a:latin typeface="Cambria Math" panose="02040503050406030204" pitchFamily="18" charset="0"/>
                        <a:ea typeface="华文中宋" panose="02010600040101010101" pitchFamily="2" charset="-122"/>
                      </a:rPr>
                      <m:t>𝑥</m:t>
                    </m:r>
                  </m:oMath>
                </a14:m>
                <a:r>
                  <a:rPr lang="zh-CN" altLang="en-US" b="1" kern="100" dirty="0">
                    <a:latin typeface="华文中宋" panose="02010600040101010101" pitchFamily="2" charset="-122"/>
                    <a:ea typeface="华文中宋" panose="02010600040101010101" pitchFamily="2" charset="-122"/>
                  </a:rPr>
                  <a:t>绝对收敛，则</a:t>
                </a:r>
                <a:endParaRPr lang="en-US" altLang="zh-CN" b="1" kern="100" dirty="0">
                  <a:latin typeface="华文中宋" panose="02010600040101010101" pitchFamily="2" charset="-122"/>
                  <a:ea typeface="华文中宋" panose="02010600040101010101" pitchFamily="2" charset="-122"/>
                </a:endParaRPr>
              </a:p>
              <a:p>
                <a:pPr defTabSz="1077913"/>
                <a14:m>
                  <m:oMathPara xmlns:m="http://schemas.openxmlformats.org/officeDocument/2006/math">
                    <m:oMathParaPr>
                      <m:jc m:val="centerGroup"/>
                    </m:oMathParaPr>
                    <m:oMath xmlns:m="http://schemas.openxmlformats.org/officeDocument/2006/math">
                      <m:r>
                        <a:rPr lang="en-US" altLang="zh-CN" b="1" kern="100">
                          <a:latin typeface="Cambria Math" panose="02040503050406030204" pitchFamily="18" charset="0"/>
                        </a:rPr>
                        <m:t>𝐸</m:t>
                      </m:r>
                      <m:d>
                        <m:dPr>
                          <m:ctrlPr>
                            <a:rPr lang="en-US" altLang="zh-CN" b="1" i="1" kern="100">
                              <a:latin typeface="Cambria Math" panose="02040503050406030204" pitchFamily="18" charset="0"/>
                            </a:rPr>
                          </m:ctrlPr>
                        </m:dPr>
                        <m:e>
                          <m:r>
                            <a:rPr lang="en-US" altLang="zh-CN" b="1" kern="100">
                              <a:latin typeface="Cambria Math" panose="02040503050406030204" pitchFamily="18" charset="0"/>
                            </a:rPr>
                            <m:t>𝑥</m:t>
                          </m:r>
                        </m:e>
                      </m:d>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𝜇</m:t>
                          </m:r>
                        </m:e>
                        <m:sub>
                          <m:r>
                            <a:rPr lang="en-US" altLang="zh-CN" b="1" kern="100">
                              <a:latin typeface="Cambria Math" panose="02040503050406030204" pitchFamily="18" charset="0"/>
                            </a:rPr>
                            <m:t>𝑥</m:t>
                          </m:r>
                        </m:sub>
                      </m:sSub>
                      <m:r>
                        <a:rPr lang="en-US" altLang="zh-CN" b="1" kern="100">
                          <a:latin typeface="Cambria Math" panose="02040503050406030204" pitchFamily="18" charset="0"/>
                        </a:rPr>
                        <m:t>=</m:t>
                      </m:r>
                      <m:nary>
                        <m:naryPr>
                          <m:ctrlPr>
                            <a:rPr lang="en-US" altLang="zh-CN" b="1" i="1" kern="100">
                              <a:latin typeface="Cambria Math" panose="02040503050406030204" pitchFamily="18" charset="0"/>
                            </a:rPr>
                          </m:ctrlPr>
                        </m:naryPr>
                        <m:sub>
                          <m:r>
                            <a:rPr lang="en-US" altLang="zh-CN" b="1" i="1" kern="100">
                              <a:latin typeface="Cambria Math" panose="02040503050406030204" pitchFamily="18" charset="0"/>
                            </a:rPr>
                            <m:t>−∞</m:t>
                          </m:r>
                        </m:sub>
                        <m:sup>
                          <m:r>
                            <a:rPr lang="en-US" altLang="zh-CN" b="1" i="1" kern="100">
                              <a:latin typeface="Cambria Math" panose="02040503050406030204" pitchFamily="18" charset="0"/>
                            </a:rPr>
                            <m:t>+∞</m:t>
                          </m:r>
                        </m:sup>
                        <m:e>
                          <m:r>
                            <a:rPr lang="en-US" altLang="zh-CN" b="1" i="1" kern="100">
                              <a:latin typeface="Cambria Math" panose="02040503050406030204" pitchFamily="18" charset="0"/>
                            </a:rPr>
                            <m:t>𝒙</m:t>
                          </m:r>
                          <m:r>
                            <a:rPr lang="en-US" altLang="zh-CN" b="1" i="1" kern="100">
                              <a:latin typeface="Cambria Math" panose="02040503050406030204" pitchFamily="18" charset="0"/>
                            </a:rPr>
                            <m:t>𝝓</m:t>
                          </m:r>
                          <m:r>
                            <a:rPr lang="en-US" altLang="zh-CN" b="1" i="1" kern="100">
                              <a:latin typeface="Cambria Math" panose="02040503050406030204" pitchFamily="18" charset="0"/>
                            </a:rPr>
                            <m:t>(</m:t>
                          </m:r>
                          <m:r>
                            <a:rPr lang="en-US" altLang="zh-CN" b="1" i="1" kern="100">
                              <a:latin typeface="Cambria Math" panose="02040503050406030204" pitchFamily="18" charset="0"/>
                            </a:rPr>
                            <m:t>𝒙</m:t>
                          </m:r>
                          <m:r>
                            <a:rPr lang="en-US" altLang="zh-CN" b="1" i="1" kern="100">
                              <a:latin typeface="Cambria Math" panose="02040503050406030204" pitchFamily="18" charset="0"/>
                            </a:rPr>
                            <m:t>)</m:t>
                          </m:r>
                        </m:e>
                      </m:nary>
                      <m:r>
                        <a:rPr lang="en-US" altLang="zh-CN" b="1" i="1" kern="100">
                          <a:latin typeface="Cambria Math" panose="02040503050406030204" pitchFamily="18" charset="0"/>
                        </a:rPr>
                        <m:t>𝒅</m:t>
                      </m:r>
                      <m:r>
                        <a:rPr lang="en-US" altLang="zh-CN" b="1" kern="100">
                          <a:latin typeface="Cambria Math" panose="02040503050406030204" pitchFamily="18" charset="0"/>
                        </a:rPr>
                        <m:t>𝑥</m:t>
                      </m:r>
                    </m:oMath>
                  </m:oMathPara>
                </a14:m>
                <a:endParaRPr lang="en-US" altLang="zh-CN" sz="2800" b="1" kern="100" dirty="0">
                  <a:latin typeface="华文中宋" panose="02010600040101010101" pitchFamily="2" charset="-122"/>
                  <a:ea typeface="华文中宋" panose="02010600040101010101" pitchFamily="2" charset="-122"/>
                </a:endParaRPr>
              </a:p>
              <a:p>
                <a:pPr indent="1527175" defTabSz="1077913"/>
                <a:endParaRPr lang="zh-CN" altLang="zh-CN" b="1"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3555076"/>
              </a:xfrm>
              <a:prstGeom prst="rect">
                <a:avLst/>
              </a:prstGeom>
              <a:blipFill>
                <a:blip r:embed="rId2"/>
                <a:stretch>
                  <a:fillRect t="-18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4900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2985433"/>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三</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对</a:t>
                </a:r>
                <a:r>
                  <a:rPr lang="zh-CN" altLang="zh-CN" sz="2800" b="1" kern="100" dirty="0">
                    <a:latin typeface="华文中宋" panose="02010600040101010101" pitchFamily="2" charset="-122"/>
                    <a:ea typeface="华文中宋" panose="02010600040101010101" pitchFamily="2" charset="-122"/>
                  </a:rPr>
                  <a:t>总体的</a:t>
                </a:r>
                <a:r>
                  <a:rPr lang="zh-CN" altLang="en-US" sz="2800" b="1" kern="100" dirty="0">
                    <a:latin typeface="华文中宋" panose="02010600040101010101" pitchFamily="2" charset="-122"/>
                    <a:ea typeface="华文中宋" panose="02010600040101010101" pitchFamily="2" charset="-122"/>
                  </a:rPr>
                  <a:t>描述</a:t>
                </a:r>
                <a:r>
                  <a:rPr lang="zh-CN" altLang="zh-CN" sz="2800" b="1" kern="100" dirty="0">
                    <a:latin typeface="华文中宋" panose="02010600040101010101" pitchFamily="2" charset="-122"/>
                    <a:ea typeface="华文中宋" panose="02010600040101010101" pitchFamily="2" charset="-122"/>
                  </a:rPr>
                  <a:t>——随机变量</a:t>
                </a:r>
                <a:r>
                  <a:rPr lang="zh-CN" altLang="en-US" sz="2800" b="1" kern="100" dirty="0">
                    <a:latin typeface="华文中宋" panose="02010600040101010101" pitchFamily="2" charset="-122"/>
                    <a:ea typeface="华文中宋" panose="02010600040101010101" pitchFamily="2" charset="-122"/>
                  </a:rPr>
                  <a:t>的数字特征</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zh-CN" kern="100" dirty="0">
                    <a:latin typeface="华文中宋" panose="02010600040101010101" pitchFamily="2" charset="-122"/>
                    <a:ea typeface="华文中宋" panose="02010600040101010101" pitchFamily="2" charset="-122"/>
                  </a:rPr>
                  <a:t>一、数学期望 </a:t>
                </a:r>
                <a:r>
                  <a:rPr lang="en-US" altLang="zh-CN" kern="100" dirty="0">
                    <a:latin typeface="华文中宋" panose="02010600040101010101" pitchFamily="2" charset="-122"/>
                    <a:ea typeface="华文中宋" panose="02010600040101010101" pitchFamily="2" charset="-122"/>
                  </a:rPr>
                  <a:t>(Expected Value)</a:t>
                </a:r>
              </a:p>
              <a:p>
                <a:pPr marL="896938" indent="630238"/>
                <a:r>
                  <a:rPr lang="zh-CN" altLang="en-US" kern="100" dirty="0">
                    <a:latin typeface="华文中宋" panose="02010600040101010101" pitchFamily="2" charset="-122"/>
                    <a:ea typeface="华文中宋" panose="02010600040101010101" pitchFamily="2" charset="-122"/>
                  </a:rPr>
                  <a:t>性质：</a:t>
                </a:r>
                <a:endParaRPr lang="en-US" altLang="zh-CN" kern="100" dirty="0">
                  <a:latin typeface="华文中宋" panose="02010600040101010101" pitchFamily="2" charset="-122"/>
                  <a:ea typeface="华文中宋" panose="02010600040101010101" pitchFamily="2" charset="-122"/>
                </a:endParaRPr>
              </a:p>
              <a:p>
                <a:pPr marL="1354138" indent="173038">
                  <a:buAutoNum type="arabicPeriod"/>
                </a:pPr>
                <a14:m>
                  <m:oMath xmlns:m="http://schemas.openxmlformats.org/officeDocument/2006/math">
                    <m:r>
                      <m:rPr>
                        <m:sty m:val="p"/>
                      </m:rPr>
                      <a:rPr lang="en-US" altLang="zh-CN" b="0" i="1" kern="100" smtClean="0">
                        <a:latin typeface="Cambria Math" panose="02040503050406030204" pitchFamily="18" charset="0"/>
                      </a:rPr>
                      <m:t>E</m:t>
                    </m:r>
                    <m:d>
                      <m:dPr>
                        <m:ctrlPr>
                          <a:rPr lang="en-US" altLang="zh-CN" i="1" kern="100">
                            <a:latin typeface="Cambria Math" panose="02040503050406030204" pitchFamily="18" charset="0"/>
                          </a:rPr>
                        </m:ctrlPr>
                      </m:dPr>
                      <m:e>
                        <m:r>
                          <a:rPr lang="en-US" altLang="zh-CN" b="0" i="1" kern="100" smtClean="0">
                            <a:latin typeface="Cambria Math" panose="02040503050406030204" pitchFamily="18" charset="0"/>
                          </a:rPr>
                          <m:t>𝑎𝑥</m:t>
                        </m:r>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𝑏</m:t>
                        </m:r>
                      </m:e>
                    </m:d>
                    <m:r>
                      <a:rPr lang="en-US" altLang="zh-CN" b="0" i="0" kern="100" smtClean="0">
                        <a:latin typeface="Cambria Math" panose="02040503050406030204" pitchFamily="18" charset="0"/>
                      </a:rPr>
                      <m:t>=</m:t>
                    </m:r>
                    <m:r>
                      <a:rPr lang="en-US" altLang="zh-CN" b="0" i="1" kern="100" smtClean="0">
                        <a:latin typeface="Cambria Math" panose="02040503050406030204" pitchFamily="18" charset="0"/>
                      </a:rPr>
                      <m:t>𝑎</m:t>
                    </m:r>
                    <m:r>
                      <m:rPr>
                        <m:sty m:val="p"/>
                      </m:rPr>
                      <a:rPr lang="en-US" altLang="zh-CN" b="0" i="1" kern="100" smtClean="0">
                        <a:latin typeface="Cambria Math" panose="02040503050406030204" pitchFamily="18" charset="0"/>
                      </a:rPr>
                      <m:t>E</m:t>
                    </m:r>
                    <m:d>
                      <m:dPr>
                        <m:ctrlPr>
                          <a:rPr lang="en-US" altLang="zh-CN" i="1" kern="100">
                            <a:latin typeface="Cambria Math" panose="02040503050406030204" pitchFamily="18" charset="0"/>
                          </a:rPr>
                        </m:ctrlPr>
                      </m:dPr>
                      <m:e>
                        <m:r>
                          <m:rPr>
                            <m:sty m:val="p"/>
                          </m:rPr>
                          <a:rPr lang="en-US" altLang="zh-CN" b="0" i="1" kern="100" smtClean="0">
                            <a:latin typeface="Cambria Math" panose="02040503050406030204" pitchFamily="18" charset="0"/>
                          </a:rPr>
                          <m:t>x</m:t>
                        </m:r>
                      </m:e>
                    </m:d>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𝑏</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𝑖𝑓</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𝑎</m:t>
                    </m:r>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𝑏</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𝑎𝑟𝑒</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𝑐𝑜𝑛𝑠𝑡𝑎𝑛𝑡𝑠</m:t>
                    </m:r>
                  </m:oMath>
                </a14:m>
                <a:endParaRPr lang="en-US" altLang="zh-CN" kern="100" dirty="0">
                  <a:latin typeface="华文中宋" panose="02010600040101010101" pitchFamily="2" charset="-122"/>
                </a:endParaRPr>
              </a:p>
              <a:p>
                <a:pPr marL="1354138" indent="173038">
                  <a:buAutoNum type="arabicPeriod"/>
                </a:pPr>
                <a14:m>
                  <m:oMath xmlns:m="http://schemas.openxmlformats.org/officeDocument/2006/math">
                    <m:r>
                      <m:rPr>
                        <m:sty m:val="p"/>
                      </m:rPr>
                      <a:rPr lang="en-US" altLang="zh-CN" b="0" i="1" kern="100" smtClean="0">
                        <a:latin typeface="Cambria Math" panose="02040503050406030204" pitchFamily="18" charset="0"/>
                      </a:rPr>
                      <m:t>E</m:t>
                    </m:r>
                    <m:d>
                      <m:dPr>
                        <m:ctrlPr>
                          <a:rPr lang="en-US" altLang="zh-CN" i="1" kern="100">
                            <a:latin typeface="Cambria Math" panose="02040503050406030204" pitchFamily="18" charset="0"/>
                          </a:rPr>
                        </m:ctrlPr>
                      </m:dPr>
                      <m:e>
                        <m:r>
                          <a:rPr lang="en-US" altLang="zh-CN" b="0" i="1" kern="100" smtClean="0">
                            <a:latin typeface="Cambria Math" panose="02040503050406030204" pitchFamily="18" charset="0"/>
                          </a:rPr>
                          <m:t>𝑥</m:t>
                        </m:r>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𝑦</m:t>
                        </m:r>
                      </m:e>
                    </m:d>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𝐸</m:t>
                    </m:r>
                    <m:d>
                      <m:dPr>
                        <m:ctrlPr>
                          <a:rPr lang="en-US" altLang="zh-CN" i="1" kern="100" smtClean="0">
                            <a:latin typeface="Cambria Math" panose="02040503050406030204" pitchFamily="18" charset="0"/>
                          </a:rPr>
                        </m:ctrlPr>
                      </m:dPr>
                      <m:e>
                        <m:r>
                          <a:rPr lang="en-US" altLang="zh-CN" b="0" i="1" kern="100" smtClean="0">
                            <a:latin typeface="Cambria Math" panose="02040503050406030204" pitchFamily="18" charset="0"/>
                          </a:rPr>
                          <m:t>𝑥</m:t>
                        </m:r>
                      </m:e>
                    </m:d>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𝐸</m:t>
                    </m:r>
                    <m:d>
                      <m:dPr>
                        <m:ctrlPr>
                          <a:rPr lang="en-US" altLang="zh-CN" i="1" kern="100" smtClean="0">
                            <a:latin typeface="Cambria Math" panose="02040503050406030204" pitchFamily="18" charset="0"/>
                          </a:rPr>
                        </m:ctrlPr>
                      </m:dPr>
                      <m:e>
                        <m:r>
                          <a:rPr lang="en-US" altLang="zh-CN" b="0" i="1" kern="100" smtClean="0">
                            <a:latin typeface="Cambria Math" panose="02040503050406030204" pitchFamily="18" charset="0"/>
                          </a:rPr>
                          <m:t>𝑦</m:t>
                        </m:r>
                      </m:e>
                    </m:d>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𝑖𝑓</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𝑥</m:t>
                    </m:r>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𝑦</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𝑎𝑟𝑒</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𝑟𝑎𝑛𝑑𝑜𝑚</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𝑣𝑎𝑟𝑖𝑎𝑏𝑙𝑒𝑠</m:t>
                    </m:r>
                  </m:oMath>
                </a14:m>
                <a:endParaRPr lang="en-US" altLang="zh-CN" kern="100" dirty="0">
                  <a:latin typeface="华文中宋" panose="02010600040101010101" pitchFamily="2" charset="-122"/>
                </a:endParaRPr>
              </a:p>
              <a:p>
                <a:pPr marL="1354138" indent="173038">
                  <a:buAutoNum type="arabicPeriod"/>
                </a:pPr>
                <a14:m>
                  <m:oMath xmlns:m="http://schemas.openxmlformats.org/officeDocument/2006/math">
                    <m:r>
                      <m:rPr>
                        <m:sty m:val="p"/>
                      </m:rPr>
                      <a:rPr lang="en-US" altLang="zh-CN" b="0" i="1" kern="100" smtClean="0">
                        <a:latin typeface="Cambria Math" panose="02040503050406030204" pitchFamily="18" charset="0"/>
                      </a:rPr>
                      <m:t>E</m:t>
                    </m:r>
                    <m:d>
                      <m:dPr>
                        <m:begChr m:val="["/>
                        <m:endChr m:val="]"/>
                        <m:ctrlPr>
                          <a:rPr lang="en-US" altLang="zh-CN" i="1" kern="100" smtClean="0">
                            <a:latin typeface="Cambria Math" panose="02040503050406030204" pitchFamily="18" charset="0"/>
                          </a:rPr>
                        </m:ctrlPr>
                      </m:dPr>
                      <m:e>
                        <m:r>
                          <a:rPr lang="en-US" altLang="zh-CN" b="0" i="1" kern="100" smtClean="0">
                            <a:latin typeface="Cambria Math" panose="02040503050406030204" pitchFamily="18" charset="0"/>
                          </a:rPr>
                          <m:t>𝑔</m:t>
                        </m:r>
                        <m:d>
                          <m:dPr>
                            <m:ctrlPr>
                              <a:rPr lang="en-US" altLang="zh-CN" i="1" kern="100" smtClean="0">
                                <a:latin typeface="Cambria Math" panose="02040503050406030204" pitchFamily="18" charset="0"/>
                              </a:rPr>
                            </m:ctrlPr>
                          </m:dPr>
                          <m:e>
                            <m:r>
                              <a:rPr lang="en-US" altLang="zh-CN" b="0" i="1" kern="100" smtClean="0">
                                <a:latin typeface="Cambria Math" panose="02040503050406030204" pitchFamily="18" charset="0"/>
                              </a:rPr>
                              <m:t>𝑥</m:t>
                            </m:r>
                          </m:e>
                        </m:d>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𝑓</m:t>
                        </m:r>
                        <m:d>
                          <m:dPr>
                            <m:ctrlPr>
                              <a:rPr lang="en-US" altLang="zh-CN" i="1" kern="100" smtClean="0">
                                <a:latin typeface="Cambria Math" panose="02040503050406030204" pitchFamily="18" charset="0"/>
                              </a:rPr>
                            </m:ctrlPr>
                          </m:dPr>
                          <m:e>
                            <m:r>
                              <a:rPr lang="en-US" altLang="zh-CN" b="0" i="1" kern="100" smtClean="0">
                                <a:latin typeface="Cambria Math" panose="02040503050406030204" pitchFamily="18" charset="0"/>
                              </a:rPr>
                              <m:t>𝑦</m:t>
                            </m:r>
                          </m:e>
                        </m:d>
                      </m:e>
                    </m:d>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𝐸𝑔</m:t>
                    </m:r>
                    <m:d>
                      <m:dPr>
                        <m:ctrlPr>
                          <a:rPr lang="en-US" altLang="zh-CN" i="1" kern="100" smtClean="0">
                            <a:latin typeface="Cambria Math" panose="02040503050406030204" pitchFamily="18" charset="0"/>
                          </a:rPr>
                        </m:ctrlPr>
                      </m:dPr>
                      <m:e>
                        <m:r>
                          <a:rPr lang="en-US" altLang="zh-CN" b="0" i="1" kern="100" smtClean="0">
                            <a:latin typeface="Cambria Math" panose="02040503050406030204" pitchFamily="18" charset="0"/>
                          </a:rPr>
                          <m:t>𝑥</m:t>
                        </m:r>
                      </m:e>
                    </m:d>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𝐸𝑓</m:t>
                    </m:r>
                    <m:d>
                      <m:dPr>
                        <m:ctrlPr>
                          <a:rPr lang="en-US" altLang="zh-CN" i="1" kern="100" smtClean="0">
                            <a:latin typeface="Cambria Math" panose="02040503050406030204" pitchFamily="18" charset="0"/>
                          </a:rPr>
                        </m:ctrlPr>
                      </m:dPr>
                      <m:e>
                        <m:r>
                          <a:rPr lang="en-US" altLang="zh-CN" b="0" i="1" kern="100" smtClean="0">
                            <a:latin typeface="Cambria Math" panose="02040503050406030204" pitchFamily="18" charset="0"/>
                          </a:rPr>
                          <m:t>𝑦</m:t>
                        </m:r>
                      </m:e>
                    </m:d>
                  </m:oMath>
                </a14:m>
                <a:endParaRPr lang="en-US" altLang="zh-CN" kern="100" dirty="0">
                  <a:latin typeface="华文中宋" panose="02010600040101010101" pitchFamily="2" charset="-122"/>
                </a:endParaRPr>
              </a:p>
              <a:p>
                <a:pPr marL="1354138" indent="173038">
                  <a:buAutoNum type="arabicPeriod"/>
                </a:pPr>
                <a14:m>
                  <m:oMath xmlns:m="http://schemas.openxmlformats.org/officeDocument/2006/math">
                    <m:r>
                      <m:rPr>
                        <m:sty m:val="p"/>
                      </m:rPr>
                      <a:rPr lang="en-US" altLang="zh-CN" b="0" i="1" kern="100" smtClean="0">
                        <a:latin typeface="Cambria Math" panose="02040503050406030204" pitchFamily="18" charset="0"/>
                      </a:rPr>
                      <m:t>E</m:t>
                    </m:r>
                    <m:d>
                      <m:dPr>
                        <m:ctrlPr>
                          <a:rPr lang="en-US" altLang="zh-CN" i="1" kern="100">
                            <a:latin typeface="Cambria Math" panose="02040503050406030204" pitchFamily="18" charset="0"/>
                          </a:rPr>
                        </m:ctrlPr>
                      </m:dPr>
                      <m:e>
                        <m:r>
                          <a:rPr lang="en-US" altLang="zh-CN" b="0" i="1" kern="100" smtClean="0">
                            <a:latin typeface="Cambria Math" panose="02040503050406030204" pitchFamily="18" charset="0"/>
                          </a:rPr>
                          <m:t>𝑥𝑦</m:t>
                        </m:r>
                      </m:e>
                    </m:d>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𝐸</m:t>
                    </m:r>
                    <m:d>
                      <m:dPr>
                        <m:ctrlPr>
                          <a:rPr lang="en-US" altLang="zh-CN" i="1" kern="100" smtClean="0">
                            <a:latin typeface="Cambria Math" panose="02040503050406030204" pitchFamily="18" charset="0"/>
                          </a:rPr>
                        </m:ctrlPr>
                      </m:dPr>
                      <m:e>
                        <m:r>
                          <a:rPr lang="en-US" altLang="zh-CN" b="0" i="1" kern="100" smtClean="0">
                            <a:latin typeface="Cambria Math" panose="02040503050406030204" pitchFamily="18" charset="0"/>
                          </a:rPr>
                          <m:t>𝑥</m:t>
                        </m:r>
                      </m:e>
                    </m:d>
                    <m:r>
                      <a:rPr lang="en-US" altLang="zh-CN" b="0" i="1" kern="100" smtClean="0">
                        <a:latin typeface="Cambria Math" panose="02040503050406030204" pitchFamily="18" charset="0"/>
                      </a:rPr>
                      <m:t>𝐸</m:t>
                    </m:r>
                    <m:d>
                      <m:dPr>
                        <m:ctrlPr>
                          <a:rPr lang="en-US" altLang="zh-CN" i="1" kern="100" smtClean="0">
                            <a:latin typeface="Cambria Math" panose="02040503050406030204" pitchFamily="18" charset="0"/>
                          </a:rPr>
                        </m:ctrlPr>
                      </m:dPr>
                      <m:e>
                        <m:r>
                          <a:rPr lang="en-US" altLang="zh-CN" b="0" i="1" kern="100" smtClean="0">
                            <a:latin typeface="Cambria Math" panose="02040503050406030204" pitchFamily="18" charset="0"/>
                          </a:rPr>
                          <m:t>𝑦</m:t>
                        </m:r>
                      </m:e>
                    </m:d>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𝑖𝑓</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𝑥</m:t>
                    </m:r>
                    <m:r>
                      <a:rPr lang="en-US" altLang="zh-CN" b="0" i="1" kern="100" smtClean="0">
                        <a:latin typeface="Cambria Math" panose="02040503050406030204" pitchFamily="18" charset="0"/>
                      </a:rPr>
                      <m:t>,</m:t>
                    </m:r>
                    <m:r>
                      <a:rPr lang="en-US" altLang="zh-CN" b="0" i="1" kern="100" smtClean="0">
                        <a:latin typeface="Cambria Math" panose="02040503050406030204" pitchFamily="18" charset="0"/>
                      </a:rPr>
                      <m:t>𝑦</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𝑎𝑟𝑒</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𝑖𝑛𝑑𝑒𝑝𝑒𝑛𝑑𝑒𝑛𝑐𝑒</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𝑤𝑖𝑡h</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𝑒𝑎𝑐h</m:t>
                    </m:r>
                    <m:r>
                      <a:rPr lang="en-US" altLang="zh-CN" b="0" i="1" kern="100" smtClean="0">
                        <a:latin typeface="Cambria Math" panose="02040503050406030204" pitchFamily="18" charset="0"/>
                      </a:rPr>
                      <m:t> </m:t>
                    </m:r>
                    <m:r>
                      <a:rPr lang="en-US" altLang="zh-CN" b="0" i="1" kern="100" smtClean="0">
                        <a:latin typeface="Cambria Math" panose="02040503050406030204" pitchFamily="18" charset="0"/>
                      </a:rPr>
                      <m:t>𝑜𝑡h𝑒𝑟</m:t>
                    </m:r>
                  </m:oMath>
                </a14:m>
                <a:endParaRPr lang="zh-CN"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2985433"/>
              </a:xfrm>
              <a:prstGeom prst="rect">
                <a:avLst/>
              </a:prstGeom>
              <a:blipFill>
                <a:blip r:embed="rId2"/>
                <a:stretch>
                  <a:fillRect t="-2245" b="-32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5555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4050148"/>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三</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对</a:t>
                </a:r>
                <a:r>
                  <a:rPr lang="zh-CN" altLang="zh-CN" sz="2800" b="1" kern="100" dirty="0">
                    <a:latin typeface="华文中宋" panose="02010600040101010101" pitchFamily="2" charset="-122"/>
                    <a:ea typeface="华文中宋" panose="02010600040101010101" pitchFamily="2" charset="-122"/>
                  </a:rPr>
                  <a:t>总体的</a:t>
                </a:r>
                <a:r>
                  <a:rPr lang="zh-CN" altLang="en-US" sz="2800" b="1" kern="100" dirty="0">
                    <a:latin typeface="华文中宋" panose="02010600040101010101" pitchFamily="2" charset="-122"/>
                    <a:ea typeface="华文中宋" panose="02010600040101010101" pitchFamily="2" charset="-122"/>
                  </a:rPr>
                  <a:t>描述</a:t>
                </a:r>
                <a:r>
                  <a:rPr lang="zh-CN" altLang="zh-CN" sz="2800" b="1" kern="100" dirty="0">
                    <a:latin typeface="华文中宋" panose="02010600040101010101" pitchFamily="2" charset="-122"/>
                    <a:ea typeface="华文中宋" panose="02010600040101010101" pitchFamily="2" charset="-122"/>
                  </a:rPr>
                  <a:t>——随机变量</a:t>
                </a:r>
                <a:r>
                  <a:rPr lang="zh-CN" altLang="en-US" sz="2800" b="1" kern="100" dirty="0">
                    <a:latin typeface="华文中宋" panose="02010600040101010101" pitchFamily="2" charset="-122"/>
                    <a:ea typeface="华文中宋" panose="02010600040101010101" pitchFamily="2" charset="-122"/>
                  </a:rPr>
                  <a:t>的数字特征</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二</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方差</a:t>
                </a:r>
                <a:r>
                  <a:rPr lang="zh-CN" altLang="zh-CN" kern="100" dirty="0">
                    <a:latin typeface="华文中宋" panose="02010600040101010101" pitchFamily="2" charset="-122"/>
                    <a:ea typeface="华文中宋" panose="02010600040101010101" pitchFamily="2" charset="-122"/>
                  </a:rPr>
                  <a:t> </a:t>
                </a:r>
                <a:r>
                  <a:rPr lang="en-US" altLang="zh-CN" kern="100" dirty="0">
                    <a:latin typeface="华文中宋" panose="02010600040101010101" pitchFamily="2" charset="-122"/>
                    <a:ea typeface="华文中宋" panose="02010600040101010101" pitchFamily="2" charset="-122"/>
                  </a:rPr>
                  <a:t>(Variance)</a:t>
                </a:r>
              </a:p>
              <a:p>
                <a:pPr marL="896938" indent="630238"/>
                <a:r>
                  <a:rPr lang="zh-CN" altLang="zh-CN" kern="100" dirty="0">
                    <a:latin typeface="华文中宋" panose="02010600040101010101" pitchFamily="2" charset="-122"/>
                    <a:ea typeface="华文中宋" panose="02010600040101010101" pitchFamily="2" charset="-122"/>
                  </a:rPr>
                  <a:t>定义</a:t>
                </a:r>
                <a:r>
                  <a:rPr lang="en-US" altLang="zh-CN" kern="100" dirty="0">
                    <a:latin typeface="华文中宋" panose="02010600040101010101" pitchFamily="2" charset="-122"/>
                    <a:ea typeface="华文中宋" panose="02010600040101010101" pitchFamily="2" charset="-122"/>
                  </a:rPr>
                  <a:t>1.3.3 </a:t>
                </a:r>
                <a:r>
                  <a:rPr lang="zh-CN" altLang="zh-CN" kern="100" dirty="0">
                    <a:latin typeface="华文中宋" panose="02010600040101010101" pitchFamily="2" charset="-122"/>
                    <a:ea typeface="华文中宋" panose="02010600040101010101" pitchFamily="2" charset="-122"/>
                  </a:rPr>
                  <a:t>如果随机变量</a:t>
                </a:r>
                <a:r>
                  <a:rPr lang="en-US" altLang="zh-CN" kern="100" dirty="0">
                    <a:latin typeface="华文中宋" panose="02010600040101010101" pitchFamily="2" charset="-122"/>
                    <a:ea typeface="华文中宋" panose="02010600040101010101" pitchFamily="2" charset="-122"/>
                  </a:rPr>
                  <a:t>x</a:t>
                </a:r>
                <a:r>
                  <a:rPr lang="zh-CN" altLang="en-US" kern="100" dirty="0">
                    <a:latin typeface="华文中宋" panose="02010600040101010101" pitchFamily="2" charset="-122"/>
                    <a:ea typeface="华文中宋" panose="02010600040101010101" pitchFamily="2" charset="-122"/>
                  </a:rPr>
                  <a:t>的</a:t>
                </a:r>
                <a:r>
                  <a:rPr lang="zh-CN" altLang="zh-CN" kern="100" dirty="0">
                    <a:latin typeface="华文中宋" panose="02010600040101010101" pitchFamily="2" charset="-122"/>
                    <a:ea typeface="华文中宋" panose="02010600040101010101" pitchFamily="2" charset="-122"/>
                  </a:rPr>
                  <a:t>数学期望存在</a:t>
                </a:r>
                <a:r>
                  <a:rPr lang="zh-CN" altLang="en-US" kern="100" dirty="0">
                    <a:latin typeface="华文中宋" panose="02010600040101010101" pitchFamily="2" charset="-122"/>
                    <a:ea typeface="华文中宋" panose="02010600040101010101" pitchFamily="2" charset="-122"/>
                  </a:rPr>
                  <a:t>，则称</a:t>
                </a:r>
                <a14:m>
                  <m:oMath xmlns:m="http://schemas.openxmlformats.org/officeDocument/2006/math">
                    <m:r>
                      <a:rPr lang="en-US" altLang="zh-CN" b="0" i="1" kern="100">
                        <a:latin typeface="Cambria Math" panose="02040503050406030204" pitchFamily="18" charset="0"/>
                        <a:ea typeface="华文中宋" panose="02010600040101010101" pitchFamily="2" charset="-122"/>
                      </a:rPr>
                      <m:t>𝑥</m:t>
                    </m:r>
                    <m:r>
                      <a:rPr lang="en-US" altLang="zh-CN" b="0" kern="100">
                        <a:latin typeface="Cambria Math" panose="02040503050406030204" pitchFamily="18" charset="0"/>
                        <a:ea typeface="华文中宋" panose="02010600040101010101" pitchFamily="2" charset="-122"/>
                      </a:rPr>
                      <m:t>−</m:t>
                    </m:r>
                    <m:r>
                      <a:rPr lang="en-US" altLang="zh-CN" b="0" i="1" kern="100">
                        <a:latin typeface="Cambria Math" panose="02040503050406030204" pitchFamily="18" charset="0"/>
                        <a:ea typeface="华文中宋" panose="02010600040101010101" pitchFamily="2" charset="-122"/>
                      </a:rPr>
                      <m:t>𝐸</m:t>
                    </m:r>
                    <m:r>
                      <a:rPr lang="en-US" altLang="zh-CN" b="0" kern="100">
                        <a:latin typeface="Cambria Math" panose="02040503050406030204" pitchFamily="18" charset="0"/>
                        <a:ea typeface="华文中宋" panose="02010600040101010101" pitchFamily="2" charset="-122"/>
                      </a:rPr>
                      <m:t>(</m:t>
                    </m:r>
                    <m:r>
                      <a:rPr lang="en-US" altLang="zh-CN" b="0" i="1" kern="100">
                        <a:latin typeface="Cambria Math" panose="02040503050406030204" pitchFamily="18" charset="0"/>
                        <a:ea typeface="华文中宋" panose="02010600040101010101" pitchFamily="2" charset="-122"/>
                      </a:rPr>
                      <m:t>𝑥</m:t>
                    </m:r>
                    <m:r>
                      <a:rPr lang="en-US" altLang="zh-CN" b="0" kern="100">
                        <a:latin typeface="Cambria Math" panose="02040503050406030204" pitchFamily="18" charset="0"/>
                        <a:ea typeface="华文中宋" panose="02010600040101010101" pitchFamily="2" charset="-122"/>
                      </a:rPr>
                      <m:t>)</m:t>
                    </m:r>
                  </m:oMath>
                </a14:m>
                <a:r>
                  <a:rPr lang="zh-CN" altLang="en-US" kern="100" dirty="0">
                    <a:latin typeface="华文中宋" panose="02010600040101010101" pitchFamily="2" charset="-122"/>
                    <a:ea typeface="华文中宋" panose="02010600040101010101" pitchFamily="2" charset="-122"/>
                  </a:rPr>
                  <a:t>为随机变量</a:t>
                </a:r>
                <a:r>
                  <a:rPr lang="en-US" altLang="zh-CN" kern="100" dirty="0">
                    <a:latin typeface="华文中宋" panose="02010600040101010101" pitchFamily="2" charset="-122"/>
                    <a:ea typeface="华文中宋" panose="02010600040101010101" pitchFamily="2" charset="-122"/>
                  </a:rPr>
                  <a:t>x</a:t>
                </a:r>
                <a:r>
                  <a:rPr lang="zh-CN" altLang="en-US" kern="100" dirty="0">
                    <a:latin typeface="华文中宋" panose="02010600040101010101" pitchFamily="2" charset="-122"/>
                    <a:ea typeface="华文中宋" panose="02010600040101010101" pitchFamily="2" charset="-122"/>
                  </a:rPr>
                  <a:t>的离差。</a:t>
                </a:r>
                <a:endParaRPr lang="en-US" altLang="zh-CN" kern="100" dirty="0">
                  <a:latin typeface="华文中宋" panose="02010600040101010101" pitchFamily="2" charset="-122"/>
                  <a:ea typeface="华文中宋" panose="02010600040101010101" pitchFamily="2" charset="-122"/>
                </a:endParaRPr>
              </a:p>
              <a:p>
                <a:pPr marL="896938" indent="630238"/>
                <a:r>
                  <a:rPr lang="zh-CN" altLang="zh-CN" kern="100" dirty="0">
                    <a:latin typeface="华文中宋" panose="02010600040101010101" pitchFamily="2" charset="-122"/>
                    <a:ea typeface="华文中宋" panose="02010600040101010101" pitchFamily="2" charset="-122"/>
                  </a:rPr>
                  <a:t>定义</a:t>
                </a:r>
                <a:r>
                  <a:rPr lang="en-US" altLang="zh-CN" kern="100" dirty="0">
                    <a:latin typeface="华文中宋" panose="02010600040101010101" pitchFamily="2" charset="-122"/>
                    <a:ea typeface="华文中宋" panose="02010600040101010101" pitchFamily="2" charset="-122"/>
                  </a:rPr>
                  <a:t>1.3.4 </a:t>
                </a:r>
                <a:r>
                  <a:rPr lang="zh-CN" altLang="zh-CN" kern="100" dirty="0">
                    <a:latin typeface="华文中宋" panose="02010600040101010101" pitchFamily="2" charset="-122"/>
                    <a:ea typeface="华文中宋" panose="02010600040101010101" pitchFamily="2" charset="-122"/>
                  </a:rPr>
                  <a:t>随机变量离差平方的数学期望，叫做随机变量</a:t>
                </a:r>
                <a14:m>
                  <m:oMath xmlns:m="http://schemas.openxmlformats.org/officeDocument/2006/math">
                    <m:r>
                      <a:rPr lang="en-US" altLang="zh-CN" b="0" i="1" kern="100">
                        <a:latin typeface="Cambria Math" panose="02040503050406030204" pitchFamily="18" charset="0"/>
                        <a:ea typeface="华文中宋" panose="02010600040101010101" pitchFamily="2" charset="-122"/>
                      </a:rPr>
                      <m:t>𝑥</m:t>
                    </m:r>
                  </m:oMath>
                </a14:m>
                <a:r>
                  <a:rPr lang="zh-CN" altLang="zh-CN" kern="100" dirty="0">
                    <a:latin typeface="华文中宋" panose="02010600040101010101" pitchFamily="2" charset="-122"/>
                    <a:ea typeface="华文中宋" panose="02010600040101010101" pitchFamily="2" charset="-122"/>
                  </a:rPr>
                  <a:t>的方差，记作</a:t>
                </a:r>
                <a14:m>
                  <m:oMath xmlns:m="http://schemas.openxmlformats.org/officeDocument/2006/math">
                    <m:r>
                      <m:rPr>
                        <m:sty m:val="p"/>
                      </m:rPr>
                      <a:rPr lang="en-US" altLang="zh-CN" b="0" i="1" kern="100">
                        <a:latin typeface="Cambria Math" panose="02040503050406030204" pitchFamily="18" charset="0"/>
                        <a:ea typeface="华文中宋" panose="02010600040101010101" pitchFamily="2" charset="-122"/>
                      </a:rPr>
                      <m:t>Var</m:t>
                    </m:r>
                    <m:d>
                      <m:dPr>
                        <m:ctrlPr>
                          <a:rPr lang="en-US" altLang="zh-CN" i="1" kern="100">
                            <a:latin typeface="Cambria Math" panose="02040503050406030204" pitchFamily="18" charset="0"/>
                            <a:ea typeface="华文中宋" panose="02010600040101010101" pitchFamily="2" charset="-122"/>
                          </a:rPr>
                        </m:ctrlPr>
                      </m:dPr>
                      <m:e>
                        <m:r>
                          <a:rPr lang="en-US" altLang="zh-CN" b="0" i="1" kern="100">
                            <a:latin typeface="Cambria Math" panose="02040503050406030204" pitchFamily="18" charset="0"/>
                            <a:ea typeface="华文中宋" panose="02010600040101010101" pitchFamily="2" charset="-122"/>
                          </a:rPr>
                          <m:t>𝑥</m:t>
                        </m:r>
                      </m:e>
                    </m:d>
                    <m:r>
                      <a:rPr lang="en-US" altLang="zh-CN" b="0" kern="100">
                        <a:latin typeface="Cambria Math" panose="02040503050406030204" pitchFamily="18" charset="0"/>
                        <a:ea typeface="华文中宋" panose="02010600040101010101" pitchFamily="2" charset="-122"/>
                      </a:rPr>
                      <m:t>,</m:t>
                    </m:r>
                    <m:sSubSup>
                      <m:sSubSupPr>
                        <m:ctrlPr>
                          <a:rPr lang="en-US" altLang="zh-CN" i="1" kern="100">
                            <a:latin typeface="Cambria Math" panose="02040503050406030204" pitchFamily="18" charset="0"/>
                            <a:ea typeface="华文中宋" panose="02010600040101010101" pitchFamily="2" charset="-122"/>
                          </a:rPr>
                        </m:ctrlPr>
                      </m:sSubSupPr>
                      <m:e>
                        <m:r>
                          <a:rPr lang="en-US" altLang="zh-CN" b="0" i="1" kern="100">
                            <a:latin typeface="Cambria Math" panose="02040503050406030204" pitchFamily="18" charset="0"/>
                            <a:ea typeface="华文中宋" panose="02010600040101010101" pitchFamily="2" charset="-122"/>
                          </a:rPr>
                          <m:t>𝜎</m:t>
                        </m:r>
                      </m:e>
                      <m:sub>
                        <m:r>
                          <a:rPr lang="en-US" altLang="zh-CN" b="0" i="1" kern="100">
                            <a:latin typeface="Cambria Math" panose="02040503050406030204" pitchFamily="18" charset="0"/>
                            <a:ea typeface="华文中宋" panose="02010600040101010101" pitchFamily="2" charset="-122"/>
                          </a:rPr>
                          <m:t>𝑥</m:t>
                        </m:r>
                      </m:sub>
                      <m:sup>
                        <m:r>
                          <a:rPr lang="en-US" altLang="zh-CN" b="0" i="1" kern="100">
                            <a:latin typeface="Cambria Math" panose="02040503050406030204" pitchFamily="18" charset="0"/>
                            <a:ea typeface="华文中宋" panose="02010600040101010101" pitchFamily="2" charset="-122"/>
                          </a:rPr>
                          <m:t>2</m:t>
                        </m:r>
                      </m:sup>
                    </m:sSubSup>
                    <m:r>
                      <a:rPr lang="zh-CN" altLang="en-US" b="0" kern="100">
                        <a:latin typeface="Cambria Math" panose="02040503050406030204" pitchFamily="18" charset="0"/>
                        <a:ea typeface="华文中宋" panose="02010600040101010101" pitchFamily="2" charset="-122"/>
                      </a:rPr>
                      <m:t>或</m:t>
                    </m:r>
                    <m:r>
                      <a:rPr lang="en-US" altLang="zh-CN" b="0" i="1" kern="100">
                        <a:latin typeface="Cambria Math" panose="02040503050406030204" pitchFamily="18" charset="0"/>
                        <a:ea typeface="华文中宋" panose="02010600040101010101" pitchFamily="2" charset="-122"/>
                      </a:rPr>
                      <m:t>𝐷</m:t>
                    </m:r>
                    <m:d>
                      <m:dPr>
                        <m:ctrlPr>
                          <a:rPr lang="en-US" altLang="zh-CN" i="1" kern="100">
                            <a:latin typeface="Cambria Math" panose="02040503050406030204" pitchFamily="18" charset="0"/>
                            <a:ea typeface="华文中宋" panose="02010600040101010101" pitchFamily="2" charset="-122"/>
                          </a:rPr>
                        </m:ctrlPr>
                      </m:dPr>
                      <m:e>
                        <m:r>
                          <a:rPr lang="en-US" altLang="zh-CN" b="0" i="1" kern="100">
                            <a:latin typeface="Cambria Math" panose="02040503050406030204" pitchFamily="18" charset="0"/>
                            <a:ea typeface="华文中宋" panose="02010600040101010101" pitchFamily="2" charset="-122"/>
                          </a:rPr>
                          <m:t>𝑥</m:t>
                        </m:r>
                      </m:e>
                    </m:d>
                  </m:oMath>
                </a14:m>
                <a:r>
                  <a:rPr lang="en-US" altLang="zh-CN" kern="100" dirty="0">
                    <a:latin typeface="华文中宋" panose="02010600040101010101" pitchFamily="2" charset="-122"/>
                    <a:ea typeface="华文中宋" panose="02010600040101010101" pitchFamily="2" charset="-122"/>
                  </a:rPr>
                  <a:t>, </a:t>
                </a:r>
                <a14:m>
                  <m:oMath xmlns:m="http://schemas.openxmlformats.org/officeDocument/2006/math">
                    <m:rad>
                      <m:radPr>
                        <m:degHide m:val="on"/>
                        <m:ctrlPr>
                          <a:rPr lang="en-US" altLang="zh-CN" i="1" kern="100">
                            <a:latin typeface="Cambria Math" panose="02040503050406030204" pitchFamily="18" charset="0"/>
                            <a:ea typeface="华文中宋" panose="02010600040101010101" pitchFamily="2" charset="-122"/>
                          </a:rPr>
                        </m:ctrlPr>
                      </m:radPr>
                      <m:deg/>
                      <m:e>
                        <m:r>
                          <m:rPr>
                            <m:sty m:val="p"/>
                          </m:rPr>
                          <a:rPr lang="en-US" altLang="zh-CN" b="0" i="1" kern="100">
                            <a:latin typeface="Cambria Math" panose="02040503050406030204" pitchFamily="18" charset="0"/>
                            <a:ea typeface="华文中宋" panose="02010600040101010101" pitchFamily="2" charset="-122"/>
                          </a:rPr>
                          <m:t>Var</m:t>
                        </m:r>
                        <m:d>
                          <m:dPr>
                            <m:ctrlPr>
                              <a:rPr lang="en-US" altLang="zh-CN" i="1" kern="100">
                                <a:latin typeface="Cambria Math" panose="02040503050406030204" pitchFamily="18" charset="0"/>
                                <a:ea typeface="华文中宋" panose="02010600040101010101" pitchFamily="2" charset="-122"/>
                              </a:rPr>
                            </m:ctrlPr>
                          </m:dPr>
                          <m:e>
                            <m:r>
                              <a:rPr lang="en-US" altLang="zh-CN" b="0" i="1" kern="100">
                                <a:latin typeface="Cambria Math" panose="02040503050406030204" pitchFamily="18" charset="0"/>
                                <a:ea typeface="华文中宋" panose="02010600040101010101" pitchFamily="2" charset="-122"/>
                              </a:rPr>
                              <m:t>𝑥</m:t>
                            </m:r>
                          </m:e>
                        </m:d>
                      </m:e>
                    </m:rad>
                  </m:oMath>
                </a14:m>
                <a:r>
                  <a:rPr lang="zh-CN" altLang="en-US" kern="100" dirty="0">
                    <a:latin typeface="华文中宋" panose="02010600040101010101" pitchFamily="2" charset="-122"/>
                    <a:ea typeface="华文中宋" panose="02010600040101010101" pitchFamily="2" charset="-122"/>
                  </a:rPr>
                  <a:t>或</a:t>
                </a:r>
                <a14:m>
                  <m:oMath xmlns:m="http://schemas.openxmlformats.org/officeDocument/2006/math">
                    <m:sSub>
                      <m:sSubPr>
                        <m:ctrlPr>
                          <a:rPr lang="en-US" altLang="zh-CN" i="1" kern="100">
                            <a:latin typeface="Cambria Math" panose="02040503050406030204" pitchFamily="18" charset="0"/>
                            <a:ea typeface="华文中宋" panose="02010600040101010101" pitchFamily="2" charset="-122"/>
                          </a:rPr>
                        </m:ctrlPr>
                      </m:sSubPr>
                      <m:e>
                        <m:r>
                          <a:rPr lang="en-US" altLang="zh-CN" b="0" i="1" kern="100">
                            <a:latin typeface="Cambria Math" panose="02040503050406030204" pitchFamily="18" charset="0"/>
                            <a:ea typeface="华文中宋" panose="02010600040101010101" pitchFamily="2" charset="-122"/>
                          </a:rPr>
                          <m:t>𝜎</m:t>
                        </m:r>
                      </m:e>
                      <m:sub>
                        <m:r>
                          <a:rPr lang="en-US" altLang="zh-CN" b="0" i="1" kern="100">
                            <a:latin typeface="Cambria Math" panose="02040503050406030204" pitchFamily="18" charset="0"/>
                            <a:ea typeface="华文中宋" panose="02010600040101010101" pitchFamily="2" charset="-122"/>
                          </a:rPr>
                          <m:t>𝑥</m:t>
                        </m:r>
                      </m:sub>
                    </m:sSub>
                  </m:oMath>
                </a14:m>
                <a:r>
                  <a:rPr lang="zh-CN" altLang="en-US" kern="100" dirty="0">
                    <a:latin typeface="华文中宋" panose="02010600040101010101" pitchFamily="2" charset="-122"/>
                    <a:ea typeface="华文中宋" panose="02010600040101010101" pitchFamily="2" charset="-122"/>
                  </a:rPr>
                  <a:t>叫做随机变量</a:t>
                </a:r>
                <a14:m>
                  <m:oMath xmlns:m="http://schemas.openxmlformats.org/officeDocument/2006/math">
                    <m:r>
                      <a:rPr lang="en-US" altLang="zh-CN" b="0" i="1" kern="100">
                        <a:latin typeface="Cambria Math" panose="02040503050406030204" pitchFamily="18" charset="0"/>
                        <a:ea typeface="华文中宋" panose="02010600040101010101" pitchFamily="2" charset="-122"/>
                      </a:rPr>
                      <m:t>𝑥</m:t>
                    </m:r>
                  </m:oMath>
                </a14:m>
                <a:r>
                  <a:rPr lang="zh-CN" altLang="en-US" kern="100" dirty="0">
                    <a:latin typeface="华文中宋" panose="02010600040101010101" pitchFamily="2" charset="-122"/>
                    <a:ea typeface="华文中宋" panose="02010600040101010101" pitchFamily="2" charset="-122"/>
                  </a:rPr>
                  <a:t>的标准差，即</a:t>
                </a:r>
                <a:endParaRPr lang="en-US" altLang="zh-CN" kern="100" dirty="0">
                  <a:latin typeface="华文中宋" panose="02010600040101010101" pitchFamily="2" charset="-122"/>
                  <a:ea typeface="华文中宋" panose="02010600040101010101" pitchFamily="2" charset="-122"/>
                </a:endParaRPr>
              </a:p>
              <a:p>
                <a:pPr marL="896938" indent="630238"/>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b="0" i="1">
                              <a:latin typeface="Cambria Math" panose="02040503050406030204" pitchFamily="18" charset="0"/>
                            </a:rPr>
                            <m:t>𝜎</m:t>
                          </m:r>
                        </m:e>
                        <m:sub>
                          <m:r>
                            <a:rPr lang="en-US" altLang="zh-CN" b="0" i="1">
                              <a:latin typeface="Cambria Math" panose="02040503050406030204" pitchFamily="18" charset="0"/>
                            </a:rPr>
                            <m:t>𝑥</m:t>
                          </m:r>
                        </m:sub>
                        <m:sup>
                          <m:r>
                            <a:rPr lang="en-US" altLang="zh-CN" b="0" i="1">
                              <a:latin typeface="Cambria Math" panose="02040503050406030204" pitchFamily="18" charset="0"/>
                            </a:rPr>
                            <m:t>2</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𝑉𝑎𝑟</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sSup>
                        <m:sSupPr>
                          <m:ctrlPr>
                            <a:rPr lang="en-US" altLang="zh-CN" i="1" smtClean="0">
                              <a:latin typeface="Cambria Math" panose="02040503050406030204" pitchFamily="18" charset="0"/>
                            </a:rPr>
                          </m:ctrlPr>
                        </m:sSupPr>
                        <m:e>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d>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𝐸</m:t>
                      </m:r>
                      <m:sSup>
                        <m:sSupPr>
                          <m:ctrlPr>
                            <a:rPr lang="en-US" altLang="zh-CN"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b="0" i="1">
                                  <a:latin typeface="Cambria Math" panose="02040503050406030204" pitchFamily="18" charset="0"/>
                                </a:rPr>
                                <m:t>𝑥</m:t>
                              </m:r>
                              <m:r>
                                <a:rPr lang="en-US" altLang="zh-CN" b="0"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𝜇</m:t>
                                  </m:r>
                                </m:e>
                                <m:sub>
                                  <m:r>
                                    <a:rPr lang="en-US" altLang="zh-CN" b="0" i="1">
                                      <a:latin typeface="Cambria Math" panose="02040503050406030204" pitchFamily="18" charset="0"/>
                                    </a:rPr>
                                    <m:t>𝑥</m:t>
                                  </m:r>
                                </m:sub>
                              </m:sSub>
                            </m:e>
                          </m:d>
                        </m:e>
                        <m:sup>
                          <m:r>
                            <a:rPr lang="en-US" altLang="zh-CN" b="0" i="1" smtClean="0">
                              <a:latin typeface="Cambria Math" panose="02040503050406030204" pitchFamily="18" charset="0"/>
                            </a:rPr>
                            <m:t>2</m:t>
                          </m:r>
                        </m:sup>
                      </m:sSup>
                    </m:oMath>
                  </m:oMathPara>
                </a14:m>
                <a:endParaRPr lang="en-US" altLang="zh-CN" kern="100" dirty="0">
                  <a:latin typeface="华文中宋" panose="02010600040101010101" pitchFamily="2" charset="-122"/>
                  <a:ea typeface="华文中宋" panose="02010600040101010101" pitchFamily="2" charset="-122"/>
                </a:endParaRPr>
              </a:p>
              <a:p>
                <a:pPr marL="896938" indent="630238"/>
                <a:r>
                  <a:rPr lang="zh-CN" altLang="en-US" kern="100" dirty="0">
                    <a:latin typeface="华文中宋" panose="02010600040101010101" pitchFamily="2" charset="-122"/>
                    <a:ea typeface="华文中宋" panose="02010600040101010101" pitchFamily="2" charset="-122"/>
                  </a:rPr>
                  <a:t>如果</a:t>
                </a:r>
                <a14:m>
                  <m:oMath xmlns:m="http://schemas.openxmlformats.org/officeDocument/2006/math">
                    <m:r>
                      <a:rPr lang="en-US" altLang="zh-CN" b="0" i="1">
                        <a:latin typeface="Cambria Math" panose="02040503050406030204" pitchFamily="18" charset="0"/>
                      </a:rPr>
                      <m:t>𝑥</m:t>
                    </m:r>
                  </m:oMath>
                </a14:m>
                <a:r>
                  <a:rPr lang="zh-CN" altLang="en-US" kern="100" dirty="0">
                    <a:latin typeface="华文中宋" panose="02010600040101010101" pitchFamily="2" charset="-122"/>
                    <a:ea typeface="华文中宋" panose="02010600040101010101" pitchFamily="2" charset="-122"/>
                  </a:rPr>
                  <a:t>为连续型随机变量</a:t>
                </a:r>
                <a14:m>
                  <m:oMath xmlns:m="http://schemas.openxmlformats.org/officeDocument/2006/math">
                    <m:sSubSup>
                      <m:sSubSupPr>
                        <m:ctrlPr>
                          <a:rPr lang="en-US" altLang="zh-CN" i="1">
                            <a:latin typeface="Cambria Math" panose="02040503050406030204" pitchFamily="18" charset="0"/>
                          </a:rPr>
                        </m:ctrlPr>
                      </m:sSubSupPr>
                      <m:e>
                        <m:r>
                          <a:rPr lang="en-US" altLang="zh-CN" b="0" i="1">
                            <a:latin typeface="Cambria Math" panose="02040503050406030204" pitchFamily="18" charset="0"/>
                          </a:rPr>
                          <m:t>𝜎</m:t>
                        </m:r>
                      </m:e>
                      <m:sub>
                        <m:r>
                          <a:rPr lang="en-US" altLang="zh-CN" b="0" i="1">
                            <a:latin typeface="Cambria Math" panose="02040503050406030204" pitchFamily="18" charset="0"/>
                          </a:rPr>
                          <m:t>𝑥</m:t>
                        </m:r>
                      </m:sub>
                      <m:sup>
                        <m:r>
                          <a:rPr lang="en-US" altLang="zh-CN" b="0" i="1">
                            <a:latin typeface="Cambria Math" panose="02040503050406030204" pitchFamily="18" charset="0"/>
                          </a:rPr>
                          <m:t>2</m:t>
                        </m:r>
                      </m:sup>
                    </m:sSubSup>
                    <m:r>
                      <a:rPr lang="en-US" altLang="zh-CN" b="0" i="1">
                        <a:latin typeface="Cambria Math" panose="02040503050406030204" pitchFamily="18" charset="0"/>
                      </a:rPr>
                      <m:t>=</m:t>
                    </m:r>
                    <m:nary>
                      <m:naryPr>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m:t>
                        </m:r>
                      </m:sub>
                      <m:sup>
                        <m:r>
                          <a:rPr lang="en-US" altLang="zh-CN" b="0" i="1" smtClean="0">
                            <a:latin typeface="Cambria Math" panose="02040503050406030204" pitchFamily="18" charset="0"/>
                          </a:rPr>
                          <m:t>+∞</m:t>
                        </m:r>
                      </m:sup>
                      <m:e>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d>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𝑑𝑥</m:t>
                    </m:r>
                  </m:oMath>
                </a14:m>
                <a:r>
                  <a:rPr lang="en-US" altLang="zh-CN" kern="100" dirty="0">
                    <a:latin typeface="华文中宋" panose="02010600040101010101" pitchFamily="2" charset="-122"/>
                    <a:ea typeface="华文中宋" panose="02010600040101010101" pitchFamily="2" charset="-122"/>
                  </a:rPr>
                  <a:t>;</a:t>
                </a:r>
              </a:p>
              <a:p>
                <a:pPr marL="896938" indent="630238"/>
                <a:r>
                  <a:rPr lang="zh-CN" altLang="en-US" kern="100" dirty="0">
                    <a:latin typeface="华文中宋" panose="02010600040101010101" pitchFamily="2" charset="-122"/>
                    <a:ea typeface="华文中宋" panose="02010600040101010101" pitchFamily="2" charset="-122"/>
                  </a:rPr>
                  <a:t>如果</a:t>
                </a:r>
                <a14:m>
                  <m:oMath xmlns:m="http://schemas.openxmlformats.org/officeDocument/2006/math">
                    <m:r>
                      <a:rPr lang="en-US" altLang="zh-CN" b="0" i="1">
                        <a:latin typeface="Cambria Math" panose="02040503050406030204" pitchFamily="18" charset="0"/>
                      </a:rPr>
                      <m:t>𝑥</m:t>
                    </m:r>
                  </m:oMath>
                </a14:m>
                <a:r>
                  <a:rPr lang="zh-CN" altLang="en-US" kern="100" dirty="0">
                    <a:latin typeface="华文中宋" panose="02010600040101010101" pitchFamily="2" charset="-122"/>
                    <a:ea typeface="华文中宋" panose="02010600040101010101" pitchFamily="2" charset="-122"/>
                  </a:rPr>
                  <a:t>为离散型随机变量</a:t>
                </a:r>
                <a14:m>
                  <m:oMath xmlns:m="http://schemas.openxmlformats.org/officeDocument/2006/math">
                    <m:sSubSup>
                      <m:sSubSupPr>
                        <m:ctrlPr>
                          <a:rPr lang="en-US" altLang="zh-CN" i="1">
                            <a:latin typeface="Cambria Math" panose="02040503050406030204" pitchFamily="18" charset="0"/>
                          </a:rPr>
                        </m:ctrlPr>
                      </m:sSubSupPr>
                      <m:e>
                        <m:r>
                          <a:rPr lang="en-US" altLang="zh-CN" b="0" i="1">
                            <a:latin typeface="Cambria Math" panose="02040503050406030204" pitchFamily="18" charset="0"/>
                          </a:rPr>
                          <m:t>𝜎</m:t>
                        </m:r>
                      </m:e>
                      <m:sub>
                        <m:r>
                          <a:rPr lang="en-US" altLang="zh-CN" b="0" i="1">
                            <a:latin typeface="Cambria Math" panose="02040503050406030204" pitchFamily="18" charset="0"/>
                          </a:rPr>
                          <m:t>𝑥</m:t>
                        </m:r>
                      </m:sub>
                      <m:sup>
                        <m:r>
                          <a:rPr lang="en-US" altLang="zh-CN" b="0" i="1">
                            <a:latin typeface="Cambria Math" panose="02040503050406030204" pitchFamily="18" charset="0"/>
                          </a:rPr>
                          <m:t>2</m:t>
                        </m:r>
                      </m:sup>
                    </m:sSubSup>
                    <m:r>
                      <a:rPr lang="en-US" altLang="zh-CN" b="0" i="1">
                        <a:latin typeface="Cambria Math" panose="02040503050406030204" pitchFamily="18" charset="0"/>
                      </a:rPr>
                      <m:t>=</m:t>
                    </m:r>
                    <m:nary>
                      <m:naryPr>
                        <m:chr m:val="∑"/>
                        <m:supHide m:val="on"/>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𝐸</m:t>
                        </m:r>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d>
                              </m:e>
                            </m:d>
                          </m:e>
                          <m:sup>
                            <m:r>
                              <a:rPr lang="en-US" altLang="zh-CN" b="0" i="1" smtClean="0">
                                <a:latin typeface="Cambria Math" panose="02040503050406030204" pitchFamily="18" charset="0"/>
                              </a:rPr>
                              <m:t>2</m:t>
                            </m:r>
                          </m:sup>
                        </m:s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nary>
                  </m:oMath>
                </a14:m>
                <a:r>
                  <a:rPr lang="zh-CN" altLang="en-US" kern="100" dirty="0">
                    <a:latin typeface="华文中宋" panose="02010600040101010101" pitchFamily="2" charset="-122"/>
                    <a:ea typeface="华文中宋" panose="02010600040101010101" pitchFamily="2" charset="-122"/>
                  </a:rPr>
                  <a:t>。</a:t>
                </a:r>
                <a:endParaRPr lang="zh-CN"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4050148"/>
              </a:xfrm>
              <a:prstGeom prst="rect">
                <a:avLst/>
              </a:prstGeom>
              <a:blipFill>
                <a:blip r:embed="rId2"/>
                <a:stretch>
                  <a:fillRect t="-1657" b="-215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982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242308"/>
            <a:ext cx="11633200" cy="4093428"/>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三</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对</a:t>
            </a:r>
            <a:r>
              <a:rPr lang="zh-CN" altLang="zh-CN" sz="2800" b="1" kern="100" dirty="0">
                <a:latin typeface="华文中宋" panose="02010600040101010101" pitchFamily="2" charset="-122"/>
                <a:ea typeface="华文中宋" panose="02010600040101010101" pitchFamily="2" charset="-122"/>
              </a:rPr>
              <a:t>总体的</a:t>
            </a:r>
            <a:r>
              <a:rPr lang="zh-CN" altLang="en-US" sz="2800" b="1" kern="100" dirty="0">
                <a:latin typeface="华文中宋" panose="02010600040101010101" pitchFamily="2" charset="-122"/>
                <a:ea typeface="华文中宋" panose="02010600040101010101" pitchFamily="2" charset="-122"/>
              </a:rPr>
              <a:t>描述</a:t>
            </a:r>
            <a:r>
              <a:rPr lang="zh-CN" altLang="zh-CN" sz="2800" b="1" kern="100" dirty="0">
                <a:latin typeface="华文中宋" panose="02010600040101010101" pitchFamily="2" charset="-122"/>
                <a:ea typeface="华文中宋" panose="02010600040101010101" pitchFamily="2" charset="-122"/>
              </a:rPr>
              <a:t>——随机变量</a:t>
            </a:r>
            <a:r>
              <a:rPr lang="zh-CN" altLang="en-US" sz="2800" b="1" kern="100" dirty="0">
                <a:latin typeface="华文中宋" panose="02010600040101010101" pitchFamily="2" charset="-122"/>
                <a:ea typeface="华文中宋" panose="02010600040101010101" pitchFamily="2" charset="-122"/>
              </a:rPr>
              <a:t>的数字特征</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二</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方差</a:t>
            </a:r>
            <a:r>
              <a:rPr lang="zh-CN" altLang="zh-CN" kern="100" dirty="0">
                <a:latin typeface="华文中宋" panose="02010600040101010101" pitchFamily="2" charset="-122"/>
                <a:ea typeface="华文中宋" panose="02010600040101010101" pitchFamily="2" charset="-122"/>
              </a:rPr>
              <a:t> </a:t>
            </a:r>
            <a:r>
              <a:rPr lang="en-US" altLang="zh-CN" kern="100" dirty="0">
                <a:latin typeface="华文中宋" panose="02010600040101010101" pitchFamily="2" charset="-122"/>
                <a:ea typeface="华文中宋" panose="02010600040101010101" pitchFamily="2" charset="-122"/>
              </a:rPr>
              <a:t>(Variance)</a:t>
            </a:r>
          </a:p>
          <a:p>
            <a:pPr marL="896938"/>
            <a:r>
              <a:rPr lang="zh-CN" altLang="en-US" kern="100" dirty="0">
                <a:latin typeface="华文中宋" panose="02010600040101010101" pitchFamily="2" charset="-122"/>
                <a:ea typeface="华文中宋" panose="02010600040101010101" pitchFamily="2" charset="-122"/>
              </a:rPr>
              <a:t>注意：</a:t>
            </a:r>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1.</a:t>
            </a:r>
            <a:r>
              <a:rPr lang="zh-CN" altLang="zh-CN" kern="100" dirty="0">
                <a:latin typeface="华文中宋" panose="02010600040101010101" pitchFamily="2" charset="-122"/>
                <a:ea typeface="华文中宋" panose="02010600040101010101" pitchFamily="2" charset="-122"/>
              </a:rPr>
              <a:t>离差和方差都是用来描述随机变量的离散程度的，亦即描述随机变量相对于它的期望</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平均值</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的偏差程度，这种偏差越大，表明随机变量的取值越分散。</a:t>
            </a:r>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2.</a:t>
            </a:r>
            <a:r>
              <a:rPr lang="zh-CN" altLang="zh-CN" kern="100" dirty="0">
                <a:latin typeface="华文中宋" panose="02010600040101010101" pitchFamily="2" charset="-122"/>
                <a:ea typeface="华文中宋" panose="02010600040101010101" pitchFamily="2" charset="-122"/>
              </a:rPr>
              <a:t>在一般情况下，我们采用方差来描述离散程度。这是因为离差中包含有正偏差和负偏差，这使得在把离差加和时，正负相抵，和为</a:t>
            </a:r>
            <a:r>
              <a:rPr lang="en-US" altLang="zh-CN" kern="100" dirty="0">
                <a:latin typeface="华文中宋" panose="02010600040101010101" pitchFamily="2" charset="-122"/>
                <a:ea typeface="华文中宋" panose="02010600040101010101" pitchFamily="2" charset="-122"/>
              </a:rPr>
              <a:t>0</a:t>
            </a:r>
            <a:r>
              <a:rPr lang="zh-CN" altLang="zh-CN" kern="100" dirty="0">
                <a:latin typeface="华文中宋" panose="02010600040101010101" pitchFamily="2" charset="-122"/>
                <a:ea typeface="华文中宋" panose="02010600040101010101" pitchFamily="2" charset="-122"/>
              </a:rPr>
              <a:t>，无法体现随机变量的总偏离程度。事实上，无论是正偏差大还是负偏差大，同样是离散程度大。方差中由于有平方，从而消除了正负号的影响，并易于加总，也易于强调大的偏离的突出作用。</a:t>
            </a:r>
          </a:p>
        </p:txBody>
      </p:sp>
    </p:spTree>
    <p:extLst>
      <p:ext uri="{BB962C8B-B14F-4D97-AF65-F5344CB8AC3E}">
        <p14:creationId xmlns:p14="http://schemas.microsoft.com/office/powerpoint/2010/main" val="2827359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242308"/>
            <a:ext cx="11633200" cy="1877437"/>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三</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对</a:t>
            </a:r>
            <a:r>
              <a:rPr lang="zh-CN" altLang="zh-CN" sz="2800" b="1" kern="100" dirty="0">
                <a:latin typeface="华文中宋" panose="02010600040101010101" pitchFamily="2" charset="-122"/>
                <a:ea typeface="华文中宋" panose="02010600040101010101" pitchFamily="2" charset="-122"/>
              </a:rPr>
              <a:t>总体的</a:t>
            </a:r>
            <a:r>
              <a:rPr lang="zh-CN" altLang="en-US" sz="2800" b="1" kern="100" dirty="0">
                <a:latin typeface="华文中宋" panose="02010600040101010101" pitchFamily="2" charset="-122"/>
                <a:ea typeface="华文中宋" panose="02010600040101010101" pitchFamily="2" charset="-122"/>
              </a:rPr>
              <a:t>描述</a:t>
            </a:r>
            <a:r>
              <a:rPr lang="zh-CN" altLang="zh-CN" sz="2800" b="1" kern="100" dirty="0">
                <a:latin typeface="华文中宋" panose="02010600040101010101" pitchFamily="2" charset="-122"/>
                <a:ea typeface="华文中宋" panose="02010600040101010101" pitchFamily="2" charset="-122"/>
              </a:rPr>
              <a:t>——随机变量</a:t>
            </a:r>
            <a:r>
              <a:rPr lang="zh-CN" altLang="en-US" sz="2800" b="1" kern="100" dirty="0">
                <a:latin typeface="华文中宋" panose="02010600040101010101" pitchFamily="2" charset="-122"/>
                <a:ea typeface="华文中宋" panose="02010600040101010101" pitchFamily="2" charset="-122"/>
              </a:rPr>
              <a:t>的数字特征</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二</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方差</a:t>
            </a:r>
            <a:r>
              <a:rPr lang="zh-CN" altLang="zh-CN" kern="100" dirty="0">
                <a:latin typeface="华文中宋" panose="02010600040101010101" pitchFamily="2" charset="-122"/>
                <a:ea typeface="华文中宋" panose="02010600040101010101" pitchFamily="2" charset="-122"/>
              </a:rPr>
              <a:t> </a:t>
            </a:r>
            <a:r>
              <a:rPr lang="en-US" altLang="zh-CN" kern="100" dirty="0">
                <a:latin typeface="华文中宋" panose="02010600040101010101" pitchFamily="2" charset="-122"/>
                <a:ea typeface="华文中宋" panose="02010600040101010101" pitchFamily="2" charset="-122"/>
              </a:rPr>
              <a:t>(Variance)</a:t>
            </a:r>
          </a:p>
          <a:p>
            <a:pPr marL="896938"/>
            <a:r>
              <a:rPr lang="zh-CN" altLang="en-US" kern="100" dirty="0">
                <a:latin typeface="华文中宋" panose="02010600040101010101" pitchFamily="2" charset="-122"/>
                <a:ea typeface="华文中宋" panose="02010600040101010101" pitchFamily="2" charset="-122"/>
              </a:rPr>
              <a:t>性质：</a:t>
            </a:r>
            <a:endParaRPr lang="en-US" altLang="zh-CN" kern="100" dirty="0">
              <a:latin typeface="华文中宋" panose="02010600040101010101" pitchFamily="2" charset="-122"/>
              <a:ea typeface="华文中宋" panose="02010600040101010101" pitchFamily="2" charset="-122"/>
            </a:endParaRPr>
          </a:p>
          <a:p>
            <a:pPr marL="896938"/>
            <a:endParaRPr lang="zh-CN" altLang="zh-CN" kern="100" dirty="0">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0DD97772-494F-42A7-9DD4-54B9421702AF}"/>
              </a:ext>
            </a:extLst>
          </p:cNvPr>
          <p:cNvPicPr>
            <a:picLocks noChangeAspect="1"/>
          </p:cNvPicPr>
          <p:nvPr/>
        </p:nvPicPr>
        <p:blipFill>
          <a:blip r:embed="rId2"/>
          <a:stretch>
            <a:fillRect/>
          </a:stretch>
        </p:blipFill>
        <p:spPr>
          <a:xfrm>
            <a:off x="2050209" y="2425834"/>
            <a:ext cx="8258355" cy="4160698"/>
          </a:xfrm>
          <a:prstGeom prst="rect">
            <a:avLst/>
          </a:prstGeom>
        </p:spPr>
      </p:pic>
    </p:spTree>
    <p:extLst>
      <p:ext uri="{BB962C8B-B14F-4D97-AF65-F5344CB8AC3E}">
        <p14:creationId xmlns:p14="http://schemas.microsoft.com/office/powerpoint/2010/main" val="289899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242308"/>
            <a:ext cx="11633200" cy="1877437"/>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三</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对</a:t>
            </a:r>
            <a:r>
              <a:rPr lang="zh-CN" altLang="zh-CN" sz="2800" b="1" kern="100" dirty="0">
                <a:latin typeface="华文中宋" panose="02010600040101010101" pitchFamily="2" charset="-122"/>
                <a:ea typeface="华文中宋" panose="02010600040101010101" pitchFamily="2" charset="-122"/>
              </a:rPr>
              <a:t>总体的</a:t>
            </a:r>
            <a:r>
              <a:rPr lang="zh-CN" altLang="en-US" sz="2800" b="1" kern="100" dirty="0">
                <a:latin typeface="华文中宋" panose="02010600040101010101" pitchFamily="2" charset="-122"/>
                <a:ea typeface="华文中宋" panose="02010600040101010101" pitchFamily="2" charset="-122"/>
              </a:rPr>
              <a:t>描述</a:t>
            </a:r>
            <a:r>
              <a:rPr lang="zh-CN" altLang="zh-CN" sz="2800" b="1" kern="100" dirty="0">
                <a:latin typeface="华文中宋" panose="02010600040101010101" pitchFamily="2" charset="-122"/>
                <a:ea typeface="华文中宋" panose="02010600040101010101" pitchFamily="2" charset="-122"/>
              </a:rPr>
              <a:t>——随机变量</a:t>
            </a:r>
            <a:r>
              <a:rPr lang="zh-CN" altLang="en-US" sz="2800" b="1" kern="100" dirty="0">
                <a:latin typeface="华文中宋" panose="02010600040101010101" pitchFamily="2" charset="-122"/>
                <a:ea typeface="华文中宋" panose="02010600040101010101" pitchFamily="2" charset="-122"/>
              </a:rPr>
              <a:t>的数字特征</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三</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期望和方差的图示</a:t>
            </a:r>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endParaRPr lang="zh-CN" altLang="zh-CN" kern="100" dirty="0">
              <a:latin typeface="华文中宋" panose="02010600040101010101" pitchFamily="2" charset="-122"/>
              <a:ea typeface="华文中宋" panose="02010600040101010101" pitchFamily="2" charset="-122"/>
            </a:endParaRPr>
          </a:p>
        </p:txBody>
      </p:sp>
      <p:sp>
        <p:nvSpPr>
          <p:cNvPr id="5" name="AutoShape 3">
            <a:extLst>
              <a:ext uri="{FF2B5EF4-FFF2-40B4-BE49-F238E27FC236}">
                <a16:creationId xmlns:a16="http://schemas.microsoft.com/office/drawing/2014/main" id="{14D0AD05-258E-478F-B98E-2ADFC6490E4B}"/>
              </a:ext>
            </a:extLst>
          </p:cNvPr>
          <p:cNvSpPr>
            <a:spLocks noChangeAspect="1" noChangeArrowheads="1"/>
          </p:cNvSpPr>
          <p:nvPr/>
        </p:nvSpPr>
        <p:spPr bwMode="auto">
          <a:xfrm>
            <a:off x="1043797" y="3057218"/>
            <a:ext cx="3705225" cy="13620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6" name="Group 4">
            <a:extLst>
              <a:ext uri="{FF2B5EF4-FFF2-40B4-BE49-F238E27FC236}">
                <a16:creationId xmlns:a16="http://schemas.microsoft.com/office/drawing/2014/main" id="{73808447-07BF-4951-AE1C-3B3C5F955D1F}"/>
              </a:ext>
            </a:extLst>
          </p:cNvPr>
          <p:cNvGrpSpPr>
            <a:grpSpLocks noChangeAspect="1"/>
          </p:cNvGrpSpPr>
          <p:nvPr/>
        </p:nvGrpSpPr>
        <p:grpSpPr bwMode="auto">
          <a:xfrm>
            <a:off x="1043797" y="2834383"/>
            <a:ext cx="4910340" cy="1807745"/>
            <a:chOff x="2460" y="10410"/>
            <a:chExt cx="5840" cy="2151"/>
          </a:xfrm>
        </p:grpSpPr>
        <p:sp>
          <p:nvSpPr>
            <p:cNvPr id="7" name="AutoShape 20">
              <a:extLst>
                <a:ext uri="{FF2B5EF4-FFF2-40B4-BE49-F238E27FC236}">
                  <a16:creationId xmlns:a16="http://schemas.microsoft.com/office/drawing/2014/main" id="{A169256D-3506-4E03-9761-CDE0E8177215}"/>
                </a:ext>
              </a:extLst>
            </p:cNvPr>
            <p:cNvSpPr>
              <a:spLocks noChangeAspect="1" noChangeArrowheads="1" noTextEdit="1"/>
            </p:cNvSpPr>
            <p:nvPr/>
          </p:nvSpPr>
          <p:spPr bwMode="auto">
            <a:xfrm>
              <a:off x="2460" y="10410"/>
              <a:ext cx="5840" cy="21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19">
              <a:extLst>
                <a:ext uri="{FF2B5EF4-FFF2-40B4-BE49-F238E27FC236}">
                  <a16:creationId xmlns:a16="http://schemas.microsoft.com/office/drawing/2014/main" id="{9CD20AF6-6362-4C35-B0D8-A836E8DC91D1}"/>
                </a:ext>
              </a:extLst>
            </p:cNvPr>
            <p:cNvSpPr>
              <a:spLocks noChangeShapeType="1"/>
            </p:cNvSpPr>
            <p:nvPr/>
          </p:nvSpPr>
          <p:spPr bwMode="auto">
            <a:xfrm>
              <a:off x="2700" y="12282"/>
              <a:ext cx="23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18">
              <a:extLst>
                <a:ext uri="{FF2B5EF4-FFF2-40B4-BE49-F238E27FC236}">
                  <a16:creationId xmlns:a16="http://schemas.microsoft.com/office/drawing/2014/main" id="{1554F1ED-425E-4201-857B-653B7494B08C}"/>
                </a:ext>
              </a:extLst>
            </p:cNvPr>
            <p:cNvSpPr>
              <a:spLocks noChangeShapeType="1"/>
            </p:cNvSpPr>
            <p:nvPr/>
          </p:nvSpPr>
          <p:spPr bwMode="auto">
            <a:xfrm>
              <a:off x="5759" y="12282"/>
              <a:ext cx="234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17">
              <a:extLst>
                <a:ext uri="{FF2B5EF4-FFF2-40B4-BE49-F238E27FC236}">
                  <a16:creationId xmlns:a16="http://schemas.microsoft.com/office/drawing/2014/main" id="{9E0088CA-783E-4510-8FCC-0BD0CD0009C5}"/>
                </a:ext>
              </a:extLst>
            </p:cNvPr>
            <p:cNvSpPr>
              <a:spLocks noChangeShapeType="1"/>
            </p:cNvSpPr>
            <p:nvPr/>
          </p:nvSpPr>
          <p:spPr bwMode="auto">
            <a:xfrm flipV="1">
              <a:off x="2700" y="10411"/>
              <a:ext cx="1" cy="18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6">
              <a:extLst>
                <a:ext uri="{FF2B5EF4-FFF2-40B4-BE49-F238E27FC236}">
                  <a16:creationId xmlns:a16="http://schemas.microsoft.com/office/drawing/2014/main" id="{14A5157A-B085-4BFF-9D98-8B33B1132C31}"/>
                </a:ext>
              </a:extLst>
            </p:cNvPr>
            <p:cNvSpPr>
              <a:spLocks noChangeShapeType="1"/>
            </p:cNvSpPr>
            <p:nvPr/>
          </p:nvSpPr>
          <p:spPr bwMode="auto">
            <a:xfrm flipV="1">
              <a:off x="5759" y="10411"/>
              <a:ext cx="1" cy="18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5">
              <a:extLst>
                <a:ext uri="{FF2B5EF4-FFF2-40B4-BE49-F238E27FC236}">
                  <a16:creationId xmlns:a16="http://schemas.microsoft.com/office/drawing/2014/main" id="{3277267C-A219-4507-8D0A-DC31C6B24DF1}"/>
                </a:ext>
              </a:extLst>
            </p:cNvPr>
            <p:cNvSpPr>
              <a:spLocks/>
            </p:cNvSpPr>
            <p:nvPr/>
          </p:nvSpPr>
          <p:spPr bwMode="auto">
            <a:xfrm>
              <a:off x="2820" y="10878"/>
              <a:ext cx="1620" cy="1092"/>
            </a:xfrm>
            <a:custGeom>
              <a:avLst/>
              <a:gdLst>
                <a:gd name="T0" fmla="*/ 0 w 1620"/>
                <a:gd name="T1" fmla="*/ 1092 h 1092"/>
                <a:gd name="T2" fmla="*/ 360 w 1620"/>
                <a:gd name="T3" fmla="*/ 780 h 1092"/>
                <a:gd name="T4" fmla="*/ 720 w 1620"/>
                <a:gd name="T5" fmla="*/ 0 h 1092"/>
                <a:gd name="T6" fmla="*/ 1080 w 1620"/>
                <a:gd name="T7" fmla="*/ 780 h 1092"/>
                <a:gd name="T8" fmla="*/ 1620 w 1620"/>
                <a:gd name="T9" fmla="*/ 1092 h 1092"/>
              </a:gdLst>
              <a:ahLst/>
              <a:cxnLst>
                <a:cxn ang="0">
                  <a:pos x="T0" y="T1"/>
                </a:cxn>
                <a:cxn ang="0">
                  <a:pos x="T2" y="T3"/>
                </a:cxn>
                <a:cxn ang="0">
                  <a:pos x="T4" y="T5"/>
                </a:cxn>
                <a:cxn ang="0">
                  <a:pos x="T6" y="T7"/>
                </a:cxn>
                <a:cxn ang="0">
                  <a:pos x="T8" y="T9"/>
                </a:cxn>
              </a:cxnLst>
              <a:rect l="0" t="0" r="r" b="b"/>
              <a:pathLst>
                <a:path w="1620" h="1092">
                  <a:moveTo>
                    <a:pt x="0" y="1092"/>
                  </a:moveTo>
                  <a:cubicBezTo>
                    <a:pt x="120" y="1027"/>
                    <a:pt x="240" y="962"/>
                    <a:pt x="360" y="780"/>
                  </a:cubicBezTo>
                  <a:cubicBezTo>
                    <a:pt x="480" y="598"/>
                    <a:pt x="600" y="0"/>
                    <a:pt x="720" y="0"/>
                  </a:cubicBezTo>
                  <a:cubicBezTo>
                    <a:pt x="840" y="0"/>
                    <a:pt x="930" y="598"/>
                    <a:pt x="1080" y="780"/>
                  </a:cubicBezTo>
                  <a:cubicBezTo>
                    <a:pt x="1230" y="962"/>
                    <a:pt x="1425" y="1027"/>
                    <a:pt x="1620" y="109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4">
              <a:extLst>
                <a:ext uri="{FF2B5EF4-FFF2-40B4-BE49-F238E27FC236}">
                  <a16:creationId xmlns:a16="http://schemas.microsoft.com/office/drawing/2014/main" id="{8880C9A2-710C-4FE7-B54C-E60211B490E0}"/>
                </a:ext>
              </a:extLst>
            </p:cNvPr>
            <p:cNvSpPr>
              <a:spLocks/>
            </p:cNvSpPr>
            <p:nvPr/>
          </p:nvSpPr>
          <p:spPr bwMode="auto">
            <a:xfrm>
              <a:off x="6421" y="10878"/>
              <a:ext cx="1620" cy="1092"/>
            </a:xfrm>
            <a:custGeom>
              <a:avLst/>
              <a:gdLst>
                <a:gd name="T0" fmla="*/ 0 w 1620"/>
                <a:gd name="T1" fmla="*/ 1092 h 1092"/>
                <a:gd name="T2" fmla="*/ 360 w 1620"/>
                <a:gd name="T3" fmla="*/ 780 h 1092"/>
                <a:gd name="T4" fmla="*/ 720 w 1620"/>
                <a:gd name="T5" fmla="*/ 0 h 1092"/>
                <a:gd name="T6" fmla="*/ 1080 w 1620"/>
                <a:gd name="T7" fmla="*/ 780 h 1092"/>
                <a:gd name="T8" fmla="*/ 1620 w 1620"/>
                <a:gd name="T9" fmla="*/ 1092 h 1092"/>
              </a:gdLst>
              <a:ahLst/>
              <a:cxnLst>
                <a:cxn ang="0">
                  <a:pos x="T0" y="T1"/>
                </a:cxn>
                <a:cxn ang="0">
                  <a:pos x="T2" y="T3"/>
                </a:cxn>
                <a:cxn ang="0">
                  <a:pos x="T4" y="T5"/>
                </a:cxn>
                <a:cxn ang="0">
                  <a:pos x="T6" y="T7"/>
                </a:cxn>
                <a:cxn ang="0">
                  <a:pos x="T8" y="T9"/>
                </a:cxn>
              </a:cxnLst>
              <a:rect l="0" t="0" r="r" b="b"/>
              <a:pathLst>
                <a:path w="1620" h="1092">
                  <a:moveTo>
                    <a:pt x="0" y="1092"/>
                  </a:moveTo>
                  <a:cubicBezTo>
                    <a:pt x="120" y="1027"/>
                    <a:pt x="240" y="962"/>
                    <a:pt x="360" y="780"/>
                  </a:cubicBezTo>
                  <a:cubicBezTo>
                    <a:pt x="480" y="598"/>
                    <a:pt x="600" y="0"/>
                    <a:pt x="720" y="0"/>
                  </a:cubicBezTo>
                  <a:cubicBezTo>
                    <a:pt x="840" y="0"/>
                    <a:pt x="930" y="598"/>
                    <a:pt x="1080" y="780"/>
                  </a:cubicBezTo>
                  <a:cubicBezTo>
                    <a:pt x="1230" y="962"/>
                    <a:pt x="1425" y="1027"/>
                    <a:pt x="1620" y="109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13">
              <a:extLst>
                <a:ext uri="{FF2B5EF4-FFF2-40B4-BE49-F238E27FC236}">
                  <a16:creationId xmlns:a16="http://schemas.microsoft.com/office/drawing/2014/main" id="{177BDB72-AF48-4FBE-B910-00E3A2C84F60}"/>
                </a:ext>
              </a:extLst>
            </p:cNvPr>
            <p:cNvSpPr>
              <a:spLocks noChangeShapeType="1"/>
            </p:cNvSpPr>
            <p:nvPr/>
          </p:nvSpPr>
          <p:spPr bwMode="auto">
            <a:xfrm>
              <a:off x="3539" y="10878"/>
              <a:ext cx="1"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12">
              <a:extLst>
                <a:ext uri="{FF2B5EF4-FFF2-40B4-BE49-F238E27FC236}">
                  <a16:creationId xmlns:a16="http://schemas.microsoft.com/office/drawing/2014/main" id="{3E474121-4CDE-42FC-A2EB-2FB6C5DE71EB}"/>
                </a:ext>
              </a:extLst>
            </p:cNvPr>
            <p:cNvSpPr>
              <a:spLocks noChangeShapeType="1"/>
            </p:cNvSpPr>
            <p:nvPr/>
          </p:nvSpPr>
          <p:spPr bwMode="auto">
            <a:xfrm>
              <a:off x="7140" y="10878"/>
              <a:ext cx="1"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6" name="对象 15">
              <a:extLst>
                <a:ext uri="{FF2B5EF4-FFF2-40B4-BE49-F238E27FC236}">
                  <a16:creationId xmlns:a16="http://schemas.microsoft.com/office/drawing/2014/main" id="{B336A24C-7080-4B08-8CB7-BE6CBB8B396F}"/>
                </a:ext>
              </a:extLst>
            </p:cNvPr>
            <p:cNvGraphicFramePr>
              <a:graphicFrameLocks noChangeAspect="1"/>
            </p:cNvGraphicFramePr>
            <p:nvPr/>
          </p:nvGraphicFramePr>
          <p:xfrm>
            <a:off x="2460" y="10410"/>
            <a:ext cx="240" cy="260"/>
          </p:xfrm>
          <a:graphic>
            <a:graphicData uri="http://schemas.openxmlformats.org/presentationml/2006/ole">
              <mc:AlternateContent xmlns:mc="http://schemas.openxmlformats.org/markup-compatibility/2006">
                <mc:Choice xmlns:v="urn:schemas-microsoft-com:vml" Requires="v">
                  <p:oleObj spid="_x0000_s14676" name="Equation" r:id="rId3" imgW="152268" imgH="164957" progId="Equation.DSMT4">
                    <p:embed/>
                  </p:oleObj>
                </mc:Choice>
                <mc:Fallback>
                  <p:oleObj name="Equation" r:id="rId3" imgW="152268" imgH="164957"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 y="10410"/>
                          <a:ext cx="240"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a:extLst>
                <a:ext uri="{FF2B5EF4-FFF2-40B4-BE49-F238E27FC236}">
                  <a16:creationId xmlns:a16="http://schemas.microsoft.com/office/drawing/2014/main" id="{7CE43D00-DF4F-464B-9CDD-B74591336345}"/>
                </a:ext>
              </a:extLst>
            </p:cNvPr>
            <p:cNvGraphicFramePr>
              <a:graphicFrameLocks noChangeAspect="1"/>
            </p:cNvGraphicFramePr>
            <p:nvPr/>
          </p:nvGraphicFramePr>
          <p:xfrm>
            <a:off x="5520" y="10410"/>
            <a:ext cx="240" cy="260"/>
          </p:xfrm>
          <a:graphic>
            <a:graphicData uri="http://schemas.openxmlformats.org/presentationml/2006/ole">
              <mc:AlternateContent xmlns:mc="http://schemas.openxmlformats.org/markup-compatibility/2006">
                <mc:Choice xmlns:v="urn:schemas-microsoft-com:vml" Requires="v">
                  <p:oleObj spid="_x0000_s14677" name="Equation" r:id="rId5" imgW="152268" imgH="164957" progId="Equation.DSMT4">
                    <p:embed/>
                  </p:oleObj>
                </mc:Choice>
                <mc:Fallback>
                  <p:oleObj name="Equation" r:id="rId5" imgW="152268" imgH="164957"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0" y="10410"/>
                          <a:ext cx="240"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a:extLst>
                <a:ext uri="{FF2B5EF4-FFF2-40B4-BE49-F238E27FC236}">
                  <a16:creationId xmlns:a16="http://schemas.microsoft.com/office/drawing/2014/main" id="{0A1777A5-A220-4D2F-B0A0-4A399A1D95DA}"/>
                </a:ext>
              </a:extLst>
            </p:cNvPr>
            <p:cNvGraphicFramePr>
              <a:graphicFrameLocks noChangeAspect="1"/>
            </p:cNvGraphicFramePr>
            <p:nvPr/>
          </p:nvGraphicFramePr>
          <p:xfrm>
            <a:off x="3540" y="12282"/>
            <a:ext cx="180" cy="279"/>
          </p:xfrm>
          <a:graphic>
            <a:graphicData uri="http://schemas.openxmlformats.org/presentationml/2006/ole">
              <mc:AlternateContent xmlns:mc="http://schemas.openxmlformats.org/markup-compatibility/2006">
                <mc:Choice xmlns:v="urn:schemas-microsoft-com:vml" Requires="v">
                  <p:oleObj spid="_x0000_s14678" name="Equation" r:id="rId6" imgW="114102" imgH="177492" progId="Equation.DSMT4">
                    <p:embed/>
                  </p:oleObj>
                </mc:Choice>
                <mc:Fallback>
                  <p:oleObj name="Equation" r:id="rId6" imgW="114102" imgH="177492"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0" y="12282"/>
                          <a:ext cx="18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a:extLst>
                <a:ext uri="{FF2B5EF4-FFF2-40B4-BE49-F238E27FC236}">
                  <a16:creationId xmlns:a16="http://schemas.microsoft.com/office/drawing/2014/main" id="{292F934F-7BD9-448A-95DD-E19E86BF8AD5}"/>
                </a:ext>
              </a:extLst>
            </p:cNvPr>
            <p:cNvGraphicFramePr>
              <a:graphicFrameLocks noChangeAspect="1"/>
            </p:cNvGraphicFramePr>
            <p:nvPr/>
          </p:nvGraphicFramePr>
          <p:xfrm>
            <a:off x="7020" y="12282"/>
            <a:ext cx="279" cy="279"/>
          </p:xfrm>
          <a:graphic>
            <a:graphicData uri="http://schemas.openxmlformats.org/presentationml/2006/ole">
              <mc:AlternateContent xmlns:mc="http://schemas.openxmlformats.org/markup-compatibility/2006">
                <mc:Choice xmlns:v="urn:schemas-microsoft-com:vml" Requires="v">
                  <p:oleObj spid="_x0000_s14679" name="Equation" r:id="rId8" imgW="177492" imgH="177492" progId="Equation.DSMT4">
                    <p:embed/>
                  </p:oleObj>
                </mc:Choice>
                <mc:Fallback>
                  <p:oleObj name="Equation" r:id="rId8" imgW="177492" imgH="177492"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0" y="12282"/>
                          <a:ext cx="279"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a:extLst>
                <a:ext uri="{FF2B5EF4-FFF2-40B4-BE49-F238E27FC236}">
                  <a16:creationId xmlns:a16="http://schemas.microsoft.com/office/drawing/2014/main" id="{938DB172-727C-4553-B826-8CC3C1E9A6D8}"/>
                </a:ext>
              </a:extLst>
            </p:cNvPr>
            <p:cNvGraphicFramePr>
              <a:graphicFrameLocks noChangeAspect="1"/>
            </p:cNvGraphicFramePr>
            <p:nvPr/>
          </p:nvGraphicFramePr>
          <p:xfrm>
            <a:off x="5040" y="12282"/>
            <a:ext cx="200" cy="220"/>
          </p:xfrm>
          <a:graphic>
            <a:graphicData uri="http://schemas.openxmlformats.org/presentationml/2006/ole">
              <mc:AlternateContent xmlns:mc="http://schemas.openxmlformats.org/markup-compatibility/2006">
                <mc:Choice xmlns:v="urn:schemas-microsoft-com:vml" Requires="v">
                  <p:oleObj spid="_x0000_s14680" name="Equation" r:id="rId10" imgW="126835" imgH="139518" progId="Equation.DSMT4">
                    <p:embed/>
                  </p:oleObj>
                </mc:Choice>
                <mc:Fallback>
                  <p:oleObj name="Equation" r:id="rId10" imgW="126835" imgH="139518"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40" y="12282"/>
                          <a:ext cx="200" cy="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a:extLst>
                <a:ext uri="{FF2B5EF4-FFF2-40B4-BE49-F238E27FC236}">
                  <a16:creationId xmlns:a16="http://schemas.microsoft.com/office/drawing/2014/main" id="{5F3B8E4A-07B4-4A4B-9BAA-14DD0920E78B}"/>
                </a:ext>
              </a:extLst>
            </p:cNvPr>
            <p:cNvGraphicFramePr>
              <a:graphicFrameLocks noChangeAspect="1"/>
            </p:cNvGraphicFramePr>
            <p:nvPr/>
          </p:nvGraphicFramePr>
          <p:xfrm>
            <a:off x="8100" y="12282"/>
            <a:ext cx="200" cy="220"/>
          </p:xfrm>
          <a:graphic>
            <a:graphicData uri="http://schemas.openxmlformats.org/presentationml/2006/ole">
              <mc:AlternateContent xmlns:mc="http://schemas.openxmlformats.org/markup-compatibility/2006">
                <mc:Choice xmlns:v="urn:schemas-microsoft-com:vml" Requires="v">
                  <p:oleObj spid="_x0000_s14681" name="Equation" r:id="rId12" imgW="126835" imgH="139518" progId="Equation.DSMT4">
                    <p:embed/>
                  </p:oleObj>
                </mc:Choice>
                <mc:Fallback>
                  <p:oleObj name="Equation" r:id="rId12" imgW="126835" imgH="139518" progId="Equation.DSMT4">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00" y="12282"/>
                          <a:ext cx="200" cy="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AutoShape 5">
              <a:extLst>
                <a:ext uri="{FF2B5EF4-FFF2-40B4-BE49-F238E27FC236}">
                  <a16:creationId xmlns:a16="http://schemas.microsoft.com/office/drawing/2014/main" id="{35ADCA0D-A605-4985-973E-68EE79FB5AEB}"/>
                </a:ext>
              </a:extLst>
            </p:cNvPr>
            <p:cNvSpPr>
              <a:spLocks noChangeArrowheads="1"/>
            </p:cNvSpPr>
            <p:nvPr/>
          </p:nvSpPr>
          <p:spPr bwMode="auto">
            <a:xfrm>
              <a:off x="4620" y="11190"/>
              <a:ext cx="737" cy="312"/>
            </a:xfrm>
            <a:prstGeom prst="rightArrow">
              <a:avLst>
                <a:gd name="adj1" fmla="val 50000"/>
                <a:gd name="adj2" fmla="val 59054"/>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5" name="矩形 24">
            <a:extLst>
              <a:ext uri="{FF2B5EF4-FFF2-40B4-BE49-F238E27FC236}">
                <a16:creationId xmlns:a16="http://schemas.microsoft.com/office/drawing/2014/main" id="{9E67BD2D-05E8-48BE-A649-441A84C867A4}"/>
              </a:ext>
            </a:extLst>
          </p:cNvPr>
          <p:cNvSpPr/>
          <p:nvPr/>
        </p:nvSpPr>
        <p:spPr>
          <a:xfrm>
            <a:off x="1598447" y="4823241"/>
            <a:ext cx="3801042" cy="461665"/>
          </a:xfrm>
          <a:prstGeom prst="rect">
            <a:avLst/>
          </a:prstGeom>
        </p:spPr>
        <p:txBody>
          <a:bodyPr wrap="none">
            <a:spAutoFit/>
          </a:bodyPr>
          <a:lstStyle/>
          <a:p>
            <a:pPr algn="ctr">
              <a:spcAft>
                <a:spcPts val="0"/>
              </a:spcAft>
            </a:pPr>
            <a:r>
              <a:rPr lang="zh-CN" altLang="zh-CN" kern="100" dirty="0">
                <a:ea typeface="宋体" panose="02010600030101010101" pitchFamily="2" charset="-122"/>
              </a:rPr>
              <a:t>图</a:t>
            </a:r>
            <a:r>
              <a:rPr lang="en-US" altLang="zh-CN" kern="100" dirty="0">
                <a:ea typeface="宋体" panose="02010600030101010101" pitchFamily="2" charset="-122"/>
              </a:rPr>
              <a:t>1.3 </a:t>
            </a:r>
            <a:r>
              <a:rPr lang="zh-CN" altLang="zh-CN" kern="100" dirty="0">
                <a:ea typeface="宋体" panose="02010600030101010101" pitchFamily="2" charset="-122"/>
              </a:rPr>
              <a:t>方差相同，期望变大</a:t>
            </a:r>
          </a:p>
        </p:txBody>
      </p:sp>
      <p:grpSp>
        <p:nvGrpSpPr>
          <p:cNvPr id="26" name="Group 23">
            <a:extLst>
              <a:ext uri="{FF2B5EF4-FFF2-40B4-BE49-F238E27FC236}">
                <a16:creationId xmlns:a16="http://schemas.microsoft.com/office/drawing/2014/main" id="{05CE6CBD-26E7-4D77-B018-E9E14492BB9C}"/>
              </a:ext>
            </a:extLst>
          </p:cNvPr>
          <p:cNvGrpSpPr>
            <a:grpSpLocks noChangeAspect="1"/>
          </p:cNvGrpSpPr>
          <p:nvPr/>
        </p:nvGrpSpPr>
        <p:grpSpPr bwMode="auto">
          <a:xfrm>
            <a:off x="6546772" y="2796967"/>
            <a:ext cx="4937340" cy="1845161"/>
            <a:chOff x="2460" y="10410"/>
            <a:chExt cx="5840" cy="2184"/>
          </a:xfrm>
        </p:grpSpPr>
        <p:sp>
          <p:nvSpPr>
            <p:cNvPr id="27" name="AutoShape 24">
              <a:extLst>
                <a:ext uri="{FF2B5EF4-FFF2-40B4-BE49-F238E27FC236}">
                  <a16:creationId xmlns:a16="http://schemas.microsoft.com/office/drawing/2014/main" id="{E371E91C-BEE2-4BFA-9258-BE53997E8BDF}"/>
                </a:ext>
              </a:extLst>
            </p:cNvPr>
            <p:cNvSpPr>
              <a:spLocks noChangeAspect="1" noChangeArrowheads="1"/>
            </p:cNvSpPr>
            <p:nvPr/>
          </p:nvSpPr>
          <p:spPr bwMode="auto">
            <a:xfrm>
              <a:off x="2460" y="10410"/>
              <a:ext cx="5840" cy="21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25">
              <a:extLst>
                <a:ext uri="{FF2B5EF4-FFF2-40B4-BE49-F238E27FC236}">
                  <a16:creationId xmlns:a16="http://schemas.microsoft.com/office/drawing/2014/main" id="{14B42E00-9D96-4799-B7D6-31DB42A487DE}"/>
                </a:ext>
              </a:extLst>
            </p:cNvPr>
            <p:cNvSpPr>
              <a:spLocks noChangeShapeType="1"/>
            </p:cNvSpPr>
            <p:nvPr/>
          </p:nvSpPr>
          <p:spPr bwMode="auto">
            <a:xfrm>
              <a:off x="2700" y="12282"/>
              <a:ext cx="23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26">
              <a:extLst>
                <a:ext uri="{FF2B5EF4-FFF2-40B4-BE49-F238E27FC236}">
                  <a16:creationId xmlns:a16="http://schemas.microsoft.com/office/drawing/2014/main" id="{2F18F329-FAFA-4263-8711-2C86C2132592}"/>
                </a:ext>
              </a:extLst>
            </p:cNvPr>
            <p:cNvSpPr>
              <a:spLocks noChangeShapeType="1"/>
            </p:cNvSpPr>
            <p:nvPr/>
          </p:nvSpPr>
          <p:spPr bwMode="auto">
            <a:xfrm>
              <a:off x="5759" y="12282"/>
              <a:ext cx="234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Line 27">
              <a:extLst>
                <a:ext uri="{FF2B5EF4-FFF2-40B4-BE49-F238E27FC236}">
                  <a16:creationId xmlns:a16="http://schemas.microsoft.com/office/drawing/2014/main" id="{B612AB7A-BC5C-4B32-9564-D1EC7131F585}"/>
                </a:ext>
              </a:extLst>
            </p:cNvPr>
            <p:cNvSpPr>
              <a:spLocks noChangeShapeType="1"/>
            </p:cNvSpPr>
            <p:nvPr/>
          </p:nvSpPr>
          <p:spPr bwMode="auto">
            <a:xfrm flipV="1">
              <a:off x="2700" y="10410"/>
              <a:ext cx="1" cy="18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8">
              <a:extLst>
                <a:ext uri="{FF2B5EF4-FFF2-40B4-BE49-F238E27FC236}">
                  <a16:creationId xmlns:a16="http://schemas.microsoft.com/office/drawing/2014/main" id="{AACF8C52-EC63-4C1F-A13C-970908B32B48}"/>
                </a:ext>
              </a:extLst>
            </p:cNvPr>
            <p:cNvSpPr>
              <a:spLocks noChangeShapeType="1"/>
            </p:cNvSpPr>
            <p:nvPr/>
          </p:nvSpPr>
          <p:spPr bwMode="auto">
            <a:xfrm flipV="1">
              <a:off x="5759" y="10410"/>
              <a:ext cx="1" cy="18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a:extLst>
                <a:ext uri="{FF2B5EF4-FFF2-40B4-BE49-F238E27FC236}">
                  <a16:creationId xmlns:a16="http://schemas.microsoft.com/office/drawing/2014/main" id="{B221EE94-0878-4A12-94B2-20B22E3CC4BA}"/>
                </a:ext>
              </a:extLst>
            </p:cNvPr>
            <p:cNvSpPr>
              <a:spLocks/>
            </p:cNvSpPr>
            <p:nvPr/>
          </p:nvSpPr>
          <p:spPr bwMode="auto">
            <a:xfrm>
              <a:off x="2820" y="11502"/>
              <a:ext cx="1560" cy="468"/>
            </a:xfrm>
            <a:custGeom>
              <a:avLst/>
              <a:gdLst>
                <a:gd name="T0" fmla="*/ 0 w 1620"/>
                <a:gd name="T1" fmla="*/ 1092 h 1092"/>
                <a:gd name="T2" fmla="*/ 360 w 1620"/>
                <a:gd name="T3" fmla="*/ 780 h 1092"/>
                <a:gd name="T4" fmla="*/ 720 w 1620"/>
                <a:gd name="T5" fmla="*/ 0 h 1092"/>
                <a:gd name="T6" fmla="*/ 1080 w 1620"/>
                <a:gd name="T7" fmla="*/ 780 h 1092"/>
                <a:gd name="T8" fmla="*/ 1620 w 1620"/>
                <a:gd name="T9" fmla="*/ 1092 h 1092"/>
              </a:gdLst>
              <a:ahLst/>
              <a:cxnLst>
                <a:cxn ang="0">
                  <a:pos x="T0" y="T1"/>
                </a:cxn>
                <a:cxn ang="0">
                  <a:pos x="T2" y="T3"/>
                </a:cxn>
                <a:cxn ang="0">
                  <a:pos x="T4" y="T5"/>
                </a:cxn>
                <a:cxn ang="0">
                  <a:pos x="T6" y="T7"/>
                </a:cxn>
                <a:cxn ang="0">
                  <a:pos x="T8" y="T9"/>
                </a:cxn>
              </a:cxnLst>
              <a:rect l="0" t="0" r="r" b="b"/>
              <a:pathLst>
                <a:path w="1620" h="1092">
                  <a:moveTo>
                    <a:pt x="0" y="1092"/>
                  </a:moveTo>
                  <a:cubicBezTo>
                    <a:pt x="120" y="1027"/>
                    <a:pt x="240" y="962"/>
                    <a:pt x="360" y="780"/>
                  </a:cubicBezTo>
                  <a:cubicBezTo>
                    <a:pt x="480" y="598"/>
                    <a:pt x="600" y="0"/>
                    <a:pt x="720" y="0"/>
                  </a:cubicBezTo>
                  <a:cubicBezTo>
                    <a:pt x="840" y="0"/>
                    <a:pt x="930" y="598"/>
                    <a:pt x="1080" y="780"/>
                  </a:cubicBezTo>
                  <a:cubicBezTo>
                    <a:pt x="1230" y="962"/>
                    <a:pt x="1425" y="1027"/>
                    <a:pt x="1620" y="109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a:extLst>
                <a:ext uri="{FF2B5EF4-FFF2-40B4-BE49-F238E27FC236}">
                  <a16:creationId xmlns:a16="http://schemas.microsoft.com/office/drawing/2014/main" id="{8FB2F2E4-A7DE-419A-B6F0-FA715B1299D7}"/>
                </a:ext>
              </a:extLst>
            </p:cNvPr>
            <p:cNvSpPr>
              <a:spLocks/>
            </p:cNvSpPr>
            <p:nvPr/>
          </p:nvSpPr>
          <p:spPr bwMode="auto">
            <a:xfrm>
              <a:off x="5880" y="10878"/>
              <a:ext cx="1620" cy="1092"/>
            </a:xfrm>
            <a:custGeom>
              <a:avLst/>
              <a:gdLst>
                <a:gd name="T0" fmla="*/ 0 w 1620"/>
                <a:gd name="T1" fmla="*/ 1092 h 1092"/>
                <a:gd name="T2" fmla="*/ 360 w 1620"/>
                <a:gd name="T3" fmla="*/ 780 h 1092"/>
                <a:gd name="T4" fmla="*/ 720 w 1620"/>
                <a:gd name="T5" fmla="*/ 0 h 1092"/>
                <a:gd name="T6" fmla="*/ 1080 w 1620"/>
                <a:gd name="T7" fmla="*/ 780 h 1092"/>
                <a:gd name="T8" fmla="*/ 1620 w 1620"/>
                <a:gd name="T9" fmla="*/ 1092 h 1092"/>
              </a:gdLst>
              <a:ahLst/>
              <a:cxnLst>
                <a:cxn ang="0">
                  <a:pos x="T0" y="T1"/>
                </a:cxn>
                <a:cxn ang="0">
                  <a:pos x="T2" y="T3"/>
                </a:cxn>
                <a:cxn ang="0">
                  <a:pos x="T4" y="T5"/>
                </a:cxn>
                <a:cxn ang="0">
                  <a:pos x="T6" y="T7"/>
                </a:cxn>
                <a:cxn ang="0">
                  <a:pos x="T8" y="T9"/>
                </a:cxn>
              </a:cxnLst>
              <a:rect l="0" t="0" r="r" b="b"/>
              <a:pathLst>
                <a:path w="1620" h="1092">
                  <a:moveTo>
                    <a:pt x="0" y="1092"/>
                  </a:moveTo>
                  <a:cubicBezTo>
                    <a:pt x="120" y="1027"/>
                    <a:pt x="240" y="962"/>
                    <a:pt x="360" y="780"/>
                  </a:cubicBezTo>
                  <a:cubicBezTo>
                    <a:pt x="480" y="598"/>
                    <a:pt x="600" y="0"/>
                    <a:pt x="720" y="0"/>
                  </a:cubicBezTo>
                  <a:cubicBezTo>
                    <a:pt x="840" y="0"/>
                    <a:pt x="930" y="598"/>
                    <a:pt x="1080" y="780"/>
                  </a:cubicBezTo>
                  <a:cubicBezTo>
                    <a:pt x="1230" y="962"/>
                    <a:pt x="1425" y="1027"/>
                    <a:pt x="1620" y="109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31">
              <a:extLst>
                <a:ext uri="{FF2B5EF4-FFF2-40B4-BE49-F238E27FC236}">
                  <a16:creationId xmlns:a16="http://schemas.microsoft.com/office/drawing/2014/main" id="{3F15A729-763A-4BD7-8748-DC11F21C3522}"/>
                </a:ext>
              </a:extLst>
            </p:cNvPr>
            <p:cNvSpPr>
              <a:spLocks noChangeShapeType="1"/>
            </p:cNvSpPr>
            <p:nvPr/>
          </p:nvSpPr>
          <p:spPr bwMode="auto">
            <a:xfrm>
              <a:off x="6600" y="10878"/>
              <a:ext cx="1" cy="140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5" name="对象 34">
              <a:extLst>
                <a:ext uri="{FF2B5EF4-FFF2-40B4-BE49-F238E27FC236}">
                  <a16:creationId xmlns:a16="http://schemas.microsoft.com/office/drawing/2014/main" id="{A22AE1EC-BFC9-4391-8AF4-10A8043250EB}"/>
                </a:ext>
              </a:extLst>
            </p:cNvPr>
            <p:cNvGraphicFramePr>
              <a:graphicFrameLocks noChangeAspect="1"/>
            </p:cNvGraphicFramePr>
            <p:nvPr/>
          </p:nvGraphicFramePr>
          <p:xfrm>
            <a:off x="2460" y="10410"/>
            <a:ext cx="240" cy="260"/>
          </p:xfrm>
          <a:graphic>
            <a:graphicData uri="http://schemas.openxmlformats.org/presentationml/2006/ole">
              <mc:AlternateContent xmlns:mc="http://schemas.openxmlformats.org/markup-compatibility/2006">
                <mc:Choice xmlns:v="urn:schemas-microsoft-com:vml" Requires="v">
                  <p:oleObj spid="_x0000_s14682" name="Equation" r:id="rId14" imgW="152280" imgH="164880" progId="Equation.DSMT4">
                    <p:embed/>
                  </p:oleObj>
                </mc:Choice>
                <mc:Fallback>
                  <p:oleObj name="Equation" r:id="rId14" imgW="152280" imgH="164880" progId="Equation.DSMT4">
                    <p:embed/>
                    <p:pic>
                      <p:nvPicPr>
                        <p:cNvPr id="0" name="Object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60" y="10410"/>
                          <a:ext cx="240"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对象 35">
              <a:extLst>
                <a:ext uri="{FF2B5EF4-FFF2-40B4-BE49-F238E27FC236}">
                  <a16:creationId xmlns:a16="http://schemas.microsoft.com/office/drawing/2014/main" id="{8A2B1FF7-5771-4967-A0EF-B517431C3506}"/>
                </a:ext>
              </a:extLst>
            </p:cNvPr>
            <p:cNvGraphicFramePr>
              <a:graphicFrameLocks noChangeAspect="1"/>
            </p:cNvGraphicFramePr>
            <p:nvPr/>
          </p:nvGraphicFramePr>
          <p:xfrm>
            <a:off x="5520" y="10410"/>
            <a:ext cx="240" cy="260"/>
          </p:xfrm>
          <a:graphic>
            <a:graphicData uri="http://schemas.openxmlformats.org/presentationml/2006/ole">
              <mc:AlternateContent xmlns:mc="http://schemas.openxmlformats.org/markup-compatibility/2006">
                <mc:Choice xmlns:v="urn:schemas-microsoft-com:vml" Requires="v">
                  <p:oleObj spid="_x0000_s14683" name="Equation" r:id="rId16" imgW="152280" imgH="164880" progId="Equation.DSMT4">
                    <p:embed/>
                  </p:oleObj>
                </mc:Choice>
                <mc:Fallback>
                  <p:oleObj name="Equation" r:id="rId16" imgW="152280" imgH="164880" progId="Equation.DSMT4">
                    <p:embed/>
                    <p:pic>
                      <p:nvPicPr>
                        <p:cNvPr id="0" name="Object 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20" y="10410"/>
                          <a:ext cx="240"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对象 36">
              <a:extLst>
                <a:ext uri="{FF2B5EF4-FFF2-40B4-BE49-F238E27FC236}">
                  <a16:creationId xmlns:a16="http://schemas.microsoft.com/office/drawing/2014/main" id="{5464EC22-166E-4D32-90AE-6451815F2024}"/>
                </a:ext>
              </a:extLst>
            </p:cNvPr>
            <p:cNvGraphicFramePr>
              <a:graphicFrameLocks noChangeAspect="1"/>
            </p:cNvGraphicFramePr>
            <p:nvPr/>
          </p:nvGraphicFramePr>
          <p:xfrm>
            <a:off x="3420" y="12282"/>
            <a:ext cx="180" cy="279"/>
          </p:xfrm>
          <a:graphic>
            <a:graphicData uri="http://schemas.openxmlformats.org/presentationml/2006/ole">
              <mc:AlternateContent xmlns:mc="http://schemas.openxmlformats.org/markup-compatibility/2006">
                <mc:Choice xmlns:v="urn:schemas-microsoft-com:vml" Requires="v">
                  <p:oleObj spid="_x0000_s14684" name="Equation" r:id="rId18" imgW="114120" imgH="177480" progId="Equation.DSMT4">
                    <p:embed/>
                  </p:oleObj>
                </mc:Choice>
                <mc:Fallback>
                  <p:oleObj name="Equation" r:id="rId18" imgW="114120" imgH="177480" progId="Equation.DSMT4">
                    <p:embed/>
                    <p:pic>
                      <p:nvPicPr>
                        <p:cNvPr id="0" name="Object 3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20" y="12282"/>
                          <a:ext cx="18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对象 37">
              <a:extLst>
                <a:ext uri="{FF2B5EF4-FFF2-40B4-BE49-F238E27FC236}">
                  <a16:creationId xmlns:a16="http://schemas.microsoft.com/office/drawing/2014/main" id="{98EDE13C-CF25-4BD9-BBDB-EAD67C90AF16}"/>
                </a:ext>
              </a:extLst>
            </p:cNvPr>
            <p:cNvGraphicFramePr>
              <a:graphicFrameLocks noChangeAspect="1"/>
            </p:cNvGraphicFramePr>
            <p:nvPr/>
          </p:nvGraphicFramePr>
          <p:xfrm>
            <a:off x="6600" y="12282"/>
            <a:ext cx="180" cy="279"/>
          </p:xfrm>
          <a:graphic>
            <a:graphicData uri="http://schemas.openxmlformats.org/presentationml/2006/ole">
              <mc:AlternateContent xmlns:mc="http://schemas.openxmlformats.org/markup-compatibility/2006">
                <mc:Choice xmlns:v="urn:schemas-microsoft-com:vml" Requires="v">
                  <p:oleObj spid="_x0000_s14685" name="Equation" r:id="rId20" imgW="114120" imgH="177480" progId="Equation.DSMT4">
                    <p:embed/>
                  </p:oleObj>
                </mc:Choice>
                <mc:Fallback>
                  <p:oleObj name="Equation" r:id="rId20" imgW="114120" imgH="177480" progId="Equation.DSMT4">
                    <p:embed/>
                    <p:pic>
                      <p:nvPicPr>
                        <p:cNvPr id="0" name="Object 3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00" y="12282"/>
                          <a:ext cx="18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对象 38">
              <a:extLst>
                <a:ext uri="{FF2B5EF4-FFF2-40B4-BE49-F238E27FC236}">
                  <a16:creationId xmlns:a16="http://schemas.microsoft.com/office/drawing/2014/main" id="{BF0E6F95-5FC2-4031-9268-1CC935E919E9}"/>
                </a:ext>
              </a:extLst>
            </p:cNvPr>
            <p:cNvGraphicFramePr>
              <a:graphicFrameLocks noChangeAspect="1"/>
            </p:cNvGraphicFramePr>
            <p:nvPr/>
          </p:nvGraphicFramePr>
          <p:xfrm>
            <a:off x="5040" y="12282"/>
            <a:ext cx="200" cy="220"/>
          </p:xfrm>
          <a:graphic>
            <a:graphicData uri="http://schemas.openxmlformats.org/presentationml/2006/ole">
              <mc:AlternateContent xmlns:mc="http://schemas.openxmlformats.org/markup-compatibility/2006">
                <mc:Choice xmlns:v="urn:schemas-microsoft-com:vml" Requires="v">
                  <p:oleObj spid="_x0000_s14686" name="Equation" r:id="rId22" imgW="126720" imgH="139680" progId="Equation.DSMT4">
                    <p:embed/>
                  </p:oleObj>
                </mc:Choice>
                <mc:Fallback>
                  <p:oleObj name="Equation" r:id="rId22" imgW="126720" imgH="139680" progId="Equation.DSMT4">
                    <p:embed/>
                    <p:pic>
                      <p:nvPicPr>
                        <p:cNvPr id="0" name="Object 3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40" y="12282"/>
                          <a:ext cx="200" cy="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对象 39">
              <a:extLst>
                <a:ext uri="{FF2B5EF4-FFF2-40B4-BE49-F238E27FC236}">
                  <a16:creationId xmlns:a16="http://schemas.microsoft.com/office/drawing/2014/main" id="{67652E0A-A7B7-44D1-A543-329298010D26}"/>
                </a:ext>
              </a:extLst>
            </p:cNvPr>
            <p:cNvGraphicFramePr>
              <a:graphicFrameLocks noChangeAspect="1"/>
            </p:cNvGraphicFramePr>
            <p:nvPr/>
          </p:nvGraphicFramePr>
          <p:xfrm>
            <a:off x="8100" y="12282"/>
            <a:ext cx="200" cy="220"/>
          </p:xfrm>
          <a:graphic>
            <a:graphicData uri="http://schemas.openxmlformats.org/presentationml/2006/ole">
              <mc:AlternateContent xmlns:mc="http://schemas.openxmlformats.org/markup-compatibility/2006">
                <mc:Choice xmlns:v="urn:schemas-microsoft-com:vml" Requires="v">
                  <p:oleObj spid="_x0000_s14687" name="Equation" r:id="rId24" imgW="126720" imgH="139680" progId="Equation.DSMT4">
                    <p:embed/>
                  </p:oleObj>
                </mc:Choice>
                <mc:Fallback>
                  <p:oleObj name="Equation" r:id="rId24" imgW="126720" imgH="139680" progId="Equation.DSMT4">
                    <p:embed/>
                    <p:pic>
                      <p:nvPicPr>
                        <p:cNvPr id="0" name="Object 3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00" y="12282"/>
                          <a:ext cx="200" cy="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Line 38">
              <a:extLst>
                <a:ext uri="{FF2B5EF4-FFF2-40B4-BE49-F238E27FC236}">
                  <a16:creationId xmlns:a16="http://schemas.microsoft.com/office/drawing/2014/main" id="{482BF2D9-61F9-4EAA-9E77-D99D487E75A0}"/>
                </a:ext>
              </a:extLst>
            </p:cNvPr>
            <p:cNvSpPr>
              <a:spLocks noChangeShapeType="1"/>
            </p:cNvSpPr>
            <p:nvPr/>
          </p:nvSpPr>
          <p:spPr bwMode="auto">
            <a:xfrm>
              <a:off x="3510" y="11502"/>
              <a:ext cx="1" cy="78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AutoShape 39">
              <a:extLst>
                <a:ext uri="{FF2B5EF4-FFF2-40B4-BE49-F238E27FC236}">
                  <a16:creationId xmlns:a16="http://schemas.microsoft.com/office/drawing/2014/main" id="{1A9733F5-AA3A-45D1-9721-902BEAA92FB6}"/>
                </a:ext>
              </a:extLst>
            </p:cNvPr>
            <p:cNvSpPr>
              <a:spLocks noChangeArrowheads="1"/>
            </p:cNvSpPr>
            <p:nvPr/>
          </p:nvSpPr>
          <p:spPr bwMode="auto">
            <a:xfrm>
              <a:off x="4573" y="11190"/>
              <a:ext cx="737" cy="312"/>
            </a:xfrm>
            <a:prstGeom prst="rightArrow">
              <a:avLst>
                <a:gd name="adj1" fmla="val 50000"/>
                <a:gd name="adj2" fmla="val 59054"/>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3" name="矩形 42">
            <a:extLst>
              <a:ext uri="{FF2B5EF4-FFF2-40B4-BE49-F238E27FC236}">
                <a16:creationId xmlns:a16="http://schemas.microsoft.com/office/drawing/2014/main" id="{FB73AF67-11D6-4E07-9895-9543A550C529}"/>
              </a:ext>
            </a:extLst>
          </p:cNvPr>
          <p:cNvSpPr/>
          <p:nvPr/>
        </p:nvSpPr>
        <p:spPr>
          <a:xfrm>
            <a:off x="7271755" y="4777411"/>
            <a:ext cx="3724096" cy="461665"/>
          </a:xfrm>
          <a:prstGeom prst="rect">
            <a:avLst/>
          </a:prstGeom>
        </p:spPr>
        <p:txBody>
          <a:bodyPr wrap="none">
            <a:spAutoFit/>
          </a:bodyPr>
          <a:lstStyle/>
          <a:p>
            <a:pPr algn="ctr">
              <a:spcAft>
                <a:spcPts val="0"/>
              </a:spcAft>
            </a:pPr>
            <a:r>
              <a:rPr lang="zh-CN" altLang="zh-CN" kern="100" dirty="0">
                <a:ea typeface="宋体" panose="02010600030101010101" pitchFamily="2" charset="-122"/>
              </a:rPr>
              <a:t>图</a:t>
            </a:r>
            <a:r>
              <a:rPr lang="en-US" altLang="zh-CN" kern="100" dirty="0">
                <a:ea typeface="宋体" panose="02010600030101010101" pitchFamily="2" charset="-122"/>
              </a:rPr>
              <a:t>1.4 </a:t>
            </a:r>
            <a:r>
              <a:rPr lang="zh-CN" altLang="zh-CN" kern="100" dirty="0">
                <a:ea typeface="宋体" panose="02010600030101010101" pitchFamily="2" charset="-122"/>
              </a:rPr>
              <a:t>期望相同，方差变小</a:t>
            </a:r>
          </a:p>
        </p:txBody>
      </p:sp>
    </p:spTree>
    <p:extLst>
      <p:ext uri="{BB962C8B-B14F-4D97-AF65-F5344CB8AC3E}">
        <p14:creationId xmlns:p14="http://schemas.microsoft.com/office/powerpoint/2010/main" val="1917870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5035866"/>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四</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对样本</a:t>
                </a:r>
                <a:r>
                  <a:rPr lang="zh-CN" altLang="zh-CN" sz="2800" b="1" kern="100" dirty="0">
                    <a:latin typeface="华文中宋" panose="02010600040101010101" pitchFamily="2" charset="-122"/>
                    <a:ea typeface="华文中宋" panose="02010600040101010101" pitchFamily="2" charset="-122"/>
                  </a:rPr>
                  <a:t>的</a:t>
                </a:r>
                <a:r>
                  <a:rPr lang="zh-CN" altLang="en-US" sz="2800" b="1" kern="100" dirty="0">
                    <a:latin typeface="华文中宋" panose="02010600040101010101" pitchFamily="2" charset="-122"/>
                    <a:ea typeface="华文中宋" panose="02010600040101010101" pitchFamily="2" charset="-122"/>
                  </a:rPr>
                  <a:t>描述</a:t>
                </a:r>
                <a:r>
                  <a:rPr lang="zh-CN"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样本分布的数字特征</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一</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样本分布函数</a:t>
                </a:r>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设</a:t>
                </a:r>
                <a14:m>
                  <m:oMath xmlns:m="http://schemas.openxmlformats.org/officeDocument/2006/math">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1</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2</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𝑛</m:t>
                        </m:r>
                      </m:sub>
                    </m:sSub>
                  </m:oMath>
                </a14:m>
                <a:r>
                  <a:rPr lang="zh-CN" altLang="en-US" kern="100" dirty="0">
                    <a:latin typeface="华文中宋" panose="02010600040101010101" pitchFamily="2" charset="-122"/>
                    <a:ea typeface="华文中宋" panose="02010600040101010101" pitchFamily="2" charset="-122"/>
                  </a:rPr>
                  <a:t>是总体</a:t>
                </a:r>
                <a14:m>
                  <m:oMath xmlns:m="http://schemas.openxmlformats.org/officeDocument/2006/math">
                    <m:r>
                      <a:rPr lang="en-US" altLang="zh-CN" b="0" i="1" kern="100" smtClean="0">
                        <a:latin typeface="Cambria Math" panose="02040503050406030204" pitchFamily="18" charset="0"/>
                      </a:rPr>
                      <m:t>𝜉</m:t>
                    </m:r>
                  </m:oMath>
                </a14:m>
                <a:r>
                  <a:rPr lang="zh-CN" altLang="en-US" kern="100" dirty="0">
                    <a:latin typeface="华文中宋" panose="02010600040101010101" pitchFamily="2" charset="-122"/>
                    <a:ea typeface="华文中宋" panose="02010600040101010101" pitchFamily="2" charset="-122"/>
                  </a:rPr>
                  <a:t>的一个样本观察值，把它们按照大小排列为</a:t>
                </a:r>
                <a14:m>
                  <m:oMath xmlns:m="http://schemas.openxmlformats.org/officeDocument/2006/math">
                    <m:sSubSup>
                      <m:sSubSupPr>
                        <m:ctrlPr>
                          <a:rPr lang="en-US" altLang="zh-CN" b="1" i="1" kern="100" smtClean="0">
                            <a:latin typeface="Cambria Math" panose="02040503050406030204" pitchFamily="18" charset="0"/>
                          </a:rPr>
                        </m:ctrlPr>
                      </m:sSubSupPr>
                      <m:e>
                        <m:r>
                          <a:rPr lang="en-US" altLang="zh-CN" b="1" kern="100">
                            <a:latin typeface="Cambria Math" panose="02040503050406030204" pitchFamily="18" charset="0"/>
                          </a:rPr>
                          <m:t>𝑥</m:t>
                        </m:r>
                      </m:e>
                      <m:sub>
                        <m:r>
                          <a:rPr lang="en-US" altLang="zh-CN" b="1" kern="100">
                            <a:latin typeface="Cambria Math" panose="02040503050406030204" pitchFamily="18" charset="0"/>
                          </a:rPr>
                          <m:t>1</m:t>
                        </m:r>
                      </m:sub>
                      <m:sup>
                        <m:r>
                          <a:rPr lang="en-US" altLang="zh-CN" b="1" i="1" kern="100" smtClean="0">
                            <a:latin typeface="Cambria Math" panose="02040503050406030204" pitchFamily="18" charset="0"/>
                          </a:rPr>
                          <m:t>∗</m:t>
                        </m:r>
                      </m:sup>
                    </m:sSubSup>
                    <m:r>
                      <a:rPr lang="en-US" altLang="zh-CN" b="1" kern="100">
                        <a:latin typeface="Cambria Math" panose="02040503050406030204" pitchFamily="18" charset="0"/>
                      </a:rPr>
                      <m:t>,</m:t>
                    </m:r>
                    <m:sSubSup>
                      <m:sSubSupPr>
                        <m:ctrlPr>
                          <a:rPr lang="en-US" altLang="zh-CN" b="1" i="1" kern="100" smtClean="0">
                            <a:latin typeface="Cambria Math" panose="02040503050406030204" pitchFamily="18" charset="0"/>
                          </a:rPr>
                        </m:ctrlPr>
                      </m:sSubSupPr>
                      <m:e>
                        <m:r>
                          <a:rPr lang="en-US" altLang="zh-CN" b="1" kern="100">
                            <a:latin typeface="Cambria Math" panose="02040503050406030204" pitchFamily="18" charset="0"/>
                          </a:rPr>
                          <m:t>𝑥</m:t>
                        </m:r>
                      </m:e>
                      <m:sub>
                        <m:r>
                          <a:rPr lang="en-US" altLang="zh-CN" b="1" kern="100">
                            <a:latin typeface="Cambria Math" panose="02040503050406030204" pitchFamily="18" charset="0"/>
                          </a:rPr>
                          <m:t>2</m:t>
                        </m:r>
                      </m:sub>
                      <m:sup>
                        <m:r>
                          <a:rPr lang="en-US" altLang="zh-CN" b="1" i="1" kern="100" smtClean="0">
                            <a:latin typeface="Cambria Math" panose="02040503050406030204" pitchFamily="18" charset="0"/>
                          </a:rPr>
                          <m:t>∗</m:t>
                        </m:r>
                      </m:sup>
                    </m:sSubSup>
                    <m:r>
                      <a:rPr lang="en-US" altLang="zh-CN" b="1" kern="100">
                        <a:latin typeface="Cambria Math" panose="02040503050406030204" pitchFamily="18" charset="0"/>
                      </a:rPr>
                      <m:t>,…,</m:t>
                    </m:r>
                    <m:sSubSup>
                      <m:sSubSupPr>
                        <m:ctrlPr>
                          <a:rPr lang="en-US" altLang="zh-CN" b="1" i="1" kern="100" smtClean="0">
                            <a:latin typeface="Cambria Math" panose="02040503050406030204" pitchFamily="18" charset="0"/>
                          </a:rPr>
                        </m:ctrlPr>
                      </m:sSubSupPr>
                      <m:e>
                        <m:r>
                          <a:rPr lang="en-US" altLang="zh-CN" b="1" kern="100">
                            <a:latin typeface="Cambria Math" panose="02040503050406030204" pitchFamily="18" charset="0"/>
                          </a:rPr>
                          <m:t>𝑥</m:t>
                        </m:r>
                      </m:e>
                      <m:sub>
                        <m:r>
                          <a:rPr lang="en-US" altLang="zh-CN" b="1" kern="100">
                            <a:latin typeface="Cambria Math" panose="02040503050406030204" pitchFamily="18" charset="0"/>
                          </a:rPr>
                          <m:t>𝑛</m:t>
                        </m:r>
                      </m:sub>
                      <m:sup>
                        <m:r>
                          <a:rPr lang="en-US" altLang="zh-CN" b="1" i="1" kern="100" smtClean="0">
                            <a:latin typeface="Cambria Math" panose="02040503050406030204" pitchFamily="18" charset="0"/>
                          </a:rPr>
                          <m:t>∗</m:t>
                        </m:r>
                      </m:sup>
                    </m:sSubSup>
                  </m:oMath>
                </a14:m>
                <a:r>
                  <a:rPr lang="en-US"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令</a:t>
                </a:r>
                <a:endParaRPr lang="en-US" altLang="zh-CN" kern="100" dirty="0">
                  <a:latin typeface="华文中宋" panose="02010600040101010101" pitchFamily="2" charset="-122"/>
                  <a:ea typeface="华文中宋" panose="02010600040101010101" pitchFamily="2" charset="-122"/>
                </a:endParaRPr>
              </a:p>
              <a:p>
                <a:pPr marL="896938" algn="dist"/>
                <a14:m>
                  <m:oMathPara xmlns:m="http://schemas.openxmlformats.org/officeDocument/2006/math">
                    <m:oMathParaPr>
                      <m:jc m:val="center"/>
                    </m:oMathParaPr>
                    <m:oMath xmlns:m="http://schemas.openxmlformats.org/officeDocument/2006/math">
                      <m:sSub>
                        <m:sSubPr>
                          <m:ctrlPr>
                            <a:rPr lang="en-US" altLang="zh-CN" i="1" kern="100" smtClean="0">
                              <a:latin typeface="Cambria Math" panose="02040503050406030204" pitchFamily="18" charset="0"/>
                            </a:rPr>
                          </m:ctrlPr>
                        </m:sSubPr>
                        <m:e>
                          <m:r>
                            <a:rPr lang="en-US" altLang="zh-CN" b="0" i="1" kern="100" smtClean="0">
                              <a:latin typeface="Cambria Math" panose="02040503050406030204" pitchFamily="18" charset="0"/>
                            </a:rPr>
                            <m:t>𝐹</m:t>
                          </m:r>
                        </m:e>
                        <m:sub>
                          <m:r>
                            <a:rPr lang="en-US" altLang="zh-CN" b="0" i="1" kern="100" smtClean="0">
                              <a:latin typeface="Cambria Math" panose="02040503050406030204" pitchFamily="18" charset="0"/>
                            </a:rPr>
                            <m:t>𝑛</m:t>
                          </m:r>
                        </m:sub>
                      </m:sSub>
                      <m:d>
                        <m:dPr>
                          <m:ctrlPr>
                            <a:rPr lang="en-US" altLang="zh-CN" i="1" kern="100" smtClean="0">
                              <a:latin typeface="Cambria Math" panose="02040503050406030204" pitchFamily="18" charset="0"/>
                            </a:rPr>
                          </m:ctrlPr>
                        </m:dPr>
                        <m:e>
                          <m:r>
                            <a:rPr lang="en-US" altLang="zh-CN" b="0" i="1" kern="100" smtClean="0">
                              <a:latin typeface="Cambria Math" panose="02040503050406030204" pitchFamily="18" charset="0"/>
                            </a:rPr>
                            <m:t>𝑥</m:t>
                          </m:r>
                        </m:e>
                      </m:d>
                      <m:r>
                        <a:rPr lang="en-US" altLang="zh-CN" b="0" i="1" kern="100" smtClean="0">
                          <a:latin typeface="Cambria Math" panose="02040503050406030204" pitchFamily="18" charset="0"/>
                        </a:rPr>
                        <m:t>=</m:t>
                      </m:r>
                      <m:d>
                        <m:dPr>
                          <m:begChr m:val="{"/>
                          <m:endChr m:val=""/>
                          <m:ctrlPr>
                            <a:rPr lang="en-US" altLang="zh-CN" i="1" kern="100" smtClean="0">
                              <a:latin typeface="Cambria Math" panose="02040503050406030204" pitchFamily="18" charset="0"/>
                            </a:rPr>
                          </m:ctrlPr>
                        </m:dPr>
                        <m:e>
                          <m:eqArr>
                            <m:eqArrPr>
                              <m:ctrlPr>
                                <a:rPr lang="en-US" altLang="zh-CN" i="1" kern="100" smtClean="0">
                                  <a:latin typeface="Cambria Math" panose="02040503050406030204" pitchFamily="18" charset="0"/>
                                </a:rPr>
                              </m:ctrlPr>
                            </m:eqArrPr>
                            <m:e>
                              <m:m>
                                <m:mPr>
                                  <m:mcs>
                                    <m:mc>
                                      <m:mcPr>
                                        <m:count m:val="1"/>
                                        <m:mcJc m:val="center"/>
                                      </m:mcPr>
                                    </m:mc>
                                  </m:mcs>
                                  <m:ctrlPr>
                                    <a:rPr lang="en-US" altLang="zh-CN" i="1" kern="100" smtClean="0">
                                      <a:latin typeface="Cambria Math" panose="02040503050406030204" pitchFamily="18" charset="0"/>
                                    </a:rPr>
                                  </m:ctrlPr>
                                </m:mPr>
                                <m:mr>
                                  <m:e>
                                    <m:r>
                                      <m:rPr>
                                        <m:brk m:alnAt="7"/>
                                      </m:rPr>
                                      <a:rPr lang="en-US" altLang="zh-CN" b="0" i="1" kern="100">
                                        <a:latin typeface="Cambria Math" panose="02040503050406030204" pitchFamily="18" charset="0"/>
                                      </a:rPr>
                                      <m:t>0</m:t>
                                    </m:r>
                                    <m:r>
                                      <a:rPr lang="en-US" altLang="zh-CN" b="0" i="1" kern="100">
                                        <a:latin typeface="Cambria Math" panose="02040503050406030204" pitchFamily="18" charset="0"/>
                                      </a:rPr>
                                      <m:t>,</m:t>
                                    </m:r>
                                    <m:r>
                                      <a:rPr lang="en-US" altLang="zh-CN" b="0" i="1" kern="100" smtClean="0">
                                        <a:latin typeface="Cambria Math" panose="02040503050406030204" pitchFamily="18" charset="0"/>
                                      </a:rPr>
                                      <m:t>                          </m:t>
                                    </m:r>
                                    <m:r>
                                      <m:rPr>
                                        <m:brk m:alnAt="7"/>
                                      </m:rPr>
                                      <a:rPr lang="en-US" altLang="zh-CN" b="0" i="1" kern="100">
                                        <a:latin typeface="Cambria Math" panose="02040503050406030204" pitchFamily="18" charset="0"/>
                                      </a:rPr>
                                      <m:t>𝑥</m:t>
                                    </m:r>
                                    <m:r>
                                      <a:rPr lang="en-US" altLang="zh-CN" b="0" i="1" kern="100">
                                        <a:latin typeface="Cambria Math" panose="02040503050406030204" pitchFamily="18" charset="0"/>
                                      </a:rPr>
                                      <m:t>&lt;</m:t>
                                    </m:r>
                                    <m:sSubSup>
                                      <m:sSubSupPr>
                                        <m:ctrlPr>
                                          <a:rPr lang="en-US" altLang="zh-CN" i="1" kern="100">
                                            <a:latin typeface="Cambria Math" panose="02040503050406030204" pitchFamily="18" charset="0"/>
                                          </a:rPr>
                                        </m:ctrlPr>
                                      </m:sSubSupPr>
                                      <m:e>
                                        <m:r>
                                          <m:rPr>
                                            <m:brk m:alnAt="7"/>
                                          </m:rPr>
                                          <a:rPr lang="en-US" altLang="zh-CN" b="0" i="1" kern="100">
                                            <a:latin typeface="Cambria Math" panose="02040503050406030204" pitchFamily="18" charset="0"/>
                                          </a:rPr>
                                          <m:t>𝑥</m:t>
                                        </m:r>
                                      </m:e>
                                      <m:sub>
                                        <m:r>
                                          <m:rPr>
                                            <m:brk m:alnAt="7"/>
                                          </m:rPr>
                                          <a:rPr lang="en-US" altLang="zh-CN" b="0" i="1" kern="100">
                                            <a:latin typeface="Cambria Math" panose="02040503050406030204" pitchFamily="18" charset="0"/>
                                          </a:rPr>
                                          <m:t>1</m:t>
                                        </m:r>
                                      </m:sub>
                                      <m:sup>
                                        <m:r>
                                          <m:rPr>
                                            <m:brk m:alnAt="7"/>
                                          </m:rPr>
                                          <a:rPr lang="en-US" altLang="zh-CN" b="0" i="1" kern="100">
                                            <a:latin typeface="Cambria Math" panose="02040503050406030204" pitchFamily="18" charset="0"/>
                                          </a:rPr>
                                          <m:t>∗</m:t>
                                        </m:r>
                                      </m:sup>
                                    </m:sSubSup>
                                  </m:e>
                                </m:mr>
                                <m:mr>
                                  <m:e>
                                    <m:f>
                                      <m:fPr>
                                        <m:ctrlPr>
                                          <a:rPr lang="en-US" altLang="zh-CN" i="1" kern="100">
                                            <a:latin typeface="Cambria Math" panose="02040503050406030204" pitchFamily="18" charset="0"/>
                                          </a:rPr>
                                        </m:ctrlPr>
                                      </m:fPr>
                                      <m:num>
                                        <m:r>
                                          <m:rPr>
                                            <m:brk m:alnAt="7"/>
                                          </m:rPr>
                                          <a:rPr lang="en-US" altLang="zh-CN" b="0" i="1" kern="100">
                                            <a:latin typeface="Cambria Math" panose="02040503050406030204" pitchFamily="18" charset="0"/>
                                          </a:rPr>
                                          <m:t>1</m:t>
                                        </m:r>
                                      </m:num>
                                      <m:den>
                                        <m:r>
                                          <m:rPr>
                                            <m:brk m:alnAt="7"/>
                                          </m:rPr>
                                          <a:rPr lang="en-US" altLang="zh-CN" b="0" i="1" kern="100">
                                            <a:latin typeface="Cambria Math" panose="02040503050406030204" pitchFamily="18" charset="0"/>
                                          </a:rPr>
                                          <m:t>𝑛</m:t>
                                        </m:r>
                                      </m:den>
                                    </m:f>
                                    <m:r>
                                      <m:rPr>
                                        <m:brk m:alnAt="7"/>
                                      </m:rPr>
                                      <a:rPr lang="en-US" altLang="zh-CN" b="0" i="1" kern="100">
                                        <a:latin typeface="Cambria Math" panose="02040503050406030204" pitchFamily="18" charset="0"/>
                                      </a:rPr>
                                      <m:t>,</m:t>
                                    </m:r>
                                    <m:r>
                                      <a:rPr lang="en-US" altLang="zh-CN" b="0" i="1" kern="100" smtClean="0">
                                        <a:latin typeface="Cambria Math" panose="02040503050406030204" pitchFamily="18" charset="0"/>
                                      </a:rPr>
                                      <m:t>           </m:t>
                                    </m:r>
                                    <m:sSubSup>
                                      <m:sSubSupPr>
                                        <m:ctrlPr>
                                          <a:rPr lang="en-US" altLang="zh-CN" i="1" kern="100">
                                            <a:latin typeface="Cambria Math" panose="02040503050406030204" pitchFamily="18" charset="0"/>
                                          </a:rPr>
                                        </m:ctrlPr>
                                      </m:sSubSupPr>
                                      <m:e>
                                        <m:r>
                                          <a:rPr lang="en-US" altLang="zh-CN" b="0" i="1" kern="100" smtClean="0">
                                            <a:latin typeface="Cambria Math" panose="02040503050406030204" pitchFamily="18" charset="0"/>
                                          </a:rPr>
                                          <m:t>     </m:t>
                                        </m:r>
                                        <m:r>
                                          <m:rPr>
                                            <m:brk m:alnAt="7"/>
                                          </m:rPr>
                                          <a:rPr lang="en-US" altLang="zh-CN" b="0" i="1" kern="100">
                                            <a:latin typeface="Cambria Math" panose="02040503050406030204" pitchFamily="18" charset="0"/>
                                          </a:rPr>
                                          <m:t>𝑥</m:t>
                                        </m:r>
                                      </m:e>
                                      <m:sub>
                                        <m:r>
                                          <m:rPr>
                                            <m:brk m:alnAt="7"/>
                                          </m:rPr>
                                          <a:rPr lang="en-US" altLang="zh-CN" b="0" i="1" kern="100">
                                            <a:latin typeface="Cambria Math" panose="02040503050406030204" pitchFamily="18" charset="0"/>
                                          </a:rPr>
                                          <m:t>1</m:t>
                                        </m:r>
                                      </m:sub>
                                      <m:sup>
                                        <m:r>
                                          <m:rPr>
                                            <m:brk m:alnAt="7"/>
                                          </m:rPr>
                                          <a:rPr lang="en-US" altLang="zh-CN" b="0" i="1" kern="100">
                                            <a:latin typeface="Cambria Math" panose="02040503050406030204" pitchFamily="18" charset="0"/>
                                          </a:rPr>
                                          <m:t>∗</m:t>
                                        </m:r>
                                      </m:sup>
                                    </m:sSubSup>
                                    <m:r>
                                      <m:rPr>
                                        <m:brk m:alnAt="7"/>
                                      </m:rPr>
                                      <a:rPr lang="en-US" altLang="zh-CN" b="0" i="1" kern="100">
                                        <a:latin typeface="Cambria Math" panose="02040503050406030204" pitchFamily="18" charset="0"/>
                                      </a:rPr>
                                      <m:t>≤</m:t>
                                    </m:r>
                                    <m:r>
                                      <a:rPr lang="en-US" altLang="zh-CN" b="0" i="1" kern="100">
                                        <a:latin typeface="Cambria Math" panose="02040503050406030204" pitchFamily="18" charset="0"/>
                                      </a:rPr>
                                      <m:t>𝑥</m:t>
                                    </m:r>
                                    <m:r>
                                      <a:rPr lang="en-US" altLang="zh-CN" b="0" i="1" kern="100">
                                        <a:latin typeface="Cambria Math" panose="02040503050406030204" pitchFamily="18" charset="0"/>
                                      </a:rPr>
                                      <m:t>&lt;</m:t>
                                    </m:r>
                                    <m:sSubSup>
                                      <m:sSubSupPr>
                                        <m:ctrlPr>
                                          <a:rPr lang="en-US" altLang="zh-CN" i="1" kern="100">
                                            <a:latin typeface="Cambria Math" panose="02040503050406030204" pitchFamily="18" charset="0"/>
                                          </a:rPr>
                                        </m:ctrlPr>
                                      </m:sSubSupPr>
                                      <m:e>
                                        <m:r>
                                          <m:rPr>
                                            <m:brk m:alnAt="7"/>
                                          </m:rPr>
                                          <a:rPr lang="en-US" altLang="zh-CN" b="0" i="1" kern="100">
                                            <a:latin typeface="Cambria Math" panose="02040503050406030204" pitchFamily="18" charset="0"/>
                                          </a:rPr>
                                          <m:t>𝑥</m:t>
                                        </m:r>
                                      </m:e>
                                      <m:sub>
                                        <m:r>
                                          <m:rPr>
                                            <m:brk m:alnAt="7"/>
                                          </m:rPr>
                                          <a:rPr lang="en-US" altLang="zh-CN" b="0" i="1" kern="100">
                                            <a:latin typeface="Cambria Math" panose="02040503050406030204" pitchFamily="18" charset="0"/>
                                          </a:rPr>
                                          <m:t>2</m:t>
                                        </m:r>
                                      </m:sub>
                                      <m:sup>
                                        <m:r>
                                          <m:rPr>
                                            <m:brk m:alnAt="7"/>
                                          </m:rPr>
                                          <a:rPr lang="en-US" altLang="zh-CN" b="0" i="1" kern="100">
                                            <a:latin typeface="Cambria Math" panose="02040503050406030204" pitchFamily="18" charset="0"/>
                                          </a:rPr>
                                          <m:t>∗</m:t>
                                        </m:r>
                                      </m:sup>
                                    </m:sSubSup>
                                  </m:e>
                                </m:mr>
                                <m:mr>
                                  <m:e>
                                    <m:r>
                                      <m:rPr>
                                        <m:brk m:alnAt="7"/>
                                      </m:rPr>
                                      <a:rPr lang="en-US" altLang="zh-CN" b="0" i="1" kern="100">
                                        <a:latin typeface="Cambria Math" panose="02040503050406030204" pitchFamily="18" charset="0"/>
                                      </a:rPr>
                                      <m:t>…</m:t>
                                    </m:r>
                                  </m:e>
                                </m:mr>
                              </m:m>
                            </m:e>
                            <m:e>
                              <m:f>
                                <m:fPr>
                                  <m:ctrlPr>
                                    <a:rPr lang="en-US" altLang="zh-CN" i="1" kern="100">
                                      <a:latin typeface="Cambria Math" panose="02040503050406030204" pitchFamily="18" charset="0"/>
                                    </a:rPr>
                                  </m:ctrlPr>
                                </m:fPr>
                                <m:num>
                                  <m:r>
                                    <a:rPr lang="en-US" altLang="zh-CN" b="0" i="1" kern="100">
                                      <a:latin typeface="Cambria Math" panose="02040503050406030204" pitchFamily="18" charset="0"/>
                                    </a:rPr>
                                    <m:t>𝑘</m:t>
                                  </m:r>
                                </m:num>
                                <m:den>
                                  <m:r>
                                    <a:rPr lang="en-US" altLang="zh-CN" b="0" i="1" kern="100">
                                      <a:latin typeface="Cambria Math" panose="02040503050406030204" pitchFamily="18" charset="0"/>
                                    </a:rPr>
                                    <m:t>𝑛</m:t>
                                  </m:r>
                                </m:den>
                              </m:f>
                              <m:r>
                                <a:rPr lang="en-US" altLang="zh-CN" b="0" i="1" kern="100">
                                  <a:latin typeface="Cambria Math" panose="02040503050406030204" pitchFamily="18" charset="0"/>
                                </a:rPr>
                                <m:t>,</m:t>
                              </m:r>
                              <m:r>
                                <a:rPr lang="en-US" altLang="zh-CN" b="0" i="1" kern="100" smtClean="0">
                                  <a:latin typeface="Cambria Math" panose="02040503050406030204" pitchFamily="18" charset="0"/>
                                </a:rPr>
                                <m:t>    </m:t>
                              </m:r>
                              <m:sSubSup>
                                <m:sSubSupPr>
                                  <m:ctrlPr>
                                    <a:rPr lang="en-US" altLang="zh-CN" i="1" kern="100">
                                      <a:latin typeface="Cambria Math" panose="02040503050406030204" pitchFamily="18" charset="0"/>
                                    </a:rPr>
                                  </m:ctrlPr>
                                </m:sSubSupPr>
                                <m:e>
                                  <m:r>
                                    <a:rPr lang="en-US" altLang="zh-CN" b="0" i="1" kern="100" smtClean="0">
                                      <a:latin typeface="Cambria Math" panose="02040503050406030204" pitchFamily="18" charset="0"/>
                                    </a:rPr>
                                    <m:t>  </m:t>
                                  </m:r>
                                  <m:r>
                                    <a:rPr lang="en-US" altLang="zh-CN" b="0" i="1" kern="100">
                                      <a:latin typeface="Cambria Math" panose="02040503050406030204" pitchFamily="18" charset="0"/>
                                    </a:rPr>
                                    <m:t>𝑥</m:t>
                                  </m:r>
                                </m:e>
                                <m:sub>
                                  <m:r>
                                    <a:rPr lang="en-US" altLang="zh-CN" b="0" i="1" kern="100">
                                      <a:latin typeface="Cambria Math" panose="02040503050406030204" pitchFamily="18" charset="0"/>
                                    </a:rPr>
                                    <m:t>𝑛</m:t>
                                  </m:r>
                                  <m:r>
                                    <a:rPr lang="en-US" altLang="zh-CN" b="0" i="1" kern="100">
                                      <a:latin typeface="Cambria Math" panose="02040503050406030204" pitchFamily="18" charset="0"/>
                                    </a:rPr>
                                    <m:t>−2 </m:t>
                                  </m:r>
                                </m:sub>
                                <m:sup>
                                  <m:r>
                                    <a:rPr lang="en-US" altLang="zh-CN" b="0" i="1" kern="100">
                                      <a:latin typeface="Cambria Math" panose="02040503050406030204" pitchFamily="18" charset="0"/>
                                    </a:rPr>
                                    <m:t>∗</m:t>
                                  </m:r>
                                </m:sup>
                              </m:sSubSup>
                              <m:r>
                                <a:rPr lang="en-US" altLang="zh-CN" b="0" i="1" kern="100">
                                  <a:latin typeface="Cambria Math" panose="02040503050406030204" pitchFamily="18" charset="0"/>
                                </a:rPr>
                                <m:t>≤</m:t>
                              </m:r>
                              <m:r>
                                <a:rPr lang="en-US" altLang="zh-CN" b="0" i="1" kern="100">
                                  <a:latin typeface="Cambria Math" panose="02040503050406030204" pitchFamily="18" charset="0"/>
                                </a:rPr>
                                <m:t>𝑥</m:t>
                              </m:r>
                              <m:r>
                                <a:rPr lang="en-US" altLang="zh-CN" b="0" i="1" kern="100">
                                  <a:latin typeface="Cambria Math" panose="02040503050406030204" pitchFamily="18" charset="0"/>
                                </a:rPr>
                                <m:t>&lt;</m:t>
                              </m:r>
                              <m:sSubSup>
                                <m:sSubSupPr>
                                  <m:ctrlPr>
                                    <a:rPr lang="en-US" altLang="zh-CN" i="1" kern="100">
                                      <a:latin typeface="Cambria Math" panose="02040503050406030204" pitchFamily="18" charset="0"/>
                                    </a:rPr>
                                  </m:ctrlPr>
                                </m:sSubSupPr>
                                <m:e>
                                  <m:r>
                                    <a:rPr lang="en-US" altLang="zh-CN" b="0" i="1" kern="100">
                                      <a:latin typeface="Cambria Math" panose="02040503050406030204" pitchFamily="18" charset="0"/>
                                    </a:rPr>
                                    <m:t>𝑥</m:t>
                                  </m:r>
                                </m:e>
                                <m:sub>
                                  <m:r>
                                    <a:rPr lang="en-US" altLang="zh-CN" b="0" i="1" kern="100">
                                      <a:latin typeface="Cambria Math" panose="02040503050406030204" pitchFamily="18" charset="0"/>
                                    </a:rPr>
                                    <m:t>𝑛</m:t>
                                  </m:r>
                                  <m:r>
                                    <a:rPr lang="en-US" altLang="zh-CN" b="0" i="1" kern="100">
                                      <a:latin typeface="Cambria Math" panose="02040503050406030204" pitchFamily="18" charset="0"/>
                                    </a:rPr>
                                    <m:t>−1</m:t>
                                  </m:r>
                                </m:sub>
                                <m:sup>
                                  <m:r>
                                    <a:rPr lang="en-US" altLang="zh-CN" b="0" i="1" kern="100">
                                      <a:latin typeface="Cambria Math" panose="02040503050406030204" pitchFamily="18" charset="0"/>
                                    </a:rPr>
                                    <m:t>∗</m:t>
                                  </m:r>
                                </m:sup>
                              </m:sSubSup>
                            </m:e>
                            <m:e>
                              <m:r>
                                <a:rPr lang="en-US" altLang="zh-CN" b="0" i="1" kern="100">
                                  <a:latin typeface="Cambria Math" panose="02040503050406030204" pitchFamily="18" charset="0"/>
                                </a:rPr>
                                <m:t>1 ,</m:t>
                              </m:r>
                              <m:r>
                                <a:rPr lang="en-US" altLang="zh-CN" b="0" i="1" kern="100" smtClean="0">
                                  <a:latin typeface="Cambria Math" panose="02040503050406030204" pitchFamily="18" charset="0"/>
                                </a:rPr>
                                <m:t>                         </m:t>
                              </m:r>
                              <m:sSubSup>
                                <m:sSubSupPr>
                                  <m:ctrlPr>
                                    <a:rPr lang="en-US" altLang="zh-CN" i="1" kern="100">
                                      <a:latin typeface="Cambria Math" panose="02040503050406030204" pitchFamily="18" charset="0"/>
                                    </a:rPr>
                                  </m:ctrlPr>
                                </m:sSubSupPr>
                                <m:e>
                                  <m:r>
                                    <a:rPr lang="en-US" altLang="zh-CN" b="0" i="1" kern="100">
                                      <a:latin typeface="Cambria Math" panose="02040503050406030204" pitchFamily="18" charset="0"/>
                                    </a:rPr>
                                    <m:t>𝑥</m:t>
                                  </m:r>
                                </m:e>
                                <m:sub>
                                  <m:r>
                                    <a:rPr lang="en-US" altLang="zh-CN" b="0" i="1" kern="100">
                                      <a:latin typeface="Cambria Math" panose="02040503050406030204" pitchFamily="18" charset="0"/>
                                    </a:rPr>
                                    <m:t>𝑛</m:t>
                                  </m:r>
                                </m:sub>
                                <m:sup>
                                  <m:r>
                                    <a:rPr lang="en-US" altLang="zh-CN" b="0" i="1" kern="100">
                                      <a:latin typeface="Cambria Math" panose="02040503050406030204" pitchFamily="18" charset="0"/>
                                    </a:rPr>
                                    <m:t>∗</m:t>
                                  </m:r>
                                </m:sup>
                              </m:sSubSup>
                              <m:r>
                                <a:rPr lang="en-US" altLang="zh-CN" b="0" i="1" kern="100">
                                  <a:latin typeface="Cambria Math" panose="02040503050406030204" pitchFamily="18" charset="0"/>
                                </a:rPr>
                                <m:t>≤</m:t>
                              </m:r>
                              <m:r>
                                <a:rPr lang="en-US" altLang="zh-CN" b="0" i="1" kern="100" smtClean="0">
                                  <a:latin typeface="Cambria Math" panose="02040503050406030204" pitchFamily="18" charset="0"/>
                                </a:rPr>
                                <m:t>𝑥</m:t>
                              </m:r>
                            </m:e>
                          </m:eqArr>
                        </m:e>
                      </m:d>
                    </m:oMath>
                  </m:oMathPara>
                </a14:m>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为样本分布函数。</a:t>
                </a:r>
                <a:endParaRPr lang="zh-CN"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5035866"/>
              </a:xfrm>
              <a:prstGeom prst="rect">
                <a:avLst/>
              </a:prstGeom>
              <a:blipFill>
                <a:blip r:embed="rId2"/>
                <a:stretch>
                  <a:fillRect t="-1332" b="-18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0333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3364767"/>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四</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对样本</a:t>
                </a:r>
                <a:r>
                  <a:rPr lang="zh-CN" altLang="zh-CN" sz="2800" b="1" kern="100" dirty="0">
                    <a:latin typeface="华文中宋" panose="02010600040101010101" pitchFamily="2" charset="-122"/>
                    <a:ea typeface="华文中宋" panose="02010600040101010101" pitchFamily="2" charset="-122"/>
                  </a:rPr>
                  <a:t>的</a:t>
                </a:r>
                <a:r>
                  <a:rPr lang="zh-CN" altLang="en-US" sz="2800" b="1" kern="100" dirty="0">
                    <a:latin typeface="华文中宋" panose="02010600040101010101" pitchFamily="2" charset="-122"/>
                    <a:ea typeface="华文中宋" panose="02010600040101010101" pitchFamily="2" charset="-122"/>
                  </a:rPr>
                  <a:t>描述</a:t>
                </a:r>
                <a:r>
                  <a:rPr lang="zh-CN"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样本分布的数字特征</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二</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样本平均数</a:t>
                </a:r>
                <a:endParaRPr lang="en-US" altLang="zh-CN" kern="100" dirty="0">
                  <a:latin typeface="华文中宋" panose="02010600040101010101" pitchFamily="2" charset="-122"/>
                  <a:ea typeface="华文中宋" panose="02010600040101010101" pitchFamily="2" charset="-122"/>
                </a:endParaRPr>
              </a:p>
              <a:p>
                <a:pPr marL="896938"/>
                <a:r>
                  <a:rPr lang="zh-CN" altLang="zh-CN" kern="100" dirty="0">
                    <a:latin typeface="华文中宋" panose="02010600040101010101" pitchFamily="2" charset="-122"/>
                    <a:ea typeface="华文中宋" panose="02010600040101010101" pitchFamily="2" charset="-122"/>
                  </a:rPr>
                  <a:t>定义</a:t>
                </a:r>
                <a:r>
                  <a:rPr lang="en-US" altLang="zh-CN" kern="100" dirty="0">
                    <a:latin typeface="华文中宋" panose="02010600040101010101" pitchFamily="2" charset="-122"/>
                    <a:ea typeface="华文中宋" panose="02010600040101010101" pitchFamily="2" charset="-122"/>
                  </a:rPr>
                  <a:t>1.4.1 </a:t>
                </a:r>
                <a:r>
                  <a:rPr lang="zh-CN" altLang="zh-CN" kern="100" dirty="0">
                    <a:latin typeface="华文中宋" panose="02010600040101010101" pitchFamily="2" charset="-122"/>
                    <a:ea typeface="华文中宋" panose="02010600040101010101" pitchFamily="2" charset="-122"/>
                  </a:rPr>
                  <a:t>对于样本</a:t>
                </a:r>
                <a14:m>
                  <m:oMath xmlns:m="http://schemas.openxmlformats.org/officeDocument/2006/math">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1</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2</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𝑛</m:t>
                        </m:r>
                      </m:sub>
                    </m:sSub>
                  </m:oMath>
                </a14:m>
                <a:r>
                  <a:rPr lang="zh-CN" altLang="en-US" kern="100" dirty="0">
                    <a:latin typeface="华文中宋" panose="02010600040101010101" pitchFamily="2" charset="-122"/>
                    <a:ea typeface="华文中宋" panose="02010600040101010101" pitchFamily="2" charset="-122"/>
                  </a:rPr>
                  <a:t>，称</a:t>
                </a:r>
                <a14:m>
                  <m:oMath xmlns:m="http://schemas.openxmlformats.org/officeDocument/2006/math">
                    <m:acc>
                      <m:accPr>
                        <m:chr m:val="̅"/>
                        <m:ctrlPr>
                          <a:rPr lang="en-US" altLang="zh-CN" b="0" i="1" kern="100" smtClean="0">
                            <a:latin typeface="Cambria Math" panose="02040503050406030204" pitchFamily="18" charset="0"/>
                            <a:ea typeface="华文中宋" panose="02010600040101010101" pitchFamily="2" charset="-122"/>
                          </a:rPr>
                        </m:ctrlPr>
                      </m:accPr>
                      <m:e>
                        <m:r>
                          <a:rPr lang="en-US" altLang="zh-CN" b="0" i="1" kern="100" smtClean="0">
                            <a:latin typeface="Cambria Math" panose="02040503050406030204" pitchFamily="18" charset="0"/>
                            <a:ea typeface="华文中宋" panose="02010600040101010101" pitchFamily="2" charset="-122"/>
                          </a:rPr>
                          <m:t>𝑥</m:t>
                        </m:r>
                      </m:e>
                    </m:acc>
                    <m:r>
                      <a:rPr lang="en-US" altLang="zh-CN" b="0" i="1" kern="100" smtClean="0">
                        <a:latin typeface="Cambria Math" panose="02040503050406030204" pitchFamily="18" charset="0"/>
                        <a:ea typeface="华文中宋" panose="02010600040101010101" pitchFamily="2" charset="-122"/>
                      </a:rPr>
                      <m:t>=1/</m:t>
                    </m:r>
                    <m:r>
                      <a:rPr lang="en-US" altLang="zh-CN" b="0" i="1" kern="100" smtClean="0">
                        <a:latin typeface="Cambria Math" panose="02040503050406030204" pitchFamily="18" charset="0"/>
                        <a:ea typeface="华文中宋" panose="02010600040101010101" pitchFamily="2" charset="-122"/>
                      </a:rPr>
                      <m:t>𝑛</m:t>
                    </m:r>
                    <m:nary>
                      <m:naryPr>
                        <m:chr m:val="∑"/>
                        <m:ctrlPr>
                          <a:rPr lang="en-US" altLang="zh-CN" b="0" i="1" kern="100" smtClean="0">
                            <a:latin typeface="Cambria Math" panose="02040503050406030204" pitchFamily="18" charset="0"/>
                            <a:ea typeface="华文中宋" panose="02010600040101010101" pitchFamily="2" charset="-122"/>
                          </a:rPr>
                        </m:ctrlPr>
                      </m:naryPr>
                      <m:sub>
                        <m:r>
                          <a:rPr lang="en-US" altLang="zh-CN" b="0" i="1" kern="100" smtClean="0">
                            <a:latin typeface="Cambria Math" panose="02040503050406030204" pitchFamily="18" charset="0"/>
                            <a:ea typeface="华文中宋" panose="02010600040101010101" pitchFamily="2" charset="-122"/>
                          </a:rPr>
                          <m:t>𝑖</m:t>
                        </m:r>
                      </m:sub>
                      <m:sup>
                        <m:r>
                          <a:rPr lang="en-US" altLang="zh-CN" b="0" i="1" kern="100" smtClean="0">
                            <a:latin typeface="Cambria Math" panose="02040503050406030204" pitchFamily="18" charset="0"/>
                            <a:ea typeface="华文中宋" panose="02010600040101010101" pitchFamily="2" charset="-122"/>
                          </a:rPr>
                          <m:t>𝑛</m:t>
                        </m:r>
                      </m:sup>
                      <m:e>
                        <m:sSub>
                          <m:sSubPr>
                            <m:ctrlPr>
                              <a:rPr lang="en-US" altLang="zh-CN" b="0" i="1" kern="100" smtClean="0">
                                <a:latin typeface="Cambria Math" panose="02040503050406030204" pitchFamily="18" charset="0"/>
                                <a:ea typeface="华文中宋" panose="02010600040101010101" pitchFamily="2" charset="-122"/>
                              </a:rPr>
                            </m:ctrlPr>
                          </m:sSubPr>
                          <m:e>
                            <m:r>
                              <a:rPr lang="en-US" altLang="zh-CN" b="0" i="1" kern="100" smtClean="0">
                                <a:latin typeface="Cambria Math" panose="02040503050406030204" pitchFamily="18" charset="0"/>
                                <a:ea typeface="华文中宋" panose="02010600040101010101" pitchFamily="2" charset="-122"/>
                              </a:rPr>
                              <m:t>𝑥</m:t>
                            </m:r>
                          </m:e>
                          <m:sub>
                            <m:r>
                              <a:rPr lang="en-US" altLang="zh-CN" b="0" i="1" kern="100" smtClean="0">
                                <a:latin typeface="Cambria Math" panose="02040503050406030204" pitchFamily="18" charset="0"/>
                                <a:ea typeface="华文中宋" panose="02010600040101010101" pitchFamily="2" charset="-122"/>
                              </a:rPr>
                              <m:t>𝑖</m:t>
                            </m:r>
                          </m:sub>
                        </m:sSub>
                      </m:e>
                    </m:nary>
                  </m:oMath>
                </a14:m>
                <a:r>
                  <a:rPr lang="zh-CN" altLang="en-US" kern="100" dirty="0">
                    <a:latin typeface="华文中宋" panose="02010600040101010101" pitchFamily="2" charset="-122"/>
                    <a:ea typeface="华文中宋" panose="02010600040101010101" pitchFamily="2" charset="-122"/>
                  </a:rPr>
                  <a:t>为样本平均数。</a:t>
                </a:r>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三</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样本方差</a:t>
                </a:r>
                <a:endParaRPr lang="en-US" altLang="zh-CN" kern="100" dirty="0">
                  <a:latin typeface="华文中宋" panose="02010600040101010101" pitchFamily="2" charset="-122"/>
                  <a:ea typeface="华文中宋" panose="02010600040101010101" pitchFamily="2" charset="-122"/>
                </a:endParaRPr>
              </a:p>
              <a:p>
                <a:pPr marL="896938"/>
                <a:r>
                  <a:rPr lang="zh-CN" altLang="zh-CN" kern="100" dirty="0">
                    <a:latin typeface="华文中宋" panose="02010600040101010101" pitchFamily="2" charset="-122"/>
                    <a:ea typeface="华文中宋" panose="02010600040101010101" pitchFamily="2" charset="-122"/>
                  </a:rPr>
                  <a:t>定义</a:t>
                </a:r>
                <a:r>
                  <a:rPr lang="en-US" altLang="zh-CN" kern="100" dirty="0">
                    <a:latin typeface="华文中宋" panose="02010600040101010101" pitchFamily="2" charset="-122"/>
                    <a:ea typeface="华文中宋" panose="02010600040101010101" pitchFamily="2" charset="-122"/>
                  </a:rPr>
                  <a:t>1.4.2 </a:t>
                </a:r>
                <a:r>
                  <a:rPr lang="zh-CN" altLang="zh-CN" kern="100" dirty="0">
                    <a:latin typeface="华文中宋" panose="02010600040101010101" pitchFamily="2" charset="-122"/>
                    <a:ea typeface="华文中宋" panose="02010600040101010101" pitchFamily="2" charset="-122"/>
                  </a:rPr>
                  <a:t>对于样本</a:t>
                </a:r>
                <a14:m>
                  <m:oMath xmlns:m="http://schemas.openxmlformats.org/officeDocument/2006/math">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1</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2</m:t>
                        </m:r>
                      </m:sub>
                    </m:sSub>
                    <m:r>
                      <a:rPr lang="en-US" altLang="zh-CN" b="1" kern="100">
                        <a:latin typeface="Cambria Math" panose="02040503050406030204" pitchFamily="18" charset="0"/>
                      </a:rPr>
                      <m:t>,…,</m:t>
                    </m:r>
                    <m:sSub>
                      <m:sSubPr>
                        <m:ctrlPr>
                          <a:rPr lang="en-US" altLang="zh-CN" b="1" i="1" kern="100">
                            <a:latin typeface="Cambria Math" panose="02040503050406030204" pitchFamily="18" charset="0"/>
                          </a:rPr>
                        </m:ctrlPr>
                      </m:sSubPr>
                      <m:e>
                        <m:r>
                          <a:rPr lang="en-US" altLang="zh-CN" b="1" kern="100">
                            <a:latin typeface="Cambria Math" panose="02040503050406030204" pitchFamily="18" charset="0"/>
                          </a:rPr>
                          <m:t>𝑥</m:t>
                        </m:r>
                      </m:e>
                      <m:sub>
                        <m:r>
                          <a:rPr lang="en-US" altLang="zh-CN" b="1" kern="100">
                            <a:latin typeface="Cambria Math" panose="02040503050406030204" pitchFamily="18" charset="0"/>
                          </a:rPr>
                          <m:t>𝑛</m:t>
                        </m:r>
                      </m:sub>
                    </m:sSub>
                  </m:oMath>
                </a14:m>
                <a:r>
                  <a:rPr lang="zh-CN" altLang="en-US" kern="100" dirty="0">
                    <a:latin typeface="华文中宋" panose="02010600040101010101" pitchFamily="2" charset="-122"/>
                    <a:ea typeface="华文中宋" panose="02010600040101010101" pitchFamily="2" charset="-122"/>
                  </a:rPr>
                  <a:t>，称</a:t>
                </a:r>
                <a14:m>
                  <m:oMath xmlns:m="http://schemas.openxmlformats.org/officeDocument/2006/math">
                    <m:sSup>
                      <m:sSupPr>
                        <m:ctrlPr>
                          <a:rPr lang="en-US" altLang="zh-CN" b="0" i="1" kern="100" smtClean="0">
                            <a:latin typeface="Cambria Math" panose="02040503050406030204" pitchFamily="18" charset="0"/>
                            <a:ea typeface="华文中宋" panose="02010600040101010101" pitchFamily="2" charset="-122"/>
                          </a:rPr>
                        </m:ctrlPr>
                      </m:sSupPr>
                      <m:e>
                        <m:r>
                          <m:rPr>
                            <m:sty m:val="p"/>
                          </m:rPr>
                          <a:rPr lang="en-US" altLang="zh-CN" b="0" i="0" kern="100" smtClean="0">
                            <a:latin typeface="Cambria Math" panose="02040503050406030204" pitchFamily="18" charset="0"/>
                            <a:ea typeface="华文中宋" panose="02010600040101010101" pitchFamily="2" charset="-122"/>
                          </a:rPr>
                          <m:t>s</m:t>
                        </m:r>
                      </m:e>
                      <m:sup>
                        <m:r>
                          <a:rPr lang="en-US" altLang="zh-CN" b="0" i="0" kern="100" smtClean="0">
                            <a:latin typeface="Cambria Math" panose="02040503050406030204" pitchFamily="18" charset="0"/>
                            <a:ea typeface="华文中宋" panose="02010600040101010101" pitchFamily="2" charset="-122"/>
                          </a:rPr>
                          <m:t>2</m:t>
                        </m:r>
                      </m:sup>
                    </m:sSup>
                    <m:r>
                      <a:rPr lang="en-US" altLang="zh-CN" i="1" kern="100">
                        <a:latin typeface="Cambria Math" panose="02040503050406030204" pitchFamily="18" charset="0"/>
                        <a:ea typeface="华文中宋" panose="02010600040101010101" pitchFamily="2" charset="-122"/>
                      </a:rPr>
                      <m:t>=1/</m:t>
                    </m:r>
                    <m:r>
                      <a:rPr lang="en-US" altLang="zh-CN" b="0" i="1" kern="100" smtClean="0">
                        <a:latin typeface="Cambria Math" panose="02040503050406030204" pitchFamily="18" charset="0"/>
                        <a:ea typeface="华文中宋" panose="02010600040101010101" pitchFamily="2" charset="-122"/>
                      </a:rPr>
                      <m:t>(</m:t>
                    </m:r>
                    <m:r>
                      <a:rPr lang="en-US" altLang="zh-CN" i="1" kern="100">
                        <a:latin typeface="Cambria Math" panose="02040503050406030204" pitchFamily="18" charset="0"/>
                        <a:ea typeface="华文中宋" panose="02010600040101010101" pitchFamily="2" charset="-122"/>
                      </a:rPr>
                      <m:t>𝑛</m:t>
                    </m:r>
                    <m:r>
                      <a:rPr lang="en-US" altLang="zh-CN" b="0" i="1" kern="100" smtClean="0">
                        <a:latin typeface="Cambria Math" panose="02040503050406030204" pitchFamily="18" charset="0"/>
                        <a:ea typeface="华文中宋" panose="02010600040101010101" pitchFamily="2" charset="-122"/>
                      </a:rPr>
                      <m:t>−1)</m:t>
                    </m:r>
                    <m:nary>
                      <m:naryPr>
                        <m:chr m:val="∑"/>
                        <m:ctrlPr>
                          <a:rPr lang="en-US" altLang="zh-CN" i="1" kern="100">
                            <a:latin typeface="Cambria Math" panose="02040503050406030204" pitchFamily="18" charset="0"/>
                            <a:ea typeface="华文中宋" panose="02010600040101010101" pitchFamily="2" charset="-122"/>
                          </a:rPr>
                        </m:ctrlPr>
                      </m:naryPr>
                      <m:sub>
                        <m:r>
                          <a:rPr lang="en-US" altLang="zh-CN" i="1" kern="100">
                            <a:latin typeface="Cambria Math" panose="02040503050406030204" pitchFamily="18" charset="0"/>
                            <a:ea typeface="华文中宋" panose="02010600040101010101" pitchFamily="2" charset="-122"/>
                          </a:rPr>
                          <m:t>𝑖</m:t>
                        </m:r>
                      </m:sub>
                      <m:sup>
                        <m:r>
                          <a:rPr lang="en-US" altLang="zh-CN" i="1" kern="100">
                            <a:latin typeface="Cambria Math" panose="02040503050406030204" pitchFamily="18" charset="0"/>
                            <a:ea typeface="华文中宋" panose="02010600040101010101" pitchFamily="2" charset="-122"/>
                          </a:rPr>
                          <m:t>𝑛</m:t>
                        </m:r>
                      </m:sup>
                      <m:e>
                        <m:sSup>
                          <m:sSupPr>
                            <m:ctrlPr>
                              <a:rPr lang="en-US" altLang="zh-CN" b="0" i="1" kern="100" smtClean="0">
                                <a:latin typeface="Cambria Math" panose="02040503050406030204" pitchFamily="18" charset="0"/>
                                <a:ea typeface="华文中宋" panose="02010600040101010101" pitchFamily="2" charset="-122"/>
                              </a:rPr>
                            </m:ctrlPr>
                          </m:sSupPr>
                          <m:e>
                            <m:d>
                              <m:dPr>
                                <m:ctrlPr>
                                  <a:rPr lang="en-US" altLang="zh-CN" b="0" i="1" kern="100" smtClean="0">
                                    <a:latin typeface="Cambria Math" panose="02040503050406030204" pitchFamily="18" charset="0"/>
                                    <a:ea typeface="华文中宋" panose="02010600040101010101" pitchFamily="2" charset="-122"/>
                                  </a:rPr>
                                </m:ctrlPr>
                              </m:dPr>
                              <m:e>
                                <m:sSub>
                                  <m:sSubPr>
                                    <m:ctrlPr>
                                      <a:rPr lang="en-US" altLang="zh-CN" b="0" i="1" kern="100" smtClean="0">
                                        <a:latin typeface="Cambria Math" panose="02040503050406030204" pitchFamily="18" charset="0"/>
                                        <a:ea typeface="华文中宋" panose="02010600040101010101" pitchFamily="2" charset="-122"/>
                                      </a:rPr>
                                    </m:ctrlPr>
                                  </m:sSubPr>
                                  <m:e>
                                    <m:r>
                                      <a:rPr lang="en-US" altLang="zh-CN" b="0" i="1" kern="100" smtClean="0">
                                        <a:latin typeface="Cambria Math" panose="02040503050406030204" pitchFamily="18" charset="0"/>
                                        <a:ea typeface="华文中宋" panose="02010600040101010101" pitchFamily="2" charset="-122"/>
                                      </a:rPr>
                                      <m:t>𝑥</m:t>
                                    </m:r>
                                  </m:e>
                                  <m:sub>
                                    <m:r>
                                      <a:rPr lang="en-US" altLang="zh-CN" b="0" i="1" kern="100" smtClean="0">
                                        <a:latin typeface="Cambria Math" panose="02040503050406030204" pitchFamily="18" charset="0"/>
                                        <a:ea typeface="华文中宋" panose="02010600040101010101" pitchFamily="2" charset="-122"/>
                                      </a:rPr>
                                      <m:t>𝑖</m:t>
                                    </m:r>
                                  </m:sub>
                                </m:sSub>
                                <m:r>
                                  <a:rPr lang="en-US" altLang="zh-CN" b="0" i="1" kern="100" smtClean="0">
                                    <a:latin typeface="Cambria Math" panose="02040503050406030204" pitchFamily="18" charset="0"/>
                                    <a:ea typeface="华文中宋" panose="02010600040101010101" pitchFamily="2" charset="-122"/>
                                  </a:rPr>
                                  <m:t>−</m:t>
                                </m:r>
                                <m:acc>
                                  <m:accPr>
                                    <m:chr m:val="̅"/>
                                    <m:ctrlPr>
                                      <a:rPr lang="en-US" altLang="zh-CN" b="0" i="1" kern="100" smtClean="0">
                                        <a:latin typeface="Cambria Math" panose="02040503050406030204" pitchFamily="18" charset="0"/>
                                        <a:ea typeface="华文中宋" panose="02010600040101010101" pitchFamily="2" charset="-122"/>
                                      </a:rPr>
                                    </m:ctrlPr>
                                  </m:accPr>
                                  <m:e>
                                    <m:r>
                                      <a:rPr lang="en-US" altLang="zh-CN" b="0" i="1" kern="100" smtClean="0">
                                        <a:latin typeface="Cambria Math" panose="02040503050406030204" pitchFamily="18" charset="0"/>
                                        <a:ea typeface="华文中宋" panose="02010600040101010101" pitchFamily="2" charset="-122"/>
                                      </a:rPr>
                                      <m:t>𝑥</m:t>
                                    </m:r>
                                  </m:e>
                                </m:acc>
                              </m:e>
                            </m:d>
                          </m:e>
                          <m:sup>
                            <m:r>
                              <a:rPr lang="en-US" altLang="zh-CN" b="0" i="1" kern="100" smtClean="0">
                                <a:latin typeface="Cambria Math" panose="02040503050406030204" pitchFamily="18" charset="0"/>
                                <a:ea typeface="华文中宋" panose="02010600040101010101" pitchFamily="2" charset="-122"/>
                              </a:rPr>
                              <m:t>2</m:t>
                            </m:r>
                          </m:sup>
                        </m:sSup>
                      </m:e>
                    </m:nary>
                  </m:oMath>
                </a14:m>
                <a:r>
                  <a:rPr lang="zh-CN" altLang="en-US" kern="100" dirty="0">
                    <a:latin typeface="华文中宋" panose="02010600040101010101" pitchFamily="2" charset="-122"/>
                    <a:ea typeface="华文中宋" panose="02010600040101010101" pitchFamily="2" charset="-122"/>
                  </a:rPr>
                  <a:t>为样本方差。</a:t>
                </a:r>
                <a:endParaRPr lang="en-US" altLang="zh-CN" kern="100" dirty="0">
                  <a:latin typeface="华文中宋" panose="02010600040101010101" pitchFamily="2" charset="-122"/>
                  <a:ea typeface="华文中宋" panose="02010600040101010101" pitchFamily="2" charset="-122"/>
                </a:endParaRPr>
              </a:p>
              <a:p>
                <a:pPr marL="896938" algn="dist"/>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注意：</a:t>
                </a:r>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样本方差的分母是</a:t>
                </a:r>
                <a:r>
                  <a:rPr lang="en-US" altLang="zh-CN" kern="100" dirty="0">
                    <a:latin typeface="华文中宋" panose="02010600040101010101" pitchFamily="2" charset="-122"/>
                    <a:ea typeface="华文中宋" panose="02010600040101010101" pitchFamily="2" charset="-122"/>
                  </a:rPr>
                  <a:t>n-1</a:t>
                </a:r>
                <a:r>
                  <a:rPr lang="zh-CN" altLang="en-US" kern="100" dirty="0">
                    <a:latin typeface="华文中宋" panose="02010600040101010101" pitchFamily="2" charset="-122"/>
                    <a:ea typeface="华文中宋" panose="02010600040101010101" pitchFamily="2" charset="-122"/>
                  </a:rPr>
                  <a:t>，因为计算样本均值的时候用掉了一个自由度。</a:t>
                </a:r>
                <a:endParaRPr lang="zh-CN"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3364767"/>
              </a:xfrm>
              <a:prstGeom prst="rect">
                <a:avLst/>
              </a:prstGeom>
              <a:blipFill>
                <a:blip r:embed="rId2"/>
                <a:stretch>
                  <a:fillRect t="-1993" b="-32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0573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242308"/>
            <a:ext cx="11633200" cy="4093428"/>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五</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随机变量</a:t>
            </a:r>
            <a:r>
              <a:rPr lang="zh-CN" altLang="zh-CN" sz="2800" b="1" kern="100" dirty="0">
                <a:latin typeface="华文中宋" panose="02010600040101010101" pitchFamily="2" charset="-122"/>
                <a:ea typeface="华文中宋" panose="02010600040101010101" pitchFamily="2" charset="-122"/>
              </a:rPr>
              <a:t>的</a:t>
            </a:r>
            <a:r>
              <a:rPr lang="zh-CN" altLang="en-US" sz="2800" b="1" kern="100" dirty="0">
                <a:latin typeface="华文中宋" panose="02010600040101010101" pitchFamily="2" charset="-122"/>
                <a:ea typeface="华文中宋" panose="02010600040101010101" pitchFamily="2" charset="-122"/>
              </a:rPr>
              <a:t>分布</a:t>
            </a:r>
            <a:r>
              <a:rPr lang="zh-CN"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总体和样本的连接点</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一</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几种重要的分布</a:t>
            </a:r>
            <a:endParaRPr lang="en-US" altLang="zh-CN" kern="100" dirty="0">
              <a:latin typeface="华文中宋" panose="02010600040101010101" pitchFamily="2" charset="-122"/>
              <a:ea typeface="华文中宋" panose="02010600040101010101" pitchFamily="2" charset="-122"/>
            </a:endParaRPr>
          </a:p>
          <a:p>
            <a:pPr marL="896938" indent="627063"/>
            <a:r>
              <a:rPr lang="zh-CN" altLang="zh-CN" kern="100" dirty="0">
                <a:latin typeface="华文中宋" panose="02010600040101010101" pitchFamily="2" charset="-122"/>
                <a:ea typeface="华文中宋" panose="02010600040101010101" pitchFamily="2" charset="-122"/>
              </a:rPr>
              <a:t>如果一个随机变量的分布已经确定，那么这个随机变量的一切性质便都是已知的</a:t>
            </a:r>
            <a:r>
              <a:rPr lang="zh-CN" altLang="en-US"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我们的精力应该放在确定一个随机变量到底具有何种分布上。</a:t>
            </a:r>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1.Γ</a:t>
            </a:r>
            <a:r>
              <a:rPr lang="zh-CN" altLang="en-US" kern="100" dirty="0">
                <a:latin typeface="华文中宋" panose="02010600040101010101" pitchFamily="2" charset="-122"/>
                <a:ea typeface="华文中宋" panose="02010600040101010101" pitchFamily="2" charset="-122"/>
              </a:rPr>
              <a:t>（</a:t>
            </a:r>
            <a:r>
              <a:rPr lang="en-US" altLang="zh-CN" kern="100" dirty="0">
                <a:latin typeface="华文中宋" panose="02010600040101010101" pitchFamily="2" charset="-122"/>
                <a:ea typeface="华文中宋" panose="02010600040101010101" pitchFamily="2" charset="-122"/>
              </a:rPr>
              <a:t>Gamma</a:t>
            </a:r>
            <a:r>
              <a:rPr lang="zh-CN" altLang="en-US" kern="100" dirty="0">
                <a:latin typeface="华文中宋" panose="02010600040101010101" pitchFamily="2" charset="-122"/>
                <a:ea typeface="华文中宋" panose="02010600040101010101" pitchFamily="2" charset="-122"/>
              </a:rPr>
              <a:t>）分布</a:t>
            </a:r>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2.</a:t>
            </a:r>
            <a:r>
              <a:rPr lang="zh-CN" altLang="en-US" kern="100" dirty="0">
                <a:latin typeface="华文中宋" panose="02010600040101010101" pitchFamily="2" charset="-122"/>
                <a:ea typeface="华文中宋" panose="02010600040101010101" pitchFamily="2" charset="-122"/>
              </a:rPr>
              <a:t>指数分布（</a:t>
            </a:r>
            <a:r>
              <a:rPr lang="en-US" altLang="zh-CN" kern="100" dirty="0">
                <a:latin typeface="华文中宋" panose="02010600040101010101" pitchFamily="2" charset="-122"/>
                <a:ea typeface="华文中宋" panose="02010600040101010101" pitchFamily="2" charset="-122"/>
              </a:rPr>
              <a:t>r=1</a:t>
            </a:r>
            <a:r>
              <a:rPr lang="zh-CN" altLang="en-US" kern="100" dirty="0">
                <a:latin typeface="华文中宋" panose="02010600040101010101" pitchFamily="2" charset="-122"/>
                <a:ea typeface="华文中宋" panose="02010600040101010101" pitchFamily="2" charset="-122"/>
              </a:rPr>
              <a:t>的</a:t>
            </a:r>
            <a:r>
              <a:rPr lang="en-US" altLang="zh-CN" kern="100" dirty="0">
                <a:latin typeface="华文中宋" panose="02010600040101010101" pitchFamily="2" charset="-122"/>
                <a:ea typeface="华文中宋" panose="02010600040101010101" pitchFamily="2" charset="-122"/>
              </a:rPr>
              <a:t>Γ</a:t>
            </a:r>
            <a:r>
              <a:rPr lang="zh-CN" altLang="en-US" kern="100" dirty="0">
                <a:latin typeface="华文中宋" panose="02010600040101010101" pitchFamily="2" charset="-122"/>
                <a:ea typeface="华文中宋" panose="02010600040101010101" pitchFamily="2" charset="-122"/>
              </a:rPr>
              <a:t>分布）</a:t>
            </a:r>
            <a:endParaRPr lang="zh-CN" altLang="zh-CN" kern="100" dirty="0">
              <a:latin typeface="华文中宋" panose="02010600040101010101" pitchFamily="2" charset="-122"/>
              <a:ea typeface="华文中宋" panose="02010600040101010101" pitchFamily="2" charset="-122"/>
            </a:endParaRPr>
          </a:p>
        </p:txBody>
      </p:sp>
      <p:graphicFrame>
        <p:nvGraphicFramePr>
          <p:cNvPr id="11" name="对象 10">
            <a:extLst>
              <a:ext uri="{FF2B5EF4-FFF2-40B4-BE49-F238E27FC236}">
                <a16:creationId xmlns:a16="http://schemas.microsoft.com/office/drawing/2014/main" id="{18B91B08-5044-4855-A1BB-D95BDCF34773}"/>
              </a:ext>
            </a:extLst>
          </p:cNvPr>
          <p:cNvGraphicFramePr>
            <a:graphicFrameLocks noChangeAspect="1"/>
          </p:cNvGraphicFramePr>
          <p:nvPr>
            <p:extLst>
              <p:ext uri="{D42A27DB-BD31-4B8C-83A1-F6EECF244321}">
                <p14:modId xmlns:p14="http://schemas.microsoft.com/office/powerpoint/2010/main" val="1426672286"/>
              </p:ext>
            </p:extLst>
          </p:nvPr>
        </p:nvGraphicFramePr>
        <p:xfrm>
          <a:off x="7794625" y="3597275"/>
          <a:ext cx="1606550" cy="577850"/>
        </p:xfrm>
        <a:graphic>
          <a:graphicData uri="http://schemas.openxmlformats.org/presentationml/2006/ole">
            <mc:AlternateContent xmlns:mc="http://schemas.openxmlformats.org/markup-compatibility/2006">
              <mc:Choice xmlns:v="urn:schemas-microsoft-com:vml" Requires="v">
                <p:oleObj spid="_x0000_s16455" name="Equation" r:id="rId3" imgW="622080" imgH="228600" progId="Equation.DSMT4">
                  <p:embed/>
                </p:oleObj>
              </mc:Choice>
              <mc:Fallback>
                <p:oleObj name="Equation" r:id="rId3" imgW="622080" imgH="228600" progId="Equation.DSMT4">
                  <p:embed/>
                  <p:pic>
                    <p:nvPicPr>
                      <p:cNvPr id="0" name="Object 8"/>
                      <p:cNvPicPr>
                        <a:picLocks noChangeAspect="1" noChangeArrowheads="1"/>
                      </p:cNvPicPr>
                      <p:nvPr/>
                    </p:nvPicPr>
                    <p:blipFill>
                      <a:blip r:embed="rId4"/>
                      <a:srcRect/>
                      <a:stretch>
                        <a:fillRect/>
                      </a:stretch>
                    </p:blipFill>
                    <p:spPr bwMode="auto">
                      <a:xfrm>
                        <a:off x="7794625" y="3597275"/>
                        <a:ext cx="1606550" cy="577850"/>
                      </a:xfrm>
                      <a:prstGeom prst="rect">
                        <a:avLst/>
                      </a:prstGeom>
                      <a:noFill/>
                    </p:spPr>
                  </p:pic>
                </p:oleObj>
              </mc:Fallback>
            </mc:AlternateContent>
          </a:graphicData>
        </a:graphic>
      </p:graphicFrame>
      <p:graphicFrame>
        <p:nvGraphicFramePr>
          <p:cNvPr id="14" name="对象 13">
            <a:extLst>
              <a:ext uri="{FF2B5EF4-FFF2-40B4-BE49-F238E27FC236}">
                <a16:creationId xmlns:a16="http://schemas.microsoft.com/office/drawing/2014/main" id="{5417316F-18F1-4266-9427-ED7625F8FCAC}"/>
              </a:ext>
            </a:extLst>
          </p:cNvPr>
          <p:cNvGraphicFramePr>
            <a:graphicFrameLocks noChangeAspect="1"/>
          </p:cNvGraphicFramePr>
          <p:nvPr>
            <p:extLst>
              <p:ext uri="{D42A27DB-BD31-4B8C-83A1-F6EECF244321}">
                <p14:modId xmlns:p14="http://schemas.microsoft.com/office/powerpoint/2010/main" val="53700865"/>
              </p:ext>
            </p:extLst>
          </p:nvPr>
        </p:nvGraphicFramePr>
        <p:xfrm>
          <a:off x="7807325" y="4127501"/>
          <a:ext cx="1643729" cy="577850"/>
        </p:xfrm>
        <a:graphic>
          <a:graphicData uri="http://schemas.openxmlformats.org/presentationml/2006/ole">
            <mc:AlternateContent xmlns:mc="http://schemas.openxmlformats.org/markup-compatibility/2006">
              <mc:Choice xmlns:v="urn:schemas-microsoft-com:vml" Requires="v">
                <p:oleObj spid="_x0000_s16456" name="Equation" r:id="rId5" imgW="685800" imgH="241200" progId="Equation.DSMT4">
                  <p:embed/>
                </p:oleObj>
              </mc:Choice>
              <mc:Fallback>
                <p:oleObj name="Equation" r:id="rId5" imgW="685800" imgH="241200" progId="Equation.DSMT4">
                  <p:embed/>
                  <p:pic>
                    <p:nvPicPr>
                      <p:cNvPr id="13" name="对象 12">
                        <a:extLst>
                          <a:ext uri="{FF2B5EF4-FFF2-40B4-BE49-F238E27FC236}">
                            <a16:creationId xmlns:a16="http://schemas.microsoft.com/office/drawing/2014/main" id="{4AAA7F2B-B227-402A-B510-1D9ABC320699}"/>
                          </a:ext>
                        </a:extLst>
                      </p:cNvPr>
                      <p:cNvPicPr>
                        <a:picLocks noChangeAspect="1" noChangeArrowheads="1"/>
                      </p:cNvPicPr>
                      <p:nvPr/>
                    </p:nvPicPr>
                    <p:blipFill>
                      <a:blip r:embed="rId6"/>
                      <a:srcRect/>
                      <a:stretch>
                        <a:fillRect/>
                      </a:stretch>
                    </p:blipFill>
                    <p:spPr bwMode="auto">
                      <a:xfrm>
                        <a:off x="7807325" y="4127501"/>
                        <a:ext cx="1643729" cy="57785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8194391-F625-46B0-A1C4-541F79449A56}"/>
                  </a:ext>
                </a:extLst>
              </p:cNvPr>
              <p:cNvSpPr/>
              <p:nvPr/>
            </p:nvSpPr>
            <p:spPr>
              <a:xfrm>
                <a:off x="1118585" y="3387206"/>
                <a:ext cx="6239593" cy="1459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𝜑</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d>
                                  <m:dPr>
                                    <m:beg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𝜆</m:t>
                                            </m:r>
                                          </m:e>
                                          <m:sup>
                                            <m:r>
                                              <a:rPr lang="zh-CN" altLang="en-US" i="1">
                                                <a:latin typeface="Cambria Math" panose="02040503050406030204" pitchFamily="18" charset="0"/>
                                              </a:rPr>
                                              <m:t>𝑟</m:t>
                                            </m:r>
                                          </m:sup>
                                        </m:sSup>
                                      </m:num>
                                      <m:den>
                                        <m:d>
                                          <m:dPr>
                                            <m:begChr m:val=""/>
                                            <m:ctrlPr>
                                              <a:rPr lang="zh-CN" altLang="en-US" i="1">
                                                <a:latin typeface="Cambria Math" panose="02040503050406030204" pitchFamily="18" charset="0"/>
                                              </a:rPr>
                                            </m:ctrlPr>
                                          </m:dPr>
                                          <m:e>
                                            <m:r>
                                              <a:rPr lang="zh-CN" altLang="en-US" i="1">
                                                <a:latin typeface="Cambria Math" panose="02040503050406030204" pitchFamily="18" charset="0"/>
                                              </a:rPr>
                                              <m:t>𝛤</m:t>
                                            </m:r>
                                            <m:r>
                                              <a:rPr lang="zh-CN" altLang="en-US" i="0">
                                                <a:latin typeface="Cambria Math" panose="02040503050406030204" pitchFamily="18" charset="0"/>
                                              </a:rPr>
                                              <m:t>(</m:t>
                                            </m:r>
                                            <m:r>
                                              <a:rPr lang="zh-CN" altLang="en-US" i="1">
                                                <a:latin typeface="Cambria Math" panose="02040503050406030204" pitchFamily="18" charset="0"/>
                                              </a:rPr>
                                              <m:t>𝑟</m:t>
                                            </m:r>
                                          </m:e>
                                        </m:d>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1">
                                            <a:latin typeface="Cambria Math" panose="02040503050406030204" pitchFamily="18" charset="0"/>
                                          </a:rPr>
                                          <m:t>𝑟</m:t>
                                        </m:r>
                                        <m:r>
                                          <a:rPr lang="zh-CN" altLang="en-US" i="0">
                                            <a:latin typeface="Cambria Math" panose="02040503050406030204" pitchFamily="18" charset="0"/>
                                          </a:rPr>
                                          <m:t>−1</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𝜆</m:t>
                                        </m:r>
                                        <m:r>
                                          <a:rPr lang="zh-CN" altLang="en-US" i="1">
                                            <a:latin typeface="Cambria Math" panose="02040503050406030204" pitchFamily="18" charset="0"/>
                                          </a:rPr>
                                          <m:t>𝑥</m:t>
                                        </m:r>
                                      </m:sup>
                                    </m:sSup>
                                    <m:r>
                                      <a:rPr lang="en-US" altLang="zh-CN" b="0" i="1" smtClean="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&gt;0,(</m:t>
                                    </m:r>
                                    <m:r>
                                      <a:rPr lang="zh-CN" altLang="en-US" i="1">
                                        <a:latin typeface="Cambria Math" panose="02040503050406030204" pitchFamily="18" charset="0"/>
                                      </a:rPr>
                                      <m:t>𝑟</m:t>
                                    </m:r>
                                    <m:r>
                                      <a:rPr lang="zh-CN" altLang="en-US" i="0">
                                        <a:latin typeface="Cambria Math" panose="02040503050406030204" pitchFamily="18" charset="0"/>
                                      </a:rPr>
                                      <m:t>&gt;0,</m:t>
                                    </m:r>
                                    <m:r>
                                      <a:rPr lang="zh-CN" altLang="en-US" i="1">
                                        <a:latin typeface="Cambria Math" panose="02040503050406030204" pitchFamily="18" charset="0"/>
                                      </a:rPr>
                                      <m:t>𝜆</m:t>
                                    </m:r>
                                    <m:r>
                                      <a:rPr lang="zh-CN" altLang="en-US" i="0">
                                        <a:latin typeface="Cambria Math" panose="02040503050406030204" pitchFamily="18" charset="0"/>
                                      </a:rPr>
                                      <m:t>&gt;0</m:t>
                                    </m:r>
                                  </m:e>
                                </m:d>
                              </m:e>
                            </m:mr>
                            <m:mr>
                              <m:e>
                                <m:r>
                                  <a:rPr lang="zh-CN" altLang="en-US" i="0">
                                    <a:latin typeface="Cambria Math" panose="02040503050406030204" pitchFamily="18" charset="0"/>
                                  </a:rPr>
                                  <m:t>0</m:t>
                                </m:r>
                                <m:r>
                                  <a:rPr lang="en-US" altLang="zh-CN" b="0" i="0" smtClean="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≤0</m:t>
                                </m:r>
                              </m:e>
                            </m:mr>
                          </m:m>
                        </m:e>
                      </m:d>
                    </m:oMath>
                  </m:oMathPara>
                </a14:m>
                <a:endParaRPr lang="zh-CN" altLang="en-US" dirty="0"/>
              </a:p>
            </p:txBody>
          </p:sp>
        </mc:Choice>
        <mc:Fallback xmlns="">
          <p:sp>
            <p:nvSpPr>
              <p:cNvPr id="19" name="矩形 18">
                <a:extLst>
                  <a:ext uri="{FF2B5EF4-FFF2-40B4-BE49-F238E27FC236}">
                    <a16:creationId xmlns:a16="http://schemas.microsoft.com/office/drawing/2014/main" id="{78194391-F625-46B0-A1C4-541F79449A56}"/>
                  </a:ext>
                </a:extLst>
              </p:cNvPr>
              <p:cNvSpPr>
                <a:spLocks noRot="1" noChangeAspect="1" noMove="1" noResize="1" noEditPoints="1" noAdjustHandles="1" noChangeArrowheads="1" noChangeShapeType="1" noTextEdit="1"/>
              </p:cNvSpPr>
              <p:nvPr/>
            </p:nvSpPr>
            <p:spPr>
              <a:xfrm>
                <a:off x="1118585" y="3387206"/>
                <a:ext cx="6239593" cy="1459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2EC92020-89B4-4B7E-B2A8-3EDD14E1ADFA}"/>
                  </a:ext>
                </a:extLst>
              </p:cNvPr>
              <p:cNvSpPr/>
              <p:nvPr/>
            </p:nvSpPr>
            <p:spPr>
              <a:xfrm>
                <a:off x="7739310" y="5268913"/>
                <a:ext cx="148624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𝑥</m:t>
                          </m:r>
                        </m:sub>
                      </m:sSub>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r>
                            <a:rPr lang="en-US" altLang="zh-CN" b="0" i="1" smtClean="0">
                              <a:latin typeface="Cambria Math" panose="02040503050406030204" pitchFamily="18" charset="0"/>
                            </a:rPr>
                            <m:t>1</m:t>
                          </m:r>
                        </m:num>
                        <m:den>
                          <m:r>
                            <a:rPr lang="zh-CN" altLang="en-US" i="1">
                              <a:latin typeface="Cambria Math" panose="02040503050406030204" pitchFamily="18" charset="0"/>
                            </a:rPr>
                            <m:t>𝜆</m:t>
                          </m:r>
                        </m:den>
                      </m:f>
                    </m:oMath>
                  </m:oMathPara>
                </a14:m>
                <a:endParaRPr lang="zh-CN" altLang="en-US" dirty="0"/>
              </a:p>
            </p:txBody>
          </p:sp>
        </mc:Choice>
        <mc:Fallback xmlns="">
          <p:sp>
            <p:nvSpPr>
              <p:cNvPr id="21" name="矩形 20">
                <a:extLst>
                  <a:ext uri="{FF2B5EF4-FFF2-40B4-BE49-F238E27FC236}">
                    <a16:creationId xmlns:a16="http://schemas.microsoft.com/office/drawing/2014/main" id="{2EC92020-89B4-4B7E-B2A8-3EDD14E1ADFA}"/>
                  </a:ext>
                </a:extLst>
              </p:cNvPr>
              <p:cNvSpPr>
                <a:spLocks noRot="1" noChangeAspect="1" noMove="1" noResize="1" noEditPoints="1" noAdjustHandles="1" noChangeArrowheads="1" noChangeShapeType="1" noTextEdit="1"/>
              </p:cNvSpPr>
              <p:nvPr/>
            </p:nvSpPr>
            <p:spPr>
              <a:xfrm>
                <a:off x="7739310" y="5268913"/>
                <a:ext cx="1486240" cy="461665"/>
              </a:xfrm>
              <a:prstGeom prst="rect">
                <a:avLst/>
              </a:prstGeom>
              <a:blipFill>
                <a:blip r:embed="rId8"/>
                <a:stretch>
                  <a:fillRect t="-123684" r="-45267" b="-192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B775F3A8-16E4-4465-AC78-1CE1853809D4}"/>
                  </a:ext>
                </a:extLst>
              </p:cNvPr>
              <p:cNvSpPr/>
              <p:nvPr/>
            </p:nvSpPr>
            <p:spPr>
              <a:xfrm>
                <a:off x="7739310" y="5746751"/>
                <a:ext cx="16391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zh-CN" altLang="en-US" i="1">
                              <a:latin typeface="Cambria Math" panose="02040503050406030204" pitchFamily="18" charset="0"/>
                            </a:rPr>
                            <m:t>𝜎</m:t>
                          </m:r>
                        </m:e>
                        <m:sub>
                          <m:r>
                            <a:rPr lang="zh-CN" altLang="en-US" i="1">
                              <a:latin typeface="Cambria Math" panose="02040503050406030204" pitchFamily="18" charset="0"/>
                            </a:rPr>
                            <m:t>𝑥</m:t>
                          </m:r>
                        </m:sub>
                        <m:sup>
                          <m:r>
                            <a:rPr lang="zh-CN" altLang="en-US" i="0">
                              <a:latin typeface="Cambria Math" panose="02040503050406030204" pitchFamily="18" charset="0"/>
                            </a:rPr>
                            <m:t>2</m:t>
                          </m:r>
                        </m:sup>
                      </m:sSubSup>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r>
                            <a:rPr lang="en-US" altLang="zh-CN" b="0" i="1" smtClean="0">
                              <a:latin typeface="Cambria Math" panose="02040503050406030204" pitchFamily="18" charset="0"/>
                            </a:rPr>
                            <m:t>1</m:t>
                          </m:r>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𝜆</m:t>
                              </m:r>
                            </m:e>
                            <m:sup>
                              <m:r>
                                <a:rPr lang="zh-CN" altLang="en-US" i="0">
                                  <a:latin typeface="Cambria Math" panose="02040503050406030204" pitchFamily="18" charset="0"/>
                                </a:rPr>
                                <m:t>2</m:t>
                              </m:r>
                            </m:sup>
                          </m:sSup>
                        </m:den>
                      </m:f>
                    </m:oMath>
                  </m:oMathPara>
                </a14:m>
                <a:endParaRPr lang="zh-CN" altLang="en-US" dirty="0"/>
              </a:p>
            </p:txBody>
          </p:sp>
        </mc:Choice>
        <mc:Fallback xmlns="">
          <p:sp>
            <p:nvSpPr>
              <p:cNvPr id="22" name="矩形 21">
                <a:extLst>
                  <a:ext uri="{FF2B5EF4-FFF2-40B4-BE49-F238E27FC236}">
                    <a16:creationId xmlns:a16="http://schemas.microsoft.com/office/drawing/2014/main" id="{B775F3A8-16E4-4465-AC78-1CE1853809D4}"/>
                  </a:ext>
                </a:extLst>
              </p:cNvPr>
              <p:cNvSpPr>
                <a:spLocks noRot="1" noChangeAspect="1" noMove="1" noResize="1" noEditPoints="1" noAdjustHandles="1" noChangeArrowheads="1" noChangeShapeType="1" noTextEdit="1"/>
              </p:cNvSpPr>
              <p:nvPr/>
            </p:nvSpPr>
            <p:spPr>
              <a:xfrm>
                <a:off x="7739310" y="5746751"/>
                <a:ext cx="1639102" cy="461665"/>
              </a:xfrm>
              <a:prstGeom prst="rect">
                <a:avLst/>
              </a:prstGeom>
              <a:blipFill>
                <a:blip r:embed="rId9"/>
                <a:stretch>
                  <a:fillRect t="-125333" r="-33209" b="-19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A7C1C6F-7741-474D-B2DD-FC37B2C53A22}"/>
                  </a:ext>
                </a:extLst>
              </p:cNvPr>
              <p:cNvSpPr/>
              <p:nvPr/>
            </p:nvSpPr>
            <p:spPr>
              <a:xfrm>
                <a:off x="1118585" y="5335736"/>
                <a:ext cx="3097195"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𝜑</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r>
                                  <a:rPr lang="zh-CN" altLang="en-US" i="1">
                                    <a:latin typeface="Cambria Math" panose="02040503050406030204" pitchFamily="18" charset="0"/>
                                  </a:rPr>
                                  <m:t>𝜆</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r>
                                      <a:rPr lang="zh-CN" altLang="en-US" i="1">
                                        <a:latin typeface="Cambria Math" panose="02040503050406030204" pitchFamily="18" charset="0"/>
                                      </a:rPr>
                                      <m:t>𝜆</m:t>
                                    </m:r>
                                    <m:r>
                                      <a:rPr lang="zh-CN" altLang="en-US" i="1">
                                        <a:latin typeface="Cambria Math" panose="02040503050406030204" pitchFamily="18" charset="0"/>
                                      </a:rPr>
                                      <m:t>𝑥</m:t>
                                    </m:r>
                                  </m:sup>
                                </m:sSup>
                                <m:r>
                                  <a:rPr lang="en-US" altLang="zh-CN" b="0" i="1" smtClean="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≥0</m:t>
                                </m:r>
                              </m:e>
                            </m:mr>
                            <m:mr>
                              <m:e>
                                <m:r>
                                  <a:rPr lang="zh-CN" altLang="en-US" i="0">
                                    <a:latin typeface="Cambria Math" panose="02040503050406030204" pitchFamily="18" charset="0"/>
                                  </a:rPr>
                                  <m:t>0</m:t>
                                </m:r>
                                <m:r>
                                  <a:rPr lang="en-US" altLang="zh-CN" b="0" i="1" smtClean="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&lt;0</m:t>
                                </m:r>
                              </m:e>
                            </m:mr>
                          </m:m>
                        </m:e>
                      </m:d>
                    </m:oMath>
                  </m:oMathPara>
                </a14:m>
                <a:endParaRPr lang="zh-CN" altLang="en-US" dirty="0"/>
              </a:p>
            </p:txBody>
          </p:sp>
        </mc:Choice>
        <mc:Fallback xmlns="">
          <p:sp>
            <p:nvSpPr>
              <p:cNvPr id="23" name="矩形 22">
                <a:extLst>
                  <a:ext uri="{FF2B5EF4-FFF2-40B4-BE49-F238E27FC236}">
                    <a16:creationId xmlns:a16="http://schemas.microsoft.com/office/drawing/2014/main" id="{AA7C1C6F-7741-474D-B2DD-FC37B2C53A22}"/>
                  </a:ext>
                </a:extLst>
              </p:cNvPr>
              <p:cNvSpPr>
                <a:spLocks noRot="1" noChangeAspect="1" noMove="1" noResize="1" noEditPoints="1" noAdjustHandles="1" noChangeArrowheads="1" noChangeShapeType="1" noTextEdit="1"/>
              </p:cNvSpPr>
              <p:nvPr/>
            </p:nvSpPr>
            <p:spPr>
              <a:xfrm>
                <a:off x="1118585" y="5335736"/>
                <a:ext cx="3097195" cy="916148"/>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7416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14288D70-843D-48EE-9488-74CF0CA71450}"/>
                  </a:ext>
                </a:extLst>
              </p:cNvPr>
              <p:cNvSpPr/>
              <p:nvPr/>
            </p:nvSpPr>
            <p:spPr>
              <a:xfrm>
                <a:off x="673100" y="1627833"/>
                <a:ext cx="11226800" cy="4167616"/>
              </a:xfrm>
              <a:prstGeom prst="rect">
                <a:avLst/>
              </a:prstGeom>
            </p:spPr>
            <p:txBody>
              <a:bodyPr wrap="square">
                <a:spAutoFit/>
              </a:bodyPr>
              <a:lstStyle/>
              <a:p>
                <a:pPr algn="just">
                  <a:spcAft>
                    <a:spcPts val="0"/>
                  </a:spcAft>
                </a:pPr>
                <a:r>
                  <a:rPr lang="en-US" altLang="zh-CN" dirty="0">
                    <a:latin typeface="华文中宋" panose="02010600040101010101" pitchFamily="2" charset="-122"/>
                    <a:ea typeface="华文中宋" panose="02010600040101010101" pitchFamily="2" charset="-122"/>
                  </a:rPr>
                  <a:t>4.</a:t>
                </a:r>
                <a:r>
                  <a:rPr lang="zh-CN" altLang="zh-CN" dirty="0">
                    <a:latin typeface="华文中宋" panose="02010600040101010101" pitchFamily="2" charset="-122"/>
                    <a:ea typeface="华文中宋" panose="02010600040101010101" pitchFamily="2" charset="-122"/>
                  </a:rPr>
                  <a:t>总体与样本的连接点：</a:t>
                </a:r>
                <a:endParaRPr lang="en-US" altLang="zh-CN" dirty="0">
                  <a:latin typeface="华文中宋" panose="02010600040101010101" pitchFamily="2" charset="-122"/>
                  <a:ea typeface="华文中宋" panose="02010600040101010101" pitchFamily="2" charset="-122"/>
                </a:endParaRPr>
              </a:p>
              <a:p>
                <a:pPr algn="just">
                  <a:spcAft>
                    <a:spcPts val="0"/>
                  </a:spcAft>
                </a:pPr>
                <a:r>
                  <a:rPr lang="en-US" altLang="zh-CN" dirty="0">
                    <a:latin typeface="华文中宋" panose="02010600040101010101" pitchFamily="2" charset="-122"/>
                    <a:ea typeface="华文中宋" panose="02010600040101010101" pitchFamily="2" charset="-122"/>
                  </a:rPr>
                  <a:t>	</a:t>
                </a:r>
                <a:r>
                  <a:rPr lang="zh-CN" altLang="zh-CN" dirty="0">
                    <a:latin typeface="华文中宋" panose="02010600040101010101" pitchFamily="2" charset="-122"/>
                    <a:ea typeface="华文中宋" panose="02010600040101010101" pitchFamily="2" charset="-122"/>
                  </a:rPr>
                  <a:t>随机变量的分布</a:t>
                </a:r>
                <a:r>
                  <a:rPr lang="en-US" altLang="zh-CN" dirty="0">
                    <a:latin typeface="华文中宋" panose="02010600040101010101" pitchFamily="2" charset="-122"/>
                    <a:ea typeface="华文中宋" panose="02010600040101010101" pitchFamily="2" charset="-122"/>
                  </a:rPr>
                  <a:t>(Distribution)</a:t>
                </a:r>
              </a:p>
              <a:p>
                <a:pPr algn="just">
                  <a:spcAft>
                    <a:spcPts val="0"/>
                  </a:spcAft>
                </a:pPr>
                <a:endParaRPr lang="en-US" altLang="zh-CN" dirty="0">
                  <a:latin typeface="华文中宋" panose="02010600040101010101" pitchFamily="2" charset="-122"/>
                  <a:ea typeface="华文中宋" panose="02010600040101010101" pitchFamily="2" charset="-122"/>
                </a:endParaRPr>
              </a:p>
              <a:p>
                <a:pPr algn="just">
                  <a:spcAft>
                    <a:spcPts val="0"/>
                  </a:spcAft>
                </a:pPr>
                <a:r>
                  <a:rPr kumimoji="0" lang="en-US" altLang="zh-CN" dirty="0">
                    <a:latin typeface="华文中宋" panose="02010600040101010101" pitchFamily="2" charset="-122"/>
                    <a:ea typeface="华文中宋" panose="02010600040101010101" pitchFamily="2" charset="-122"/>
                    <a:cs typeface="Times New Roman" panose="02020603050405020304" pitchFamily="18" charset="0"/>
                  </a:rPr>
                  <a:t>5.</a:t>
                </a:r>
                <a:r>
                  <a:rPr lang="zh-CN" altLang="en-US" kern="100" dirty="0">
                    <a:latin typeface="华文中宋" panose="02010600040101010101" pitchFamily="2" charset="-122"/>
                    <a:ea typeface="华文中宋" panose="02010600040101010101" pitchFamily="2" charset="-122"/>
                  </a:rPr>
                  <a:t>如何通过样本数据和样本分布特征来估计总体的数字特征，即</a:t>
                </a:r>
                <a14:m>
                  <m:oMath xmlns:m="http://schemas.openxmlformats.org/officeDocument/2006/math">
                    <m:sSub>
                      <m:sSubPr>
                        <m:ctrlPr>
                          <a:rPr lang="en-US" altLang="zh-CN" i="1" kern="100">
                            <a:latin typeface="Cambria Math" panose="02040503050406030204" pitchFamily="18" charset="0"/>
                            <a:ea typeface="宋体" panose="02010600030101010101" pitchFamily="2" charset="-122"/>
                          </a:rPr>
                        </m:ctrlPr>
                      </m:sSubPr>
                      <m:e>
                        <m:r>
                          <m:rPr>
                            <m:sty m:val="p"/>
                          </m:rPr>
                          <a:rPr lang="en-US" altLang="zh-CN" b="0" i="1" kern="100" smtClean="0">
                            <a:latin typeface="Cambria Math" panose="02040503050406030204" pitchFamily="18" charset="0"/>
                            <a:ea typeface="宋体" panose="02010600030101010101" pitchFamily="2" charset="-122"/>
                          </a:rPr>
                          <m:t>μ</m:t>
                        </m:r>
                      </m:e>
                      <m:sub>
                        <m:r>
                          <m:rPr>
                            <m:sty m:val="p"/>
                          </m:rPr>
                          <a:rPr lang="en-US" altLang="zh-CN" b="0" i="1" kern="100" smtClean="0">
                            <a:latin typeface="Cambria Math" panose="02040503050406030204" pitchFamily="18" charset="0"/>
                            <a:ea typeface="宋体" panose="02010600030101010101" pitchFamily="2" charset="-122"/>
                          </a:rPr>
                          <m:t>X</m:t>
                        </m:r>
                      </m:sub>
                    </m:sSub>
                  </m:oMath>
                </a14:m>
                <a:r>
                  <a:rPr lang="zh-CN" altLang="en-US" kern="100" dirty="0">
                    <a:latin typeface="华文中宋" panose="02010600040101010101" pitchFamily="2" charset="-122"/>
                    <a:ea typeface="华文中宋" panose="02010600040101010101" pitchFamily="2" charset="-122"/>
                  </a:rPr>
                  <a:t>和</a:t>
                </a:r>
                <a14:m>
                  <m:oMath xmlns:m="http://schemas.openxmlformats.org/officeDocument/2006/math">
                    <m:sSubSup>
                      <m:sSubSupPr>
                        <m:ctrlPr>
                          <a:rPr lang="en-US" altLang="zh-CN" i="1" kern="100">
                            <a:latin typeface="Cambria Math" panose="02040503050406030204" pitchFamily="18" charset="0"/>
                            <a:ea typeface="宋体" panose="02010600030101010101" pitchFamily="2" charset="-122"/>
                          </a:rPr>
                        </m:ctrlPr>
                      </m:sSubSupPr>
                      <m:e>
                        <m:r>
                          <m:rPr>
                            <m:sty m:val="p"/>
                          </m:rPr>
                          <a:rPr lang="en-US" altLang="zh-CN" b="0" i="1" kern="100" smtClean="0">
                            <a:latin typeface="Cambria Math" panose="02040503050406030204" pitchFamily="18" charset="0"/>
                            <a:ea typeface="宋体" panose="02010600030101010101" pitchFamily="2" charset="-122"/>
                          </a:rPr>
                          <m:t>σ</m:t>
                        </m:r>
                      </m:e>
                      <m:sub>
                        <m:r>
                          <m:rPr>
                            <m:sty m:val="p"/>
                          </m:rPr>
                          <a:rPr lang="en-US" altLang="zh-CN" b="0" i="1" kern="100" smtClean="0">
                            <a:latin typeface="Cambria Math" panose="02040503050406030204" pitchFamily="18" charset="0"/>
                            <a:ea typeface="宋体" panose="02010600030101010101" pitchFamily="2" charset="-122"/>
                          </a:rPr>
                          <m:t>X</m:t>
                        </m:r>
                      </m:sub>
                      <m:sup>
                        <m:r>
                          <a:rPr lang="en-US" altLang="zh-CN" b="0" kern="100" smtClean="0">
                            <a:latin typeface="Cambria Math" panose="02040503050406030204" pitchFamily="18" charset="0"/>
                            <a:ea typeface="宋体" panose="02010600030101010101" pitchFamily="2" charset="-122"/>
                          </a:rPr>
                          <m:t>2</m:t>
                        </m:r>
                      </m:sup>
                    </m:sSubSup>
                  </m:oMath>
                </a14:m>
                <a:r>
                  <a:rPr lang="zh-CN" altLang="en-US" kern="100" dirty="0">
                    <a:latin typeface="华文中宋" panose="02010600040101010101" pitchFamily="2" charset="-122"/>
                    <a:ea typeface="华文中宋" panose="02010600040101010101" pitchFamily="2" charset="-122"/>
                  </a:rPr>
                  <a:t>，以及总体中数据生成过程的各种参数。</a:t>
                </a:r>
                <a:endParaRPr lang="en-US" altLang="zh-CN" kern="100" dirty="0">
                  <a:latin typeface="华文中宋" panose="02010600040101010101" pitchFamily="2" charset="-122"/>
                  <a:ea typeface="华文中宋" panose="02010600040101010101" pitchFamily="2" charset="-122"/>
                </a:endParaRPr>
              </a:p>
              <a:p>
                <a:r>
                  <a:rPr lang="en-US" altLang="zh-CN" kern="100" dirty="0">
                    <a:latin typeface="华文中宋" panose="02010600040101010101" pitchFamily="2" charset="-122"/>
                    <a:ea typeface="华文中宋" panose="02010600040101010101" pitchFamily="2" charset="-122"/>
                  </a:rPr>
                  <a:t>	a</a:t>
                </a:r>
                <a:r>
                  <a:rPr lang="zh-CN" altLang="zh-CN" kern="100" dirty="0">
                    <a:latin typeface="华文中宋" panose="02010600040101010101" pitchFamily="2" charset="-122"/>
                    <a:ea typeface="华文中宋" panose="02010600040101010101" pitchFamily="2" charset="-122"/>
                  </a:rPr>
                  <a:t>．估计量的特性</a:t>
                </a:r>
                <a:r>
                  <a:rPr lang="en-US" altLang="zh-CN" kern="100" dirty="0">
                    <a:latin typeface="华文中宋" panose="02010600040101010101" pitchFamily="2" charset="-122"/>
                    <a:ea typeface="华文中宋" panose="02010600040101010101" pitchFamily="2" charset="-122"/>
                  </a:rPr>
                  <a:t> </a:t>
                </a:r>
                <a:r>
                  <a:rPr lang="zh-CN" altLang="en-US" kern="100" dirty="0">
                    <a:latin typeface="华文中宋" panose="02010600040101010101" pitchFamily="2" charset="-122"/>
                    <a:ea typeface="华文中宋" panose="02010600040101010101" pitchFamily="2" charset="-122"/>
                  </a:rPr>
                  <a:t>无偏性、有效性、最小误差平方、一致性</a:t>
                </a:r>
                <a:r>
                  <a:rPr lang="en-US" altLang="zh-CN" kern="100" dirty="0">
                    <a:latin typeface="华文中宋" panose="02010600040101010101" pitchFamily="2" charset="-122"/>
                    <a:ea typeface="华文中宋" panose="02010600040101010101" pitchFamily="2" charset="-122"/>
                  </a:rPr>
                  <a:t>        </a:t>
                </a:r>
                <a:endParaRPr lang="zh-CN" altLang="zh-CN" kern="100" dirty="0">
                  <a:latin typeface="华文中宋" panose="02010600040101010101" pitchFamily="2" charset="-122"/>
                  <a:ea typeface="华文中宋" panose="02010600040101010101" pitchFamily="2" charset="-122"/>
                </a:endParaRPr>
              </a:p>
              <a:p>
                <a:r>
                  <a:rPr lang="en-US" altLang="zh-CN" kern="100" dirty="0">
                    <a:latin typeface="华文中宋" panose="02010600040101010101" pitchFamily="2" charset="-122"/>
                    <a:ea typeface="华文中宋" panose="02010600040101010101" pitchFamily="2" charset="-122"/>
                  </a:rPr>
                  <a:t>	b</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参数</a:t>
                </a:r>
                <a:r>
                  <a:rPr lang="zh-CN" altLang="zh-CN" kern="100" dirty="0">
                    <a:latin typeface="华文中宋" panose="02010600040101010101" pitchFamily="2" charset="-122"/>
                    <a:ea typeface="华文中宋" panose="02010600040101010101" pitchFamily="2" charset="-122"/>
                  </a:rPr>
                  <a:t>估计的方法</a:t>
                </a:r>
                <a:endParaRPr lang="en-US" altLang="zh-CN" kern="100" dirty="0">
                  <a:latin typeface="华文中宋" panose="02010600040101010101" pitchFamily="2" charset="-122"/>
                  <a:ea typeface="华文中宋" panose="02010600040101010101" pitchFamily="2" charset="-122"/>
                </a:endParaRPr>
              </a:p>
              <a:p>
                <a:r>
                  <a:rPr lang="en-US" altLang="zh-CN" kern="100" dirty="0">
                    <a:latin typeface="华文中宋" panose="02010600040101010101" pitchFamily="2" charset="-122"/>
                    <a:ea typeface="华文中宋" panose="02010600040101010101" pitchFamily="2" charset="-122"/>
                  </a:rPr>
                  <a:t>	c</a:t>
                </a:r>
                <a:r>
                  <a:rPr lang="zh-CN" altLang="zh-CN" kern="100" dirty="0">
                    <a:latin typeface="华文中宋" panose="02010600040101010101" pitchFamily="2" charset="-122"/>
                    <a:ea typeface="华文中宋" panose="02010600040101010101" pitchFamily="2" charset="-122"/>
                  </a:rPr>
                  <a:t>．对估计量的检验——假设检验</a:t>
                </a:r>
              </a:p>
              <a:p>
                <a:endParaRPr lang="zh-CN" altLang="zh-CN" kern="100" dirty="0">
                  <a:latin typeface="华文中宋" panose="02010600040101010101" pitchFamily="2" charset="-122"/>
                  <a:ea typeface="华文中宋" panose="02010600040101010101" pitchFamily="2" charset="-122"/>
                </a:endParaRPr>
              </a:p>
              <a:p>
                <a:pPr algn="just">
                  <a:spcAft>
                    <a:spcPts val="0"/>
                  </a:spcAft>
                </a:pPr>
                <a:endParaRPr lang="zh-CN" altLang="en-US" kern="100" dirty="0">
                  <a:latin typeface="华文中宋" panose="02010600040101010101" pitchFamily="2" charset="-122"/>
                  <a:ea typeface="华文中宋" panose="02010600040101010101" pitchFamily="2" charset="-122"/>
                </a:endParaRPr>
              </a:p>
              <a:p>
                <a:pPr algn="just">
                  <a:spcAft>
                    <a:spcPts val="0"/>
                  </a:spcAft>
                </a:pPr>
                <a:endParaRPr lang="zh-CN" altLang="zh-CN" kern="100" dirty="0">
                  <a:ea typeface="宋体" panose="02010600030101010101" pitchFamily="2" charset="-122"/>
                </a:endParaRPr>
              </a:p>
            </p:txBody>
          </p:sp>
        </mc:Choice>
        <mc:Fallback xmlns="">
          <p:sp>
            <p:nvSpPr>
              <p:cNvPr id="37" name="矩形 36">
                <a:extLst>
                  <a:ext uri="{FF2B5EF4-FFF2-40B4-BE49-F238E27FC236}">
                    <a16:creationId xmlns:a16="http://schemas.microsoft.com/office/drawing/2014/main" id="{14288D70-843D-48EE-9488-74CF0CA71450}"/>
                  </a:ext>
                </a:extLst>
              </p:cNvPr>
              <p:cNvSpPr>
                <a:spLocks noRot="1" noChangeAspect="1" noMove="1" noResize="1" noEditPoints="1" noAdjustHandles="1" noChangeArrowheads="1" noChangeShapeType="1" noTextEdit="1"/>
              </p:cNvSpPr>
              <p:nvPr/>
            </p:nvSpPr>
            <p:spPr>
              <a:xfrm>
                <a:off x="673100" y="1627833"/>
                <a:ext cx="11226800" cy="4167616"/>
              </a:xfrm>
              <a:prstGeom prst="rect">
                <a:avLst/>
              </a:prstGeom>
              <a:blipFill>
                <a:blip r:embed="rId2"/>
                <a:stretch>
                  <a:fillRect l="-814" t="-1170" r="-8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6694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3724096"/>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五</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随机变量</a:t>
                </a:r>
                <a:r>
                  <a:rPr lang="zh-CN" altLang="zh-CN" sz="2800" b="1" kern="100" dirty="0">
                    <a:latin typeface="华文中宋" panose="02010600040101010101" pitchFamily="2" charset="-122"/>
                    <a:ea typeface="华文中宋" panose="02010600040101010101" pitchFamily="2" charset="-122"/>
                  </a:rPr>
                  <a:t>的</a:t>
                </a:r>
                <a:r>
                  <a:rPr lang="zh-CN" altLang="en-US" sz="2800" b="1" kern="100" dirty="0">
                    <a:latin typeface="华文中宋" panose="02010600040101010101" pitchFamily="2" charset="-122"/>
                    <a:ea typeface="华文中宋" panose="02010600040101010101" pitchFamily="2" charset="-122"/>
                  </a:rPr>
                  <a:t>分布</a:t>
                </a:r>
                <a:r>
                  <a:rPr lang="zh-CN"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总体和样本的连接点</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一</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几种重要的分布</a:t>
                </a:r>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3. </a:t>
                </a:r>
                <a14:m>
                  <m:oMath xmlns:m="http://schemas.openxmlformats.org/officeDocument/2006/math">
                    <m:sSup>
                      <m:sSupPr>
                        <m:ctrlPr>
                          <a:rPr lang="en-US" altLang="zh-CN" b="0" i="1" kern="100" smtClean="0">
                            <a:latin typeface="Cambria Math" panose="02040503050406030204" pitchFamily="18" charset="0"/>
                            <a:ea typeface="华文中宋" panose="02010600040101010101" pitchFamily="2" charset="-122"/>
                          </a:rPr>
                        </m:ctrlPr>
                      </m:sSupPr>
                      <m:e>
                        <m:r>
                          <a:rPr lang="en-US" altLang="zh-CN" b="0" i="1" kern="100" smtClean="0">
                            <a:latin typeface="Cambria Math" panose="02040503050406030204" pitchFamily="18" charset="0"/>
                            <a:ea typeface="华文中宋" panose="02010600040101010101" pitchFamily="2" charset="-122"/>
                          </a:rPr>
                          <m:t>𝜒</m:t>
                        </m:r>
                      </m:e>
                      <m:sup>
                        <m:r>
                          <a:rPr lang="en-US" altLang="zh-CN" b="0" i="1" kern="100" smtClean="0">
                            <a:latin typeface="Cambria Math" panose="02040503050406030204" pitchFamily="18" charset="0"/>
                            <a:ea typeface="华文中宋" panose="02010600040101010101" pitchFamily="2" charset="-122"/>
                          </a:rPr>
                          <m:t>2</m:t>
                        </m:r>
                      </m:sup>
                    </m:sSup>
                  </m:oMath>
                </a14:m>
                <a:r>
                  <a:rPr lang="zh-CN" altLang="en-US" kern="100" dirty="0">
                    <a:latin typeface="华文中宋" panose="02010600040101010101" pitchFamily="2" charset="-122"/>
                    <a:ea typeface="华文中宋" panose="02010600040101010101" pitchFamily="2" charset="-122"/>
                  </a:rPr>
                  <a:t>分布（</a:t>
                </a:r>
                <a:r>
                  <a:rPr lang="en-US" altLang="zh-CN" kern="100" dirty="0">
                    <a:latin typeface="华文中宋" panose="02010600040101010101" pitchFamily="2" charset="-122"/>
                    <a:ea typeface="华文中宋" panose="02010600040101010101" pitchFamily="2" charset="-122"/>
                  </a:rPr>
                  <a:t>r=n/2,lambda=1/2</a:t>
                </a:r>
                <a:r>
                  <a:rPr lang="zh-CN" altLang="en-US" kern="100" dirty="0">
                    <a:latin typeface="华文中宋" panose="02010600040101010101" pitchFamily="2" charset="-122"/>
                    <a:ea typeface="华文中宋" panose="02010600040101010101" pitchFamily="2" charset="-122"/>
                  </a:rPr>
                  <a:t>的</a:t>
                </a:r>
                <a:r>
                  <a:rPr lang="en-US" altLang="zh-CN" kern="100" dirty="0">
                    <a:latin typeface="华文中宋" panose="02010600040101010101" pitchFamily="2" charset="-122"/>
                    <a:ea typeface="华文中宋" panose="02010600040101010101" pitchFamily="2" charset="-122"/>
                  </a:rPr>
                  <a:t>Γ</a:t>
                </a:r>
                <a:r>
                  <a:rPr lang="zh-CN" altLang="en-US" kern="100" dirty="0">
                    <a:latin typeface="华文中宋" panose="02010600040101010101" pitchFamily="2" charset="-122"/>
                    <a:ea typeface="华文中宋" panose="02010600040101010101" pitchFamily="2" charset="-122"/>
                  </a:rPr>
                  <a:t>分布）</a:t>
                </a:r>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4. </a:t>
                </a:r>
                <a:r>
                  <a:rPr lang="zh-CN" altLang="en-US" kern="100" dirty="0">
                    <a:latin typeface="华文中宋" panose="02010600040101010101" pitchFamily="2" charset="-122"/>
                    <a:ea typeface="华文中宋" panose="02010600040101010101" pitchFamily="2" charset="-122"/>
                  </a:rPr>
                  <a:t>正态分布</a:t>
                </a:r>
                <a14:m>
                  <m:oMath xmlns:m="http://schemas.openxmlformats.org/officeDocument/2006/math">
                    <m:r>
                      <a:rPr lang="en-US" altLang="zh-CN" b="0" i="1" kern="100" smtClean="0">
                        <a:latin typeface="Cambria Math" panose="02040503050406030204" pitchFamily="18" charset="0"/>
                        <a:ea typeface="华文中宋" panose="02010600040101010101" pitchFamily="2" charset="-122"/>
                      </a:rPr>
                      <m:t>𝑁</m:t>
                    </m:r>
                    <m:r>
                      <a:rPr lang="en-US" altLang="zh-CN" b="0" i="1" kern="100" smtClean="0">
                        <a:latin typeface="Cambria Math" panose="02040503050406030204" pitchFamily="18" charset="0"/>
                        <a:ea typeface="华文中宋" panose="02010600040101010101" pitchFamily="2" charset="-122"/>
                      </a:rPr>
                      <m:t>(</m:t>
                    </m:r>
                    <m:r>
                      <a:rPr lang="en-US" altLang="zh-CN" b="0" i="1" kern="100" smtClean="0">
                        <a:latin typeface="Cambria Math" panose="02040503050406030204" pitchFamily="18" charset="0"/>
                        <a:ea typeface="华文中宋" panose="02010600040101010101" pitchFamily="2" charset="-122"/>
                      </a:rPr>
                      <m:t>𝜇</m:t>
                    </m:r>
                    <m:r>
                      <a:rPr lang="en-US" altLang="zh-CN" b="0" i="1" kern="100" smtClean="0">
                        <a:latin typeface="Cambria Math" panose="02040503050406030204" pitchFamily="18" charset="0"/>
                        <a:ea typeface="华文中宋" panose="02010600040101010101" pitchFamily="2" charset="-122"/>
                      </a:rPr>
                      <m:t>,</m:t>
                    </m:r>
                    <m:sSup>
                      <m:sSupPr>
                        <m:ctrlPr>
                          <a:rPr lang="en-US" altLang="zh-CN" b="0" i="1" kern="100" smtClean="0">
                            <a:latin typeface="Cambria Math" panose="02040503050406030204" pitchFamily="18" charset="0"/>
                            <a:ea typeface="华文中宋" panose="02010600040101010101" pitchFamily="2" charset="-122"/>
                          </a:rPr>
                        </m:ctrlPr>
                      </m:sSupPr>
                      <m:e>
                        <m:r>
                          <a:rPr lang="en-US" altLang="zh-CN" b="0" i="1" kern="100" smtClean="0">
                            <a:latin typeface="Cambria Math" panose="02040503050406030204" pitchFamily="18" charset="0"/>
                            <a:ea typeface="华文中宋" panose="02010600040101010101" pitchFamily="2" charset="-122"/>
                          </a:rPr>
                          <m:t>𝜎</m:t>
                        </m:r>
                      </m:e>
                      <m:sup>
                        <m:r>
                          <a:rPr lang="en-US" altLang="zh-CN" b="0" i="1" kern="100" smtClean="0">
                            <a:latin typeface="Cambria Math" panose="02040503050406030204" pitchFamily="18" charset="0"/>
                            <a:ea typeface="华文中宋" panose="02010600040101010101" pitchFamily="2" charset="-122"/>
                          </a:rPr>
                          <m:t>2</m:t>
                        </m:r>
                      </m:sup>
                    </m:sSup>
                    <m:r>
                      <a:rPr lang="en-US" altLang="zh-CN" b="0" i="1" kern="100" smtClean="0">
                        <a:latin typeface="Cambria Math" panose="02040503050406030204" pitchFamily="18" charset="0"/>
                        <a:ea typeface="华文中宋" panose="02010600040101010101" pitchFamily="2" charset="-122"/>
                      </a:rPr>
                      <m:t>)</m:t>
                    </m:r>
                  </m:oMath>
                </a14:m>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注意：正态分布只要两个参数就能完全描述随机变量的分布情况。</a:t>
                </a:r>
                <a:endParaRPr lang="zh-CN"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3724096"/>
              </a:xfrm>
              <a:prstGeom prst="rect">
                <a:avLst/>
              </a:prstGeom>
              <a:blipFill>
                <a:blip r:embed="rId2"/>
                <a:stretch>
                  <a:fillRect t="-1800" b="-27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D8925FF-ECD8-47B9-BAC0-629AEC2589F3}"/>
                  </a:ext>
                </a:extLst>
              </p:cNvPr>
              <p:cNvSpPr/>
              <p:nvPr/>
            </p:nvSpPr>
            <p:spPr>
              <a:xfrm>
                <a:off x="1646073" y="2683026"/>
                <a:ext cx="4682372" cy="1491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𝜑</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zh-CN" altLang="en-US" i="0">
                                                <a:latin typeface="Cambria Math" panose="02040503050406030204" pitchFamily="18" charset="0"/>
                                              </a:rPr>
                                              <m:t>2</m:t>
                                            </m:r>
                                          </m:den>
                                        </m:f>
                                      </m:sup>
                                    </m:sSup>
                                    <m:r>
                                      <a:rPr lang="zh-CN" altLang="en-US" i="1">
                                        <a:latin typeface="Cambria Math" panose="02040503050406030204" pitchFamily="18" charset="0"/>
                                      </a:rPr>
                                      <m:t>𝛤</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zh-CN" altLang="en-US" i="0">
                                                <a:latin typeface="Cambria Math" panose="02040503050406030204" pitchFamily="18" charset="0"/>
                                              </a:rPr>
                                              <m:t>2</m:t>
                                            </m:r>
                                          </m:den>
                                        </m:f>
                                      </m:e>
                                    </m:d>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zh-CN" altLang="en-US" i="0">
                                            <a:latin typeface="Cambria Math" panose="02040503050406030204" pitchFamily="18" charset="0"/>
                                          </a:rPr>
                                          <m:t>2</m:t>
                                        </m:r>
                                      </m:den>
                                    </m:f>
                                    <m:r>
                                      <a:rPr lang="zh-CN" altLang="en-US" i="0">
                                        <a:latin typeface="Cambria Math" panose="02040503050406030204" pitchFamily="18" charset="0"/>
                                      </a:rPr>
                                      <m:t>−1</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𝑥</m:t>
                                        </m:r>
                                      </m:num>
                                      <m:den>
                                        <m:r>
                                          <a:rPr lang="zh-CN" altLang="en-US" i="0">
                                            <a:latin typeface="Cambria Math" panose="02040503050406030204" pitchFamily="18" charset="0"/>
                                          </a:rPr>
                                          <m:t>2</m:t>
                                        </m:r>
                                      </m:den>
                                    </m:f>
                                  </m:sup>
                                </m:sSup>
                                <m:r>
                                  <m:rPr>
                                    <m:nor/>
                                  </m:rPr>
                                  <a:rPr lang="zh-CN" altLang="en-US" i="1">
                                    <a:latin typeface="Cambria Math" panose="02040503050406030204" pitchFamily="18" charset="0"/>
                                  </a:rPr>
                                  <m:t>   </m:t>
                                </m:r>
                                <m:r>
                                  <m:rPr>
                                    <m:nor/>
                                  </m:rPr>
                                  <a:rPr lang="en-US" altLang="zh-CN" b="0" i="1" smtClean="0">
                                    <a:latin typeface="Cambria Math" panose="02040503050406030204" pitchFamily="18" charset="0"/>
                                  </a:rPr>
                                  <m:t>,</m:t>
                                </m:r>
                                <m:r>
                                  <m:rPr>
                                    <m:nor/>
                                  </m:rPr>
                                  <a:rPr lang="zh-CN" altLang="en-US" i="1">
                                    <a:latin typeface="Cambria Math" panose="02040503050406030204" pitchFamily="18" charset="0"/>
                                  </a:rPr>
                                  <m:t>    </m:t>
                                </m:r>
                                <m:r>
                                  <a:rPr lang="zh-CN" altLang="en-US" i="1">
                                    <a:latin typeface="Cambria Math" panose="02040503050406030204" pitchFamily="18" charset="0"/>
                                  </a:rPr>
                                  <m:t>𝑥</m:t>
                                </m:r>
                                <m:r>
                                  <a:rPr lang="zh-CN" altLang="en-US" i="0">
                                    <a:latin typeface="Cambria Math" panose="02040503050406030204" pitchFamily="18" charset="0"/>
                                  </a:rPr>
                                  <m:t>&gt;0</m:t>
                                </m:r>
                              </m:e>
                            </m:mr>
                            <m:mr>
                              <m:e>
                                <m:r>
                                  <a:rPr lang="zh-CN" altLang="en-US" i="0">
                                    <a:latin typeface="Cambria Math" panose="02040503050406030204" pitchFamily="18" charset="0"/>
                                  </a:rPr>
                                  <m:t>0,</m:t>
                                </m:r>
                                <m:r>
                                  <m:rPr>
                                    <m:nor/>
                                  </m:rPr>
                                  <a:rPr lang="zh-CN" altLang="en-US" i="1">
                                    <a:latin typeface="Cambria Math" panose="02040503050406030204" pitchFamily="18" charset="0"/>
                                  </a:rPr>
                                  <m:t>                                                                               </m:t>
                                </m:r>
                                <m:r>
                                  <a:rPr lang="zh-CN" altLang="en-US" i="1">
                                    <a:latin typeface="Cambria Math" panose="02040503050406030204" pitchFamily="18" charset="0"/>
                                  </a:rPr>
                                  <m:t>𝑥</m:t>
                                </m:r>
                                <m:r>
                                  <a:rPr lang="zh-CN" altLang="en-US" i="0">
                                    <a:latin typeface="Cambria Math" panose="02040503050406030204" pitchFamily="18" charset="0"/>
                                  </a:rPr>
                                  <m:t>≤0</m:t>
                                </m:r>
                              </m:e>
                            </m:mr>
                          </m:m>
                        </m:e>
                      </m:d>
                    </m:oMath>
                  </m:oMathPara>
                </a14:m>
                <a:endParaRPr lang="zh-CN" altLang="en-US" dirty="0"/>
              </a:p>
            </p:txBody>
          </p:sp>
        </mc:Choice>
        <mc:Fallback xmlns="">
          <p:sp>
            <p:nvSpPr>
              <p:cNvPr id="3" name="矩形 2">
                <a:extLst>
                  <a:ext uri="{FF2B5EF4-FFF2-40B4-BE49-F238E27FC236}">
                    <a16:creationId xmlns:a16="http://schemas.microsoft.com/office/drawing/2014/main" id="{0D8925FF-ECD8-47B9-BAC0-629AEC2589F3}"/>
                  </a:ext>
                </a:extLst>
              </p:cNvPr>
              <p:cNvSpPr>
                <a:spLocks noRot="1" noChangeAspect="1" noMove="1" noResize="1" noEditPoints="1" noAdjustHandles="1" noChangeArrowheads="1" noChangeShapeType="1" noTextEdit="1"/>
              </p:cNvSpPr>
              <p:nvPr/>
            </p:nvSpPr>
            <p:spPr>
              <a:xfrm>
                <a:off x="1646073" y="2683026"/>
                <a:ext cx="4682372" cy="149194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9AC700-A5C1-4C41-B76A-756B27336B0E}"/>
                  </a:ext>
                </a:extLst>
              </p:cNvPr>
              <p:cNvSpPr/>
              <p:nvPr/>
            </p:nvSpPr>
            <p:spPr>
              <a:xfrm>
                <a:off x="7386892" y="2887663"/>
                <a:ext cx="11635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𝑥</m:t>
                          </m:r>
                        </m:sub>
                      </m:sSub>
                      <m:r>
                        <a:rPr lang="zh-CN" altLang="en-US" i="0">
                          <a:latin typeface="Cambria Math" panose="02040503050406030204" pitchFamily="18" charset="0"/>
                        </a:rPr>
                        <m:t>=</m:t>
                      </m:r>
                      <m:r>
                        <a:rPr lang="en-US" altLang="zh-CN" i="1" smtClean="0">
                          <a:latin typeface="Cambria Math" panose="02040503050406030204" pitchFamily="18" charset="0"/>
                        </a:rPr>
                        <m:t>𝑛</m:t>
                      </m:r>
                    </m:oMath>
                  </m:oMathPara>
                </a14:m>
                <a:endParaRPr lang="zh-CN" altLang="en-US" dirty="0"/>
              </a:p>
            </p:txBody>
          </p:sp>
        </mc:Choice>
        <mc:Fallback xmlns="">
          <p:sp>
            <p:nvSpPr>
              <p:cNvPr id="10" name="矩形 9">
                <a:extLst>
                  <a:ext uri="{FF2B5EF4-FFF2-40B4-BE49-F238E27FC236}">
                    <a16:creationId xmlns:a16="http://schemas.microsoft.com/office/drawing/2014/main" id="{BE9AC700-A5C1-4C41-B76A-756B27336B0E}"/>
                  </a:ext>
                </a:extLst>
              </p:cNvPr>
              <p:cNvSpPr>
                <a:spLocks noRot="1" noChangeAspect="1" noMove="1" noResize="1" noEditPoints="1" noAdjustHandles="1" noChangeArrowheads="1" noChangeShapeType="1" noTextEdit="1"/>
              </p:cNvSpPr>
              <p:nvPr/>
            </p:nvSpPr>
            <p:spPr>
              <a:xfrm>
                <a:off x="7386892" y="2887663"/>
                <a:ext cx="1163524" cy="461665"/>
              </a:xfrm>
              <a:prstGeom prst="rect">
                <a:avLst/>
              </a:prstGeom>
              <a:blipFill>
                <a:blip r:embed="rId4"/>
                <a:stretch>
                  <a:fillRect b="-1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B53D1A7-6F3E-4A7B-A7B2-B9B309D31C9C}"/>
                  </a:ext>
                </a:extLst>
              </p:cNvPr>
              <p:cNvSpPr/>
              <p:nvPr/>
            </p:nvSpPr>
            <p:spPr>
              <a:xfrm>
                <a:off x="7386892" y="3365501"/>
                <a:ext cx="13534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smtClean="0">
                              <a:latin typeface="Cambria Math" panose="02040503050406030204" pitchFamily="18" charset="0"/>
                            </a:rPr>
                          </m:ctrlPr>
                        </m:sSubSupPr>
                        <m:e>
                          <m:r>
                            <a:rPr lang="zh-CN" altLang="en-US" i="1">
                              <a:latin typeface="Cambria Math" panose="02040503050406030204" pitchFamily="18" charset="0"/>
                            </a:rPr>
                            <m:t>𝜎</m:t>
                          </m:r>
                        </m:e>
                        <m:sub>
                          <m:r>
                            <a:rPr lang="zh-CN" altLang="en-US" i="1">
                              <a:latin typeface="Cambria Math" panose="02040503050406030204" pitchFamily="18" charset="0"/>
                            </a:rPr>
                            <m:t>𝑥</m:t>
                          </m:r>
                        </m:sub>
                        <m:sup>
                          <m:r>
                            <a:rPr lang="zh-CN" altLang="en-US" i="0">
                              <a:latin typeface="Cambria Math" panose="02040503050406030204" pitchFamily="18" charset="0"/>
                            </a:rPr>
                            <m:t>2</m:t>
                          </m:r>
                        </m:sup>
                      </m:sSubSup>
                      <m:r>
                        <a:rPr lang="zh-CN" altLang="en-US" i="0">
                          <a:latin typeface="Cambria Math" panose="02040503050406030204" pitchFamily="18" charset="0"/>
                        </a:rPr>
                        <m:t>=</m:t>
                      </m:r>
                      <m:r>
                        <a:rPr lang="en-US" altLang="zh-CN" i="1" smtClean="0">
                          <a:latin typeface="Cambria Math" panose="02040503050406030204" pitchFamily="18" charset="0"/>
                        </a:rPr>
                        <m:t>2</m:t>
                      </m:r>
                      <m:r>
                        <a:rPr lang="en-US" altLang="zh-CN" b="0" i="1" smtClean="0">
                          <a:latin typeface="Cambria Math" panose="02040503050406030204" pitchFamily="18" charset="0"/>
                        </a:rPr>
                        <m:t>𝑛</m:t>
                      </m:r>
                    </m:oMath>
                  </m:oMathPara>
                </a14:m>
                <a:endParaRPr lang="zh-CN" altLang="en-US" dirty="0"/>
              </a:p>
            </p:txBody>
          </p:sp>
        </mc:Choice>
        <mc:Fallback xmlns="">
          <p:sp>
            <p:nvSpPr>
              <p:cNvPr id="12" name="矩形 11">
                <a:extLst>
                  <a:ext uri="{FF2B5EF4-FFF2-40B4-BE49-F238E27FC236}">
                    <a16:creationId xmlns:a16="http://schemas.microsoft.com/office/drawing/2014/main" id="{BB53D1A7-6F3E-4A7B-A7B2-B9B309D31C9C}"/>
                  </a:ext>
                </a:extLst>
              </p:cNvPr>
              <p:cNvSpPr>
                <a:spLocks noRot="1" noChangeAspect="1" noMove="1" noResize="1" noEditPoints="1" noAdjustHandles="1" noChangeArrowheads="1" noChangeShapeType="1" noTextEdit="1"/>
              </p:cNvSpPr>
              <p:nvPr/>
            </p:nvSpPr>
            <p:spPr>
              <a:xfrm>
                <a:off x="7386892" y="3365501"/>
                <a:ext cx="1353447"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BFDB222-7553-45E8-82C9-A3213BD6383E}"/>
                  </a:ext>
                </a:extLst>
              </p:cNvPr>
              <p:cNvSpPr/>
              <p:nvPr/>
            </p:nvSpPr>
            <p:spPr>
              <a:xfrm>
                <a:off x="1646073" y="4966404"/>
                <a:ext cx="3211648" cy="914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𝜑</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2</m:t>
                              </m:r>
                              <m:r>
                                <a:rPr lang="zh-CN" altLang="en-US" i="1">
                                  <a:latin typeface="Cambria Math" panose="02040503050406030204" pitchFamily="18" charset="0"/>
                                </a:rPr>
                                <m:t>𝜋</m:t>
                              </m:r>
                            </m:e>
                          </m:rad>
                          <m:r>
                            <a:rPr lang="zh-CN" altLang="en-US" i="1">
                              <a:latin typeface="Cambria Math" panose="02040503050406030204" pitchFamily="18" charset="0"/>
                            </a:rPr>
                            <m:t>𝜎</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a:rPr lang="zh-CN" altLang="en-US" i="1">
                                          <a:latin typeface="Cambria Math" panose="02040503050406030204" pitchFamily="18" charset="0"/>
                                        </a:rPr>
                                        <m:t>𝜇</m:t>
                                      </m:r>
                                    </m:e>
                                  </m:d>
                                </m:e>
                                <m:sup>
                                  <m:r>
                                    <a:rPr lang="zh-CN" altLang="en-US" i="0">
                                      <a:latin typeface="Cambria Math" panose="02040503050406030204" pitchFamily="18" charset="0"/>
                                    </a:rPr>
                                    <m:t>2</m:t>
                                  </m:r>
                                </m:sup>
                              </m:sSup>
                            </m:num>
                            <m:den>
                              <m:r>
                                <a:rPr lang="zh-CN" altLang="en-US" i="0">
                                  <a:latin typeface="Cambria Math" panose="02040503050406030204" pitchFamily="18" charset="0"/>
                                </a:rPr>
                                <m:t>2</m:t>
                              </m:r>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i="0">
                                      <a:latin typeface="Cambria Math" panose="02040503050406030204" pitchFamily="18" charset="0"/>
                                    </a:rPr>
                                    <m:t>2</m:t>
                                  </m:r>
                                </m:sup>
                              </m:sSup>
                            </m:den>
                          </m:f>
                        </m:sup>
                      </m:sSup>
                    </m:oMath>
                  </m:oMathPara>
                </a14:m>
                <a:endParaRPr lang="zh-CN" altLang="en-US" dirty="0"/>
              </a:p>
            </p:txBody>
          </p:sp>
        </mc:Choice>
        <mc:Fallback xmlns="">
          <p:sp>
            <p:nvSpPr>
              <p:cNvPr id="4" name="矩形 3">
                <a:extLst>
                  <a:ext uri="{FF2B5EF4-FFF2-40B4-BE49-F238E27FC236}">
                    <a16:creationId xmlns:a16="http://schemas.microsoft.com/office/drawing/2014/main" id="{EBFDB222-7553-45E8-82C9-A3213BD6383E}"/>
                  </a:ext>
                </a:extLst>
              </p:cNvPr>
              <p:cNvSpPr>
                <a:spLocks noRot="1" noChangeAspect="1" noMove="1" noResize="1" noEditPoints="1" noAdjustHandles="1" noChangeArrowheads="1" noChangeShapeType="1" noTextEdit="1"/>
              </p:cNvSpPr>
              <p:nvPr/>
            </p:nvSpPr>
            <p:spPr>
              <a:xfrm>
                <a:off x="1646073" y="4966404"/>
                <a:ext cx="3211648" cy="91480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9519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3354765"/>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五</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随机变量</a:t>
                </a:r>
                <a:r>
                  <a:rPr lang="zh-CN" altLang="zh-CN" sz="2800" b="1" kern="100" dirty="0">
                    <a:latin typeface="华文中宋" panose="02010600040101010101" pitchFamily="2" charset="-122"/>
                    <a:ea typeface="华文中宋" panose="02010600040101010101" pitchFamily="2" charset="-122"/>
                  </a:rPr>
                  <a:t>的</a:t>
                </a:r>
                <a:r>
                  <a:rPr lang="zh-CN" altLang="en-US" sz="2800" b="1" kern="100" dirty="0">
                    <a:latin typeface="华文中宋" panose="02010600040101010101" pitchFamily="2" charset="-122"/>
                    <a:ea typeface="华文中宋" panose="02010600040101010101" pitchFamily="2" charset="-122"/>
                  </a:rPr>
                  <a:t>分布</a:t>
                </a:r>
                <a:r>
                  <a:rPr lang="zh-CN"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总体和样本的连接点</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一</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几种重要的分布</a:t>
                </a:r>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5. </a:t>
                </a:r>
                <a14:m>
                  <m:oMath xmlns:m="http://schemas.openxmlformats.org/officeDocument/2006/math">
                    <m:r>
                      <a:rPr lang="en-US" altLang="zh-CN" b="0" i="1" kern="100" smtClean="0">
                        <a:latin typeface="Cambria Math" panose="02040503050406030204" pitchFamily="18" charset="0"/>
                        <a:ea typeface="华文中宋" panose="02010600040101010101" pitchFamily="2" charset="-122"/>
                      </a:rPr>
                      <m:t>𝑡</m:t>
                    </m:r>
                  </m:oMath>
                </a14:m>
                <a:r>
                  <a:rPr lang="zh-CN" altLang="en-US" kern="100" dirty="0">
                    <a:latin typeface="华文中宋" panose="02010600040101010101" pitchFamily="2" charset="-122"/>
                    <a:ea typeface="华文中宋" panose="02010600040101010101" pitchFamily="2" charset="-122"/>
                  </a:rPr>
                  <a:t>分布</a:t>
                </a:r>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6. F</a:t>
                </a:r>
                <a:r>
                  <a:rPr lang="zh-CN" altLang="en-US" kern="100" dirty="0">
                    <a:latin typeface="华文中宋" panose="02010600040101010101" pitchFamily="2" charset="-122"/>
                    <a:ea typeface="华文中宋" panose="02010600040101010101" pitchFamily="2" charset="-122"/>
                  </a:rPr>
                  <a:t>分布</a:t>
                </a:r>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3354765"/>
              </a:xfrm>
              <a:prstGeom prst="rect">
                <a:avLst/>
              </a:prstGeom>
              <a:blipFill>
                <a:blip r:embed="rId3"/>
                <a:stretch>
                  <a:fillRect t="-2000" b="-3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0A09D1F-2B51-4C50-BE13-C14A6CA25D11}"/>
                  </a:ext>
                </a:extLst>
              </p:cNvPr>
              <p:cNvSpPr/>
              <p:nvPr/>
            </p:nvSpPr>
            <p:spPr>
              <a:xfrm>
                <a:off x="1996809" y="2686871"/>
                <a:ext cx="4614597" cy="1324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𝜑</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1">
                                  <a:latin typeface="Cambria Math" panose="02040503050406030204" pitchFamily="18" charset="0"/>
                                </a:rPr>
                                <m:t>𝛤</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𝑛</m:t>
                                  </m:r>
                                  <m:r>
                                    <a:rPr lang="zh-CN" altLang="en-US" i="0">
                                      <a:latin typeface="Cambria Math" panose="02040503050406030204" pitchFamily="18" charset="0"/>
                                    </a:rPr>
                                    <m:t>+1</m:t>
                                  </m:r>
                                </m:num>
                                <m:den>
                                  <m:r>
                                    <a:rPr lang="zh-CN" altLang="en-US" i="0">
                                      <a:latin typeface="Cambria Math" panose="02040503050406030204" pitchFamily="18" charset="0"/>
                                    </a:rPr>
                                    <m:t>2</m:t>
                                  </m:r>
                                </m:den>
                              </m:f>
                            </m:e>
                          </m:d>
                        </m:num>
                        <m:den>
                          <m:r>
                            <a:rPr lang="zh-CN" altLang="en-US" i="1">
                              <a:latin typeface="Cambria Math" panose="02040503050406030204" pitchFamily="18" charset="0"/>
                            </a:rPr>
                            <m:t>𝛤</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𝑛</m:t>
                              </m:r>
                            </m:num>
                            <m:den>
                              <m:r>
                                <a:rPr lang="zh-CN" altLang="en-US" i="0">
                                  <a:latin typeface="Cambria Math" panose="02040503050406030204" pitchFamily="18" charset="0"/>
                                </a:rPr>
                                <m:t>2</m:t>
                              </m:r>
                            </m:den>
                          </m:f>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𝑛</m:t>
                              </m:r>
                              <m:r>
                                <a:rPr lang="zh-CN" altLang="en-US" i="1">
                                  <a:latin typeface="Cambria Math" panose="02040503050406030204" pitchFamily="18" charset="0"/>
                                </a:rPr>
                                <m:t>𝜋</m:t>
                              </m:r>
                            </m:e>
                          </m:rad>
                        </m:den>
                      </m:f>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i="0">
                                  <a:latin typeface="Cambria Math" panose="02040503050406030204" pitchFamily="18" charset="0"/>
                                </a:rPr>
                                <m:t>1+</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den>
                              </m:f>
                            </m:e>
                          </m:d>
                        </m:e>
                        <m: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𝑛</m:t>
                              </m:r>
                              <m:r>
                                <a:rPr lang="zh-CN" altLang="en-US" i="0">
                                  <a:latin typeface="Cambria Math" panose="02040503050406030204" pitchFamily="18" charset="0"/>
                                </a:rPr>
                                <m:t>+1</m:t>
                              </m:r>
                            </m:num>
                            <m:den>
                              <m:r>
                                <a:rPr lang="zh-CN" altLang="en-US" i="0">
                                  <a:latin typeface="Cambria Math" panose="02040503050406030204" pitchFamily="18" charset="0"/>
                                </a:rPr>
                                <m:t>2</m:t>
                              </m:r>
                            </m:den>
                          </m:f>
                        </m:sup>
                      </m:sSup>
                    </m:oMath>
                  </m:oMathPara>
                </a14:m>
                <a:endParaRPr lang="zh-CN" altLang="en-US" dirty="0"/>
              </a:p>
            </p:txBody>
          </p:sp>
        </mc:Choice>
        <mc:Fallback xmlns="">
          <p:sp>
            <p:nvSpPr>
              <p:cNvPr id="5" name="矩形 4">
                <a:extLst>
                  <a:ext uri="{FF2B5EF4-FFF2-40B4-BE49-F238E27FC236}">
                    <a16:creationId xmlns:a16="http://schemas.microsoft.com/office/drawing/2014/main" id="{D0A09D1F-2B51-4C50-BE13-C14A6CA25D11}"/>
                  </a:ext>
                </a:extLst>
              </p:cNvPr>
              <p:cNvSpPr>
                <a:spLocks noRot="1" noChangeAspect="1" noMove="1" noResize="1" noEditPoints="1" noAdjustHandles="1" noChangeArrowheads="1" noChangeShapeType="1" noTextEdit="1"/>
              </p:cNvSpPr>
              <p:nvPr/>
            </p:nvSpPr>
            <p:spPr>
              <a:xfrm>
                <a:off x="1996809" y="2686871"/>
                <a:ext cx="4614597" cy="132491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B1CBD02-70B6-42E3-A90B-60414A6C58BB}"/>
                  </a:ext>
                </a:extLst>
              </p:cNvPr>
              <p:cNvSpPr/>
              <p:nvPr/>
            </p:nvSpPr>
            <p:spPr>
              <a:xfrm>
                <a:off x="1724024" y="4597073"/>
                <a:ext cx="8743951" cy="17571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𝜑</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plcHide m:val="on"/>
                              <m:mcs>
                                <m:mc>
                                  <m:mcPr>
                                    <m:count m:val="1"/>
                                    <m:mcJc m:val="center"/>
                                  </m:mcPr>
                                </m:mc>
                              </m:mcs>
                              <m:ctrlPr>
                                <a:rPr lang="zh-CN" altLang="en-US" i="1">
                                  <a:latin typeface="Cambria Math" panose="02040503050406030204" pitchFamily="18" charset="0"/>
                                </a:rPr>
                              </m:ctrlPr>
                            </m:mPr>
                            <m:mr>
                              <m:e>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1">
                                            <a:latin typeface="Cambria Math" panose="02040503050406030204" pitchFamily="18" charset="0"/>
                                          </a:rPr>
                                          <m:t>𝛤</m:t>
                                        </m:r>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0">
                                                    <a:latin typeface="Cambria Math" panose="02040503050406030204" pitchFamily="18" charset="0"/>
                                                  </a:rPr>
                                                  <m:t>2</m:t>
                                                </m:r>
                                              </m:sub>
                                            </m:sSub>
                                          </m:num>
                                          <m:den>
                                            <m:r>
                                              <a:rPr lang="zh-CN" altLang="en-US" i="0">
                                                <a:latin typeface="Cambria Math" panose="02040503050406030204" pitchFamily="18" charset="0"/>
                                              </a:rPr>
                                              <m:t>2</m:t>
                                            </m:r>
                                          </m:den>
                                        </m:f>
                                      </m:e>
                                    </m:d>
                                  </m:num>
                                  <m:den>
                                    <m:d>
                                      <m:dPr>
                                        <m:begChr m:val=""/>
                                        <m:ctrlPr>
                                          <a:rPr lang="zh-CN" altLang="en-US" i="1">
                                            <a:latin typeface="Cambria Math" panose="02040503050406030204" pitchFamily="18" charset="0"/>
                                          </a:rPr>
                                        </m:ctrlPr>
                                      </m:dPr>
                                      <m:e>
                                        <m:r>
                                          <a:rPr lang="zh-CN" altLang="en-US" i="1">
                                            <a:latin typeface="Cambria Math" panose="02040503050406030204" pitchFamily="18" charset="0"/>
                                          </a:rPr>
                                          <m:t>𝛤</m:t>
                                        </m:r>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0">
                                                    <a:latin typeface="Cambria Math" panose="02040503050406030204" pitchFamily="18" charset="0"/>
                                                  </a:rPr>
                                                  <m:t>1</m:t>
                                                </m:r>
                                              </m:sub>
                                            </m:sSub>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1">
                                            <a:latin typeface="Cambria Math" panose="02040503050406030204" pitchFamily="18" charset="0"/>
                                          </a:rPr>
                                          <m:t>𝛤</m:t>
                                        </m:r>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0">
                                                    <a:latin typeface="Cambria Math" panose="02040503050406030204" pitchFamily="18" charset="0"/>
                                                  </a:rPr>
                                                  <m:t>2</m:t>
                                                </m:r>
                                              </m:sub>
                                            </m:sSub>
                                          </m:num>
                                          <m:den>
                                            <m:r>
                                              <a:rPr lang="zh-CN" altLang="en-US" i="0">
                                                <a:latin typeface="Cambria Math" panose="02040503050406030204" pitchFamily="18" charset="0"/>
                                              </a:rPr>
                                              <m:t>2</m:t>
                                            </m:r>
                                          </m:den>
                                        </m:f>
                                      </m:e>
                                    </m:d>
                                  </m:den>
                                </m:f>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0">
                                                <a:latin typeface="Cambria Math" panose="02040503050406030204" pitchFamily="18" charset="0"/>
                                              </a:rPr>
                                              <m:t>1</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0">
                                                <a:latin typeface="Cambria Math" panose="02040503050406030204" pitchFamily="18" charset="0"/>
                                              </a:rPr>
                                              <m:t>2</m:t>
                                            </m:r>
                                          </m:sub>
                                        </m:sSub>
                                      </m:den>
                                    </m:f>
                                  </m:e>
                                </m:d>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0">
                                                <a:latin typeface="Cambria Math" panose="02040503050406030204" pitchFamily="18" charset="0"/>
                                              </a:rPr>
                                              <m:t>1</m:t>
                                            </m:r>
                                          </m:sub>
                                        </m:sSub>
                                      </m:num>
                                      <m:den>
                                        <m:r>
                                          <a:rPr lang="zh-CN" altLang="en-US" i="0">
                                            <a:latin typeface="Cambria Math" panose="02040503050406030204" pitchFamily="18" charset="0"/>
                                          </a:rPr>
                                          <m:t>2</m:t>
                                        </m:r>
                                      </m:den>
                                    </m:f>
                                    <m:r>
                                      <a:rPr lang="zh-CN" altLang="en-US" i="0">
                                        <a:latin typeface="Cambria Math" panose="02040503050406030204" pitchFamily="18" charset="0"/>
                                      </a:rPr>
                                      <m:t>−1</m:t>
                                    </m:r>
                                  </m:sup>
                                </m:sSup>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r>
                                          <a:rPr lang="zh-CN" altLang="en-US">
                                            <a:latin typeface="Cambria Math" panose="02040503050406030204" pitchFamily="18" charset="0"/>
                                          </a:rPr>
                                          <m:t>1+</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a:latin typeface="Cambria Math" panose="02040503050406030204" pitchFamily="18" charset="0"/>
                                                  </a:rPr>
                                                  <m:t>1</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a:latin typeface="Cambria Math" panose="02040503050406030204" pitchFamily="18" charset="0"/>
                                                  </a:rPr>
                                                  <m:t>2</m:t>
                                                </m:r>
                                              </m:sub>
                                            </m:sSub>
                                          </m:den>
                                        </m:f>
                                        <m:r>
                                          <a:rPr lang="zh-CN" altLang="en-US" i="1">
                                            <a:latin typeface="Cambria Math" panose="02040503050406030204" pitchFamily="18" charset="0"/>
                                          </a:rPr>
                                          <m:t>𝑥</m:t>
                                        </m:r>
                                      </m:e>
                                    </m:d>
                                  </m:e>
                                  <m:sup>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i="0">
                                                <a:latin typeface="Cambria Math" panose="02040503050406030204" pitchFamily="18" charset="0"/>
                                              </a:rPr>
                                              <m:t>2</m:t>
                                            </m:r>
                                          </m:sub>
                                        </m:sSub>
                                      </m:num>
                                      <m:den>
                                        <m:r>
                                          <a:rPr lang="zh-CN" altLang="en-US" i="0">
                                            <a:latin typeface="Cambria Math" panose="02040503050406030204" pitchFamily="18" charset="0"/>
                                          </a:rPr>
                                          <m:t>2</m:t>
                                        </m:r>
                                      </m:den>
                                    </m:f>
                                  </m:sup>
                                </m:sSup>
                                <m:r>
                                  <a:rPr lang="en-US" altLang="zh-CN" b="0" i="1" smtClean="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&gt;0</m:t>
                                </m:r>
                              </m:e>
                            </m:mr>
                            <m:mr>
                              <m:e>
                                <m:r>
                                  <a:rPr lang="zh-CN" altLang="en-US" i="0">
                                    <a:latin typeface="Cambria Math" panose="02040503050406030204" pitchFamily="18" charset="0"/>
                                  </a:rPr>
                                  <m:t>0</m:t>
                                </m:r>
                                <m:r>
                                  <a:rPr lang="en-US" altLang="zh-CN" b="0" i="1" smtClean="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≤0</m:t>
                                </m:r>
                              </m:e>
                            </m:mr>
                          </m:m>
                        </m:e>
                      </m:d>
                    </m:oMath>
                  </m:oMathPara>
                </a14:m>
                <a:endParaRPr lang="zh-CN" altLang="en-US" dirty="0"/>
              </a:p>
            </p:txBody>
          </p:sp>
        </mc:Choice>
        <mc:Fallback xmlns="">
          <p:sp>
            <p:nvSpPr>
              <p:cNvPr id="6" name="矩形 5">
                <a:extLst>
                  <a:ext uri="{FF2B5EF4-FFF2-40B4-BE49-F238E27FC236}">
                    <a16:creationId xmlns:a16="http://schemas.microsoft.com/office/drawing/2014/main" id="{9B1CBD02-70B6-42E3-A90B-60414A6C58BB}"/>
                  </a:ext>
                </a:extLst>
              </p:cNvPr>
              <p:cNvSpPr>
                <a:spLocks noRot="1" noChangeAspect="1" noMove="1" noResize="1" noEditPoints="1" noAdjustHandles="1" noChangeArrowheads="1" noChangeShapeType="1" noTextEdit="1"/>
              </p:cNvSpPr>
              <p:nvPr/>
            </p:nvSpPr>
            <p:spPr>
              <a:xfrm>
                <a:off x="1724024" y="4597073"/>
                <a:ext cx="8743951" cy="175714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6017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3724096"/>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五</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随机变量</a:t>
                </a:r>
                <a:r>
                  <a:rPr lang="zh-CN" altLang="zh-CN" sz="2800" b="1" kern="100" dirty="0">
                    <a:latin typeface="华文中宋" panose="02010600040101010101" pitchFamily="2" charset="-122"/>
                    <a:ea typeface="华文中宋" panose="02010600040101010101" pitchFamily="2" charset="-122"/>
                  </a:rPr>
                  <a:t>的</a:t>
                </a:r>
                <a:r>
                  <a:rPr lang="zh-CN" altLang="en-US" sz="2800" b="1" kern="100" dirty="0">
                    <a:latin typeface="华文中宋" panose="02010600040101010101" pitchFamily="2" charset="-122"/>
                    <a:ea typeface="华文中宋" panose="02010600040101010101" pitchFamily="2" charset="-122"/>
                  </a:rPr>
                  <a:t>分布</a:t>
                </a:r>
                <a:r>
                  <a:rPr lang="zh-CN"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总体和样本的连接点</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二</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各分布之间的关系</a:t>
                </a:r>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（一）三大分布的性质</a:t>
                </a:r>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ea typeface="华文中宋" panose="02010600040101010101" pitchFamily="2" charset="-122"/>
                  </a:rPr>
                  <a:t>1</a:t>
                </a:r>
                <a14:m>
                  <m:oMath xmlns:m="http://schemas.openxmlformats.org/officeDocument/2006/math">
                    <m:r>
                      <a:rPr lang="en-US" altLang="zh-CN" i="1" kern="100">
                        <a:latin typeface="Cambria Math" panose="02040503050406030204" pitchFamily="18" charset="0"/>
                        <a:ea typeface="华文中宋" panose="02010600040101010101" pitchFamily="2" charset="-122"/>
                      </a:rPr>
                      <m:t>.</m:t>
                    </m:r>
                    <m:sSup>
                      <m:sSupPr>
                        <m:ctrlPr>
                          <a:rPr lang="en-US" altLang="zh-CN" i="1" kern="100">
                            <a:latin typeface="Cambria Math" panose="02040503050406030204" pitchFamily="18" charset="0"/>
                            <a:ea typeface="华文中宋" panose="02010600040101010101" pitchFamily="2" charset="-122"/>
                          </a:rPr>
                        </m:ctrlPr>
                      </m:sSupPr>
                      <m:e>
                        <m:r>
                          <a:rPr lang="en-US" altLang="zh-CN" i="1" kern="100">
                            <a:latin typeface="Cambria Math" panose="02040503050406030204" pitchFamily="18" charset="0"/>
                            <a:ea typeface="华文中宋" panose="02010600040101010101" pitchFamily="2" charset="-122"/>
                          </a:rPr>
                          <m:t>𝜒</m:t>
                        </m:r>
                      </m:e>
                      <m:sup>
                        <m:r>
                          <a:rPr lang="en-US" altLang="zh-CN" i="1" kern="100">
                            <a:latin typeface="Cambria Math" panose="02040503050406030204" pitchFamily="18" charset="0"/>
                            <a:ea typeface="华文中宋" panose="02010600040101010101" pitchFamily="2" charset="-122"/>
                          </a:rPr>
                          <m:t>2</m:t>
                        </m:r>
                      </m:sup>
                    </m:sSup>
                  </m:oMath>
                </a14:m>
                <a:r>
                  <a:rPr lang="zh-CN" altLang="en-US" kern="100" dirty="0">
                    <a:latin typeface="华文中宋" panose="02010600040101010101" pitchFamily="2" charset="-122"/>
                    <a:ea typeface="华文中宋" panose="02010600040101010101" pitchFamily="2" charset="-122"/>
                  </a:rPr>
                  <a:t>分布</a:t>
                </a:r>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	</a:t>
                </a:r>
                <a:r>
                  <a:rPr lang="zh-CN" altLang="en-US" kern="100" dirty="0">
                    <a:latin typeface="华文中宋" panose="02010600040101010101" pitchFamily="2" charset="-122"/>
                    <a:ea typeface="华文中宋" panose="02010600040101010101" pitchFamily="2" charset="-122"/>
                  </a:rPr>
                  <a:t>可加性：若</a:t>
                </a:r>
                <a14:m>
                  <m:oMath xmlns:m="http://schemas.openxmlformats.org/officeDocument/2006/math">
                    <m:r>
                      <a:rPr lang="en-US" altLang="zh-CN" b="0" i="1" kern="100" smtClean="0">
                        <a:latin typeface="Cambria Math" panose="02040503050406030204" pitchFamily="18" charset="0"/>
                        <a:ea typeface="华文中宋" panose="02010600040101010101" pitchFamily="2" charset="-122"/>
                      </a:rPr>
                      <m:t>𝑥</m:t>
                    </m:r>
                    <m:r>
                      <a:rPr lang="en-US" altLang="zh-CN" b="0" i="1" kern="100" smtClean="0">
                        <a:latin typeface="Cambria Math" panose="02040503050406030204" pitchFamily="18" charset="0"/>
                        <a:ea typeface="华文中宋" panose="02010600040101010101" pitchFamily="2" charset="-122"/>
                      </a:rPr>
                      <m:t>~</m:t>
                    </m:r>
                    <m:sSup>
                      <m:sSupPr>
                        <m:ctrlPr>
                          <a:rPr lang="en-US" altLang="zh-CN" b="0" i="1" kern="100" smtClean="0">
                            <a:latin typeface="Cambria Math" panose="02040503050406030204" pitchFamily="18" charset="0"/>
                            <a:ea typeface="华文中宋" panose="02010600040101010101" pitchFamily="2" charset="-122"/>
                          </a:rPr>
                        </m:ctrlPr>
                      </m:sSupPr>
                      <m:e>
                        <m:r>
                          <a:rPr lang="en-US" altLang="zh-CN" b="0" i="1" kern="100" smtClean="0">
                            <a:latin typeface="Cambria Math" panose="02040503050406030204" pitchFamily="18" charset="0"/>
                            <a:ea typeface="华文中宋" panose="02010600040101010101" pitchFamily="2" charset="-122"/>
                          </a:rPr>
                          <m:t>𝜒</m:t>
                        </m:r>
                      </m:e>
                      <m:sup>
                        <m:r>
                          <a:rPr lang="en-US" altLang="zh-CN" b="0" i="1" kern="100" smtClean="0">
                            <a:latin typeface="Cambria Math" panose="02040503050406030204" pitchFamily="18" charset="0"/>
                            <a:ea typeface="华文中宋" panose="02010600040101010101" pitchFamily="2" charset="-122"/>
                          </a:rPr>
                          <m:t>2</m:t>
                        </m:r>
                      </m:sup>
                    </m:sSup>
                    <m:d>
                      <m:dPr>
                        <m:ctrlPr>
                          <a:rPr lang="en-US" altLang="zh-CN" b="0" i="1" kern="100" smtClean="0">
                            <a:latin typeface="Cambria Math" panose="02040503050406030204" pitchFamily="18" charset="0"/>
                            <a:ea typeface="华文中宋" panose="02010600040101010101" pitchFamily="2" charset="-122"/>
                          </a:rPr>
                        </m:ctrlPr>
                      </m:dPr>
                      <m:e>
                        <m:r>
                          <a:rPr lang="en-US" altLang="zh-CN" b="0" i="1" kern="100" smtClean="0">
                            <a:latin typeface="Cambria Math" panose="02040503050406030204" pitchFamily="18" charset="0"/>
                            <a:ea typeface="华文中宋" panose="02010600040101010101" pitchFamily="2" charset="-122"/>
                          </a:rPr>
                          <m:t>𝑚</m:t>
                        </m:r>
                      </m:e>
                    </m:d>
                    <m:r>
                      <a:rPr lang="en-US" altLang="zh-CN" b="0" i="1" kern="100" smtClean="0">
                        <a:latin typeface="Cambria Math" panose="02040503050406030204" pitchFamily="18" charset="0"/>
                        <a:ea typeface="华文中宋" panose="02010600040101010101" pitchFamily="2" charset="-122"/>
                      </a:rPr>
                      <m:t>,</m:t>
                    </m:r>
                    <m:r>
                      <a:rPr lang="en-US" altLang="zh-CN" b="0" i="1" kern="100" smtClean="0">
                        <a:latin typeface="Cambria Math" panose="02040503050406030204" pitchFamily="18" charset="0"/>
                        <a:ea typeface="华文中宋" panose="02010600040101010101" pitchFamily="2" charset="-122"/>
                      </a:rPr>
                      <m:t>𝑦</m:t>
                    </m:r>
                    <m:r>
                      <a:rPr lang="en-US" altLang="zh-CN" b="0" i="1" kern="100" smtClean="0">
                        <a:latin typeface="Cambria Math" panose="02040503050406030204" pitchFamily="18" charset="0"/>
                        <a:ea typeface="华文中宋" panose="02010600040101010101" pitchFamily="2" charset="-122"/>
                      </a:rPr>
                      <m:t>~</m:t>
                    </m:r>
                    <m:sSup>
                      <m:sSupPr>
                        <m:ctrlPr>
                          <a:rPr lang="en-US" altLang="zh-CN" i="1" kern="100">
                            <a:latin typeface="Cambria Math" panose="02040503050406030204" pitchFamily="18" charset="0"/>
                            <a:ea typeface="华文中宋" panose="02010600040101010101" pitchFamily="2" charset="-122"/>
                          </a:rPr>
                        </m:ctrlPr>
                      </m:sSupPr>
                      <m:e>
                        <m:r>
                          <a:rPr lang="en-US" altLang="zh-CN" i="1" kern="100">
                            <a:latin typeface="Cambria Math" panose="02040503050406030204" pitchFamily="18" charset="0"/>
                            <a:ea typeface="华文中宋" panose="02010600040101010101" pitchFamily="2" charset="-122"/>
                          </a:rPr>
                          <m:t>𝜒</m:t>
                        </m:r>
                      </m:e>
                      <m:sup>
                        <m:r>
                          <a:rPr lang="en-US" altLang="zh-CN" i="1" kern="100">
                            <a:latin typeface="Cambria Math" panose="02040503050406030204" pitchFamily="18" charset="0"/>
                            <a:ea typeface="华文中宋" panose="02010600040101010101" pitchFamily="2" charset="-122"/>
                          </a:rPr>
                          <m:t>2</m:t>
                        </m:r>
                      </m:sup>
                    </m:sSup>
                    <m:d>
                      <m:dPr>
                        <m:ctrlPr>
                          <a:rPr lang="en-US" altLang="zh-CN" i="1" kern="100">
                            <a:latin typeface="Cambria Math" panose="02040503050406030204" pitchFamily="18" charset="0"/>
                            <a:ea typeface="华文中宋" panose="02010600040101010101" pitchFamily="2" charset="-122"/>
                          </a:rPr>
                        </m:ctrlPr>
                      </m:dPr>
                      <m:e>
                        <m:r>
                          <a:rPr lang="en-US" altLang="zh-CN" b="0" i="1" kern="100" smtClean="0">
                            <a:latin typeface="Cambria Math" panose="02040503050406030204" pitchFamily="18" charset="0"/>
                            <a:ea typeface="华文中宋" panose="02010600040101010101" pitchFamily="2" charset="-122"/>
                          </a:rPr>
                          <m:t>𝑛</m:t>
                        </m:r>
                      </m:e>
                    </m:d>
                    <m:r>
                      <a:rPr lang="en-US" altLang="zh-CN" b="0" i="1" kern="100" smtClean="0">
                        <a:latin typeface="Cambria Math" panose="02040503050406030204" pitchFamily="18" charset="0"/>
                        <a:ea typeface="华文中宋" panose="02010600040101010101" pitchFamily="2" charset="-122"/>
                      </a:rPr>
                      <m:t>,</m:t>
                    </m:r>
                    <m:r>
                      <a:rPr lang="zh-CN" altLang="en-US" i="1" kern="100">
                        <a:latin typeface="Cambria Math" panose="02040503050406030204" pitchFamily="18" charset="0"/>
                        <a:ea typeface="华文中宋" panose="02010600040101010101" pitchFamily="2" charset="-122"/>
                      </a:rPr>
                      <m:t>且</m:t>
                    </m:r>
                    <m:r>
                      <a:rPr lang="zh-CN" altLang="en-US" i="1" kern="100" smtClean="0">
                        <a:latin typeface="Cambria Math" panose="02040503050406030204" pitchFamily="18" charset="0"/>
                        <a:ea typeface="华文中宋" panose="02010600040101010101" pitchFamily="2" charset="-122"/>
                      </a:rPr>
                      <m:t>相互</m:t>
                    </m:r>
                  </m:oMath>
                </a14:m>
                <a:r>
                  <a:rPr lang="zh-CN" altLang="en-US" kern="100" dirty="0">
                    <a:latin typeface="华文中宋" panose="02010600040101010101" pitchFamily="2" charset="-122"/>
                    <a:ea typeface="华文中宋" panose="02010600040101010101" pitchFamily="2" charset="-122"/>
                  </a:rPr>
                  <a:t>独立，则</a:t>
                </a:r>
                <a14:m>
                  <m:oMath xmlns:m="http://schemas.openxmlformats.org/officeDocument/2006/math">
                    <m:r>
                      <a:rPr lang="en-US" altLang="zh-CN" i="1" kern="100">
                        <a:latin typeface="Cambria Math" panose="02040503050406030204" pitchFamily="18" charset="0"/>
                        <a:ea typeface="华文中宋" panose="02010600040101010101" pitchFamily="2" charset="-122"/>
                      </a:rPr>
                      <m:t>𝑥</m:t>
                    </m:r>
                    <m:r>
                      <a:rPr lang="en-US" altLang="zh-CN" b="0" i="1" kern="100" smtClean="0">
                        <a:latin typeface="Cambria Math" panose="02040503050406030204" pitchFamily="18" charset="0"/>
                        <a:ea typeface="华文中宋" panose="02010600040101010101" pitchFamily="2" charset="-122"/>
                      </a:rPr>
                      <m:t>+</m:t>
                    </m:r>
                    <m:r>
                      <a:rPr lang="en-US" altLang="zh-CN" b="0" i="1" kern="100" smtClean="0">
                        <a:latin typeface="Cambria Math" panose="02040503050406030204" pitchFamily="18" charset="0"/>
                        <a:ea typeface="华文中宋" panose="02010600040101010101" pitchFamily="2" charset="-122"/>
                      </a:rPr>
                      <m:t>𝑦</m:t>
                    </m:r>
                    <m:r>
                      <a:rPr lang="en-US" altLang="zh-CN" i="1" kern="100">
                        <a:latin typeface="Cambria Math" panose="02040503050406030204" pitchFamily="18" charset="0"/>
                        <a:ea typeface="华文中宋" panose="02010600040101010101" pitchFamily="2" charset="-122"/>
                      </a:rPr>
                      <m:t>~</m:t>
                    </m:r>
                    <m:sSup>
                      <m:sSupPr>
                        <m:ctrlPr>
                          <a:rPr lang="en-US" altLang="zh-CN" i="1" kern="100">
                            <a:latin typeface="Cambria Math" panose="02040503050406030204" pitchFamily="18" charset="0"/>
                            <a:ea typeface="华文中宋" panose="02010600040101010101" pitchFamily="2" charset="-122"/>
                          </a:rPr>
                        </m:ctrlPr>
                      </m:sSupPr>
                      <m:e>
                        <m:r>
                          <a:rPr lang="en-US" altLang="zh-CN" i="1" kern="100">
                            <a:latin typeface="Cambria Math" panose="02040503050406030204" pitchFamily="18" charset="0"/>
                            <a:ea typeface="华文中宋" panose="02010600040101010101" pitchFamily="2" charset="-122"/>
                          </a:rPr>
                          <m:t>𝜒</m:t>
                        </m:r>
                      </m:e>
                      <m:sup>
                        <m:r>
                          <a:rPr lang="en-US" altLang="zh-CN" i="1" kern="100">
                            <a:latin typeface="Cambria Math" panose="02040503050406030204" pitchFamily="18" charset="0"/>
                            <a:ea typeface="华文中宋" panose="02010600040101010101" pitchFamily="2" charset="-122"/>
                          </a:rPr>
                          <m:t>2</m:t>
                        </m:r>
                      </m:sup>
                    </m:sSup>
                    <m:d>
                      <m:dPr>
                        <m:ctrlPr>
                          <a:rPr lang="en-US" altLang="zh-CN" i="1" kern="100">
                            <a:latin typeface="Cambria Math" panose="02040503050406030204" pitchFamily="18" charset="0"/>
                            <a:ea typeface="华文中宋" panose="02010600040101010101" pitchFamily="2" charset="-122"/>
                          </a:rPr>
                        </m:ctrlPr>
                      </m:dPr>
                      <m:e>
                        <m:r>
                          <a:rPr lang="en-US" altLang="zh-CN" i="1" kern="100">
                            <a:latin typeface="Cambria Math" panose="02040503050406030204" pitchFamily="18" charset="0"/>
                            <a:ea typeface="华文中宋" panose="02010600040101010101" pitchFamily="2" charset="-122"/>
                          </a:rPr>
                          <m:t>𝑚</m:t>
                        </m:r>
                        <m:r>
                          <a:rPr lang="en-US" altLang="zh-CN" b="0" i="1" kern="100" smtClean="0">
                            <a:latin typeface="Cambria Math" panose="02040503050406030204" pitchFamily="18" charset="0"/>
                            <a:ea typeface="华文中宋" panose="02010600040101010101" pitchFamily="2" charset="-122"/>
                          </a:rPr>
                          <m:t>+</m:t>
                        </m:r>
                        <m:r>
                          <a:rPr lang="en-US" altLang="zh-CN" b="0" i="1" kern="100" smtClean="0">
                            <a:latin typeface="Cambria Math" panose="02040503050406030204" pitchFamily="18" charset="0"/>
                            <a:ea typeface="华文中宋" panose="02010600040101010101" pitchFamily="2" charset="-122"/>
                          </a:rPr>
                          <m:t>𝑛</m:t>
                        </m:r>
                      </m:e>
                    </m:d>
                  </m:oMath>
                </a14:m>
                <a:r>
                  <a:rPr lang="zh-CN" altLang="en-US"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2. F</a:t>
                </a:r>
                <a:r>
                  <a:rPr lang="zh-CN" altLang="en-US" kern="100" dirty="0">
                    <a:latin typeface="华文中宋" panose="02010600040101010101" pitchFamily="2" charset="-122"/>
                    <a:ea typeface="华文中宋" panose="02010600040101010101" pitchFamily="2" charset="-122"/>
                  </a:rPr>
                  <a:t>分布</a:t>
                </a:r>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随机变量恒正值，非对称。</a:t>
                </a:r>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3. t</a:t>
                </a:r>
                <a:r>
                  <a:rPr lang="zh-CN" altLang="en-US" kern="100" dirty="0">
                    <a:latin typeface="华文中宋" panose="02010600040101010101" pitchFamily="2" charset="-122"/>
                    <a:ea typeface="华文中宋" panose="02010600040101010101" pitchFamily="2" charset="-122"/>
                  </a:rPr>
                  <a:t>分布</a:t>
                </a:r>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自由度很大时接近正态分布。</a:t>
                </a:r>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3724096"/>
              </a:xfrm>
              <a:prstGeom prst="rect">
                <a:avLst/>
              </a:prstGeom>
              <a:blipFill>
                <a:blip r:embed="rId2"/>
                <a:stretch>
                  <a:fillRect t="-1800" b="-27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8388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4876848"/>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五</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随机变量</a:t>
                </a:r>
                <a:r>
                  <a:rPr lang="zh-CN" altLang="zh-CN" sz="2800" b="1" kern="100" dirty="0">
                    <a:latin typeface="华文中宋" panose="02010600040101010101" pitchFamily="2" charset="-122"/>
                    <a:ea typeface="华文中宋" panose="02010600040101010101" pitchFamily="2" charset="-122"/>
                  </a:rPr>
                  <a:t>的</a:t>
                </a:r>
                <a:r>
                  <a:rPr lang="zh-CN" altLang="en-US" sz="2800" b="1" kern="100" dirty="0">
                    <a:latin typeface="华文中宋" panose="02010600040101010101" pitchFamily="2" charset="-122"/>
                    <a:ea typeface="华文中宋" panose="02010600040101010101" pitchFamily="2" charset="-122"/>
                  </a:rPr>
                  <a:t>分布</a:t>
                </a:r>
                <a:r>
                  <a:rPr lang="zh-CN"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总体和样本的连接点</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二</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各分布之间的关系</a:t>
                </a:r>
                <a:endParaRPr lang="en-US" altLang="zh-CN" kern="100" dirty="0">
                  <a:latin typeface="华文中宋" panose="02010600040101010101" pitchFamily="2" charset="-122"/>
                  <a:ea typeface="华文中宋" panose="02010600040101010101" pitchFamily="2" charset="-122"/>
                </a:endParaRPr>
              </a:p>
              <a:p>
                <a:pPr marL="896938"/>
                <a:r>
                  <a:rPr lang="zh-CN" altLang="en-US" sz="2000" kern="100" dirty="0">
                    <a:latin typeface="华文中宋" panose="02010600040101010101" pitchFamily="2" charset="-122"/>
                    <a:ea typeface="华文中宋" panose="02010600040101010101" pitchFamily="2" charset="-122"/>
                  </a:rPr>
                  <a:t>（二）分布之间的关系</a:t>
                </a:r>
                <a:endParaRPr lang="en-US" altLang="zh-CN" sz="2000" kern="100" dirty="0">
                  <a:latin typeface="华文中宋" panose="02010600040101010101" pitchFamily="2" charset="-122"/>
                  <a:ea typeface="华文中宋" panose="02010600040101010101" pitchFamily="2" charset="-122"/>
                </a:endParaRPr>
              </a:p>
              <a:p>
                <a:pPr marL="896938"/>
                <a:r>
                  <a:rPr lang="en-US" altLang="zh-CN" sz="2000" kern="100" dirty="0">
                    <a:ea typeface="华文中宋" panose="02010600040101010101" pitchFamily="2" charset="-122"/>
                  </a:rPr>
                  <a:t>1</a:t>
                </a:r>
                <a14:m>
                  <m:oMath xmlns:m="http://schemas.openxmlformats.org/officeDocument/2006/math">
                    <m:r>
                      <a:rPr lang="en-US" altLang="zh-CN" sz="2000" i="1" kern="100">
                        <a:latin typeface="Cambria Math" panose="02040503050406030204" pitchFamily="18" charset="0"/>
                        <a:ea typeface="华文中宋" panose="02010600040101010101" pitchFamily="2" charset="-122"/>
                      </a:rPr>
                      <m:t>.</m:t>
                    </m:r>
                    <m:r>
                      <a:rPr lang="zh-CN" altLang="en-US" sz="2000" i="1" kern="100" smtClean="0">
                        <a:latin typeface="Cambria Math" panose="02040503050406030204" pitchFamily="18" charset="0"/>
                        <a:ea typeface="华文中宋" panose="02010600040101010101" pitchFamily="2" charset="-122"/>
                      </a:rPr>
                      <m:t>一般</m:t>
                    </m:r>
                  </m:oMath>
                </a14:m>
                <a:r>
                  <a:rPr lang="zh-CN" altLang="en-US" sz="2000" kern="100" dirty="0">
                    <a:latin typeface="华文中宋" panose="02010600040101010101" pitchFamily="2" charset="-122"/>
                    <a:ea typeface="华文中宋" panose="02010600040101010101" pitchFamily="2" charset="-122"/>
                  </a:rPr>
                  <a:t>正态分布和标准正态分布</a:t>
                </a:r>
                <a:r>
                  <a:rPr lang="en-US" altLang="zh-CN" sz="2000" kern="100" dirty="0">
                    <a:latin typeface="华文中宋" panose="02010600040101010101" pitchFamily="2" charset="-122"/>
                    <a:ea typeface="华文中宋" panose="02010600040101010101" pitchFamily="2" charset="-122"/>
                  </a:rPr>
                  <a:t>——</a:t>
                </a:r>
                <a:r>
                  <a:rPr lang="zh-CN" altLang="en-US" sz="2000" kern="100" dirty="0">
                    <a:latin typeface="华文中宋" panose="02010600040101010101" pitchFamily="2" charset="-122"/>
                    <a:ea typeface="华文中宋" panose="02010600040101010101" pitchFamily="2" charset="-122"/>
                  </a:rPr>
                  <a:t>定理</a:t>
                </a:r>
                <a:r>
                  <a:rPr lang="en-US" altLang="zh-CN" sz="2000" kern="100" dirty="0">
                    <a:latin typeface="华文中宋" panose="02010600040101010101" pitchFamily="2" charset="-122"/>
                    <a:ea typeface="华文中宋" panose="02010600040101010101" pitchFamily="2" charset="-122"/>
                  </a:rPr>
                  <a:t>1.5.6</a:t>
                </a:r>
              </a:p>
              <a:p>
                <a:pPr marL="896938"/>
                <a14:m>
                  <m:oMath xmlns:m="http://schemas.openxmlformats.org/officeDocument/2006/math">
                    <m:r>
                      <a:rPr lang="zh-CN" altLang="en-US" i="1">
                        <a:latin typeface="Cambria Math" panose="02040503050406030204" pitchFamily="18" charset="0"/>
                      </a:rPr>
                      <m:t>𝜉</m:t>
                    </m:r>
                    <m:r>
                      <a:rPr lang="zh-CN" altLang="en-US">
                        <a:latin typeface="Cambria Math" panose="02040503050406030204" pitchFamily="18" charset="0"/>
                      </a:rPr>
                      <m:t>∼</m:t>
                    </m:r>
                    <m:r>
                      <a:rPr lang="zh-CN" altLang="en-US" i="1">
                        <a:latin typeface="Cambria Math" panose="02040503050406030204" pitchFamily="18" charset="0"/>
                      </a:rPr>
                      <m:t>𝑁</m:t>
                    </m:r>
                    <m:r>
                      <a:rPr lang="zh-CN" altLang="en-US">
                        <a:latin typeface="Cambria Math" panose="02040503050406030204" pitchFamily="18" charset="0"/>
                      </a:rPr>
                      <m:t>(</m:t>
                    </m:r>
                    <m:r>
                      <a:rPr lang="zh-CN" altLang="en-US" i="1">
                        <a:latin typeface="Cambria Math" panose="02040503050406030204" pitchFamily="18" charset="0"/>
                      </a:rPr>
                      <m:t>𝜇</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a:latin typeface="Cambria Math" panose="02040503050406030204" pitchFamily="18" charset="0"/>
                          </a:rPr>
                          <m:t>2</m:t>
                        </m:r>
                      </m:sup>
                    </m:sSup>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𝜉</m:t>
                        </m:r>
                        <m:r>
                          <a:rPr lang="zh-CN" altLang="en-US">
                            <a:latin typeface="Cambria Math" panose="02040503050406030204" pitchFamily="18" charset="0"/>
                          </a:rPr>
                          <m:t>−</m:t>
                        </m:r>
                        <m:r>
                          <a:rPr lang="zh-CN" altLang="en-US" i="1">
                            <a:latin typeface="Cambria Math" panose="02040503050406030204" pitchFamily="18" charset="0"/>
                          </a:rPr>
                          <m:t>𝜇</m:t>
                        </m:r>
                      </m:num>
                      <m:den>
                        <m:r>
                          <a:rPr lang="zh-CN" altLang="en-US" i="1">
                            <a:latin typeface="Cambria Math" panose="02040503050406030204" pitchFamily="18" charset="0"/>
                          </a:rPr>
                          <m:t>𝜎</m:t>
                        </m:r>
                      </m:den>
                    </m:f>
                    <m:r>
                      <a:rPr lang="zh-CN" altLang="en-US">
                        <a:latin typeface="Cambria Math" panose="02040503050406030204" pitchFamily="18" charset="0"/>
                      </a:rPr>
                      <m:t>∼</m:t>
                    </m:r>
                    <m:r>
                      <a:rPr lang="zh-CN" altLang="en-US" i="1">
                        <a:latin typeface="Cambria Math" panose="02040503050406030204" pitchFamily="18" charset="0"/>
                      </a:rPr>
                      <m:t>𝑁</m:t>
                    </m:r>
                    <m:r>
                      <a:rPr lang="zh-CN" altLang="en-US">
                        <a:latin typeface="Cambria Math" panose="02040503050406030204" pitchFamily="18" charset="0"/>
                      </a:rPr>
                      <m:t>(0,</m:t>
                    </m:r>
                  </m:oMath>
                </a14:m>
                <a:r>
                  <a:rPr lang="en-US" altLang="zh-CN" dirty="0"/>
                  <a:t>1)</a:t>
                </a:r>
                <a:endParaRPr lang="en-US" altLang="zh-CN" kern="100" dirty="0">
                  <a:latin typeface="华文中宋" panose="02010600040101010101" pitchFamily="2" charset="-122"/>
                  <a:ea typeface="华文中宋" panose="02010600040101010101" pitchFamily="2" charset="-122"/>
                </a:endParaRPr>
              </a:p>
              <a:p>
                <a:pPr marL="896938"/>
                <a:r>
                  <a:rPr lang="en-US" altLang="zh-CN" sz="2000" kern="100" dirty="0">
                    <a:latin typeface="华文中宋" panose="02010600040101010101" pitchFamily="2" charset="-122"/>
                    <a:ea typeface="华文中宋" panose="02010600040101010101" pitchFamily="2" charset="-122"/>
                  </a:rPr>
                  <a:t>2. </a:t>
                </a:r>
                <a:r>
                  <a:rPr lang="zh-CN" altLang="en-US" sz="2000" kern="100" dirty="0">
                    <a:latin typeface="华文中宋" panose="02010600040101010101" pitchFamily="2" charset="-122"/>
                    <a:ea typeface="华文中宋" panose="02010600040101010101" pitchFamily="2" charset="-122"/>
                  </a:rPr>
                  <a:t>标准正态分布和卡方分布</a:t>
                </a:r>
                <a:r>
                  <a:rPr lang="en-US" altLang="zh-CN" sz="2000" kern="100" dirty="0">
                    <a:latin typeface="华文中宋" panose="02010600040101010101" pitchFamily="2" charset="-122"/>
                    <a:ea typeface="华文中宋" panose="02010600040101010101" pitchFamily="2" charset="-122"/>
                  </a:rPr>
                  <a:t>——</a:t>
                </a:r>
                <a:r>
                  <a:rPr lang="zh-CN" altLang="en-US" sz="2000" kern="100" dirty="0">
                    <a:latin typeface="华文中宋" panose="02010600040101010101" pitchFamily="2" charset="-122"/>
                    <a:ea typeface="华文中宋" panose="02010600040101010101" pitchFamily="2" charset="-122"/>
                  </a:rPr>
                  <a:t>定理</a:t>
                </a:r>
                <a:r>
                  <a:rPr lang="en-US" altLang="zh-CN" sz="2000" kern="100" dirty="0">
                    <a:latin typeface="华文中宋" panose="02010600040101010101" pitchFamily="2" charset="-122"/>
                    <a:ea typeface="华文中宋" panose="02010600040101010101" pitchFamily="2" charset="-122"/>
                  </a:rPr>
                  <a:t>1.5.7</a:t>
                </a:r>
                <a:endParaRPr lang="en-US" altLang="zh-CN" sz="2000" i="1" dirty="0">
                  <a:latin typeface="Cambria Math" panose="02040503050406030204" pitchFamily="18" charset="0"/>
                </a:endParaRPr>
              </a:p>
              <a:p>
                <a:pPr marL="896938"/>
                <a14:m>
                  <m:oMathPara xmlns:m="http://schemas.openxmlformats.org/officeDocument/2006/math">
                    <m:oMathParaPr>
                      <m:jc m:val="left"/>
                    </m:oMathParaPr>
                    <m:oMath xmlns:m="http://schemas.openxmlformats.org/officeDocument/2006/math">
                      <m:r>
                        <a:rPr lang="zh-CN" altLang="en-US" i="1">
                          <a:latin typeface="Cambria Math" panose="02040503050406030204" pitchFamily="18" charset="0"/>
                        </a:rPr>
                        <m:t>𝜉</m:t>
                      </m:r>
                      <m:r>
                        <a:rPr lang="zh-CN" altLang="en-US">
                          <a:latin typeface="Cambria Math" panose="02040503050406030204" pitchFamily="18" charset="0"/>
                        </a:rPr>
                        <m:t>∼</m:t>
                      </m:r>
                      <m:r>
                        <a:rPr lang="zh-CN" altLang="en-US" i="1">
                          <a:latin typeface="Cambria Math" panose="02040503050406030204" pitchFamily="18" charset="0"/>
                        </a:rPr>
                        <m:t>𝑁</m:t>
                      </m:r>
                      <m:d>
                        <m:dPr>
                          <m:ctrlPr>
                            <a:rPr lang="zh-CN" altLang="en-US" i="1">
                              <a:latin typeface="Cambria Math" panose="02040503050406030204" pitchFamily="18" charset="0"/>
                            </a:rPr>
                          </m:ctrlPr>
                        </m:dPr>
                        <m:e>
                          <m:r>
                            <a:rPr lang="en-US" altLang="zh-CN" b="0" i="1" smtClean="0">
                              <a:latin typeface="Cambria Math" panose="02040503050406030204" pitchFamily="18" charset="0"/>
                            </a:rPr>
                            <m:t>0</m:t>
                          </m:r>
                          <m:r>
                            <a:rPr lang="zh-CN" altLang="en-US">
                              <a:latin typeface="Cambria Math" panose="02040503050406030204" pitchFamily="18" charset="0"/>
                            </a:rPr>
                            <m:t>,</m:t>
                          </m:r>
                          <m:r>
                            <a:rPr lang="en-US" altLang="zh-CN" b="0" i="0" smtClean="0">
                              <a:latin typeface="Cambria Math" panose="02040503050406030204" pitchFamily="18" charset="0"/>
                            </a:rPr>
                            <m:t>1</m:t>
                          </m:r>
                        </m:e>
                      </m:d>
                      <m:r>
                        <a:rPr lang="en-US" altLang="zh-CN" i="1">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𝜉</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𝜒</m:t>
                          </m:r>
                        </m:e>
                        <m:sup>
                          <m:r>
                            <a:rPr lang="en-US" altLang="zh-CN" b="0" i="1" smtClean="0">
                              <a:latin typeface="Cambria Math" panose="02040503050406030204" pitchFamily="18" charset="0"/>
                            </a:rPr>
                            <m:t>2</m:t>
                          </m:r>
                        </m:sup>
                      </m:sSup>
                      <m:r>
                        <a:rPr lang="zh-CN" altLang="en-US">
                          <a:latin typeface="Cambria Math" panose="02040503050406030204" pitchFamily="18" charset="0"/>
                        </a:rPr>
                        <m:t>(</m:t>
                      </m:r>
                      <m:r>
                        <a:rPr lang="en-US" altLang="zh-CN" b="0" i="0" smtClean="0">
                          <a:latin typeface="Cambria Math" panose="02040503050406030204" pitchFamily="18" charset="0"/>
                        </a:rPr>
                        <m:t>1)</m:t>
                      </m:r>
                    </m:oMath>
                  </m:oMathPara>
                </a14:m>
                <a:endParaRPr lang="en-US" altLang="zh-CN" kern="100" dirty="0">
                  <a:latin typeface="华文中宋" panose="02010600040101010101" pitchFamily="2" charset="-122"/>
                  <a:ea typeface="华文中宋" panose="02010600040101010101" pitchFamily="2" charset="-122"/>
                </a:endParaRPr>
              </a:p>
              <a:p>
                <a:pPr marL="896938"/>
                <a:r>
                  <a:rPr lang="en-US" altLang="zh-CN" sz="2000" kern="100" dirty="0">
                    <a:latin typeface="华文中宋" panose="02010600040101010101" pitchFamily="2" charset="-122"/>
                    <a:ea typeface="华文中宋" panose="02010600040101010101" pitchFamily="2" charset="-122"/>
                  </a:rPr>
                  <a:t>3. </a:t>
                </a:r>
                <a:r>
                  <a:rPr lang="zh-CN" altLang="en-US" sz="2000" kern="100" dirty="0">
                    <a:latin typeface="华文中宋" panose="02010600040101010101" pitchFamily="2" charset="-122"/>
                    <a:ea typeface="华文中宋" panose="02010600040101010101" pitchFamily="2" charset="-122"/>
                  </a:rPr>
                  <a:t>标准正态分布和</a:t>
                </a:r>
                <a:r>
                  <a:rPr lang="en-US" altLang="zh-CN" sz="2000" kern="100" dirty="0">
                    <a:latin typeface="华文中宋" panose="02010600040101010101" pitchFamily="2" charset="-122"/>
                    <a:ea typeface="华文中宋" panose="02010600040101010101" pitchFamily="2" charset="-122"/>
                  </a:rPr>
                  <a:t>t</a:t>
                </a:r>
                <a:r>
                  <a:rPr lang="zh-CN" altLang="en-US" sz="2000" kern="100" dirty="0">
                    <a:latin typeface="华文中宋" panose="02010600040101010101" pitchFamily="2" charset="-122"/>
                    <a:ea typeface="华文中宋" panose="02010600040101010101" pitchFamily="2" charset="-122"/>
                  </a:rPr>
                  <a:t>分布</a:t>
                </a:r>
                <a:r>
                  <a:rPr lang="en-US" altLang="zh-CN" sz="2000" kern="100" dirty="0">
                    <a:latin typeface="华文中宋" panose="02010600040101010101" pitchFamily="2" charset="-122"/>
                    <a:ea typeface="华文中宋" panose="02010600040101010101" pitchFamily="2" charset="-122"/>
                  </a:rPr>
                  <a:t>——</a:t>
                </a:r>
                <a:r>
                  <a:rPr lang="zh-CN" altLang="en-US" sz="2000" kern="100" dirty="0">
                    <a:latin typeface="华文中宋" panose="02010600040101010101" pitchFamily="2" charset="-122"/>
                    <a:ea typeface="华文中宋" panose="02010600040101010101" pitchFamily="2" charset="-122"/>
                  </a:rPr>
                  <a:t>定理</a:t>
                </a:r>
                <a:r>
                  <a:rPr lang="en-US" altLang="zh-CN" sz="2000" kern="100" dirty="0">
                    <a:latin typeface="华文中宋" panose="02010600040101010101" pitchFamily="2" charset="-122"/>
                    <a:ea typeface="华文中宋" panose="02010600040101010101" pitchFamily="2" charset="-122"/>
                  </a:rPr>
                  <a:t>1.5.8</a:t>
                </a:r>
              </a:p>
              <a:p>
                <a:pPr marL="896938"/>
                <a14:m>
                  <m:oMathPara xmlns:m="http://schemas.openxmlformats.org/officeDocument/2006/math">
                    <m:oMathParaPr>
                      <m:jc m:val="left"/>
                    </m:oMathParaPr>
                    <m:oMath xmlns:m="http://schemas.openxmlformats.org/officeDocument/2006/math">
                      <m:r>
                        <a:rPr lang="zh-CN" altLang="en-US" i="1">
                          <a:latin typeface="Cambria Math" panose="02040503050406030204" pitchFamily="18" charset="0"/>
                        </a:rPr>
                        <m:t>𝜉</m:t>
                      </m:r>
                      <m:r>
                        <a:rPr lang="zh-CN" altLang="en-US">
                          <a:latin typeface="Cambria Math" panose="02040503050406030204" pitchFamily="18" charset="0"/>
                        </a:rPr>
                        <m:t>∼</m:t>
                      </m:r>
                      <m:r>
                        <a:rPr lang="zh-CN" altLang="en-US" i="1">
                          <a:latin typeface="Cambria Math" panose="02040503050406030204" pitchFamily="18" charset="0"/>
                        </a:rPr>
                        <m:t>𝑁</m:t>
                      </m:r>
                      <m:d>
                        <m:dPr>
                          <m:ctrlPr>
                            <a:rPr lang="zh-CN" altLang="en-US" i="1">
                              <a:latin typeface="Cambria Math" panose="02040503050406030204" pitchFamily="18" charset="0"/>
                            </a:rPr>
                          </m:ctrlPr>
                        </m:dPr>
                        <m:e>
                          <m:r>
                            <a:rPr lang="en-US" altLang="zh-CN" i="1">
                              <a:latin typeface="Cambria Math" panose="02040503050406030204" pitchFamily="18" charset="0"/>
                            </a:rPr>
                            <m:t>0</m:t>
                          </m:r>
                          <m:r>
                            <a:rPr lang="zh-CN" altLang="en-US">
                              <a:latin typeface="Cambria Math" panose="02040503050406030204" pitchFamily="18" charset="0"/>
                            </a:rPr>
                            <m:t>,</m:t>
                          </m:r>
                          <m:r>
                            <a:rPr lang="en-US" altLang="zh-CN">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𝜒</m:t>
                          </m:r>
                        </m:e>
                        <m:sup>
                          <m:r>
                            <a:rPr lang="en-US" altLang="zh-CN" b="0" i="1" smtClean="0">
                              <a:latin typeface="Cambria Math" panose="02040503050406030204" pitchFamily="18" charset="0"/>
                            </a:rPr>
                            <m:t>2</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𝜉</m:t>
                      </m:r>
                      <m:r>
                        <a:rPr lang="en-US" altLang="zh-CN" b="0" i="1" smtClean="0">
                          <a:latin typeface="Cambria Math" panose="02040503050406030204" pitchFamily="18" charset="0"/>
                          <a:ea typeface="Cambria Math" panose="02040503050406030204" pitchFamily="18" charset="0"/>
                        </a:rPr>
                        <m:t>/</m:t>
                      </m:r>
                      <m:rad>
                        <m:radPr>
                          <m:degHide m:val="on"/>
                          <m:ctrlPr>
                            <a:rPr lang="en-US" altLang="zh-CN" b="0" i="1" smtClean="0">
                              <a:latin typeface="Cambria Math" panose="02040503050406030204" pitchFamily="18" charset="0"/>
                              <a:ea typeface="Cambria Math" panose="02040503050406030204" pitchFamily="18" charset="0"/>
                            </a:rPr>
                          </m:ctrlPr>
                        </m:radPr>
                        <m:deg/>
                        <m:e>
                          <m:r>
                            <a:rPr lang="en-US" altLang="zh-CN" b="0" i="1" smtClean="0">
                              <a:latin typeface="Cambria Math" panose="02040503050406030204" pitchFamily="18" charset="0"/>
                              <a:ea typeface="Cambria Math" panose="02040503050406030204" pitchFamily="18" charset="0"/>
                            </a:rPr>
                            <m:t>𝜂</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e>
                      </m:rad>
                      <m:r>
                        <a:rPr lang="en-US" altLang="zh-CN" i="1">
                          <a:latin typeface="Cambria Math" panose="02040503050406030204" pitchFamily="18" charset="0"/>
                        </a:rPr>
                        <m:t>~</m:t>
                      </m:r>
                      <m:r>
                        <a:rPr lang="en-US" altLang="zh-CN" b="0" i="1" smtClean="0">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oMath>
                  </m:oMathPara>
                </a14:m>
                <a:endParaRPr lang="en-US" altLang="zh-CN" kern="100" dirty="0">
                  <a:latin typeface="华文中宋" panose="02010600040101010101" pitchFamily="2" charset="-122"/>
                  <a:ea typeface="华文中宋" panose="02010600040101010101" pitchFamily="2" charset="-122"/>
                </a:endParaRPr>
              </a:p>
              <a:p>
                <a:pPr marL="896938"/>
                <a:r>
                  <a:rPr lang="en-US" altLang="zh-CN" sz="2000" kern="100" dirty="0">
                    <a:latin typeface="华文中宋" panose="02010600040101010101" pitchFamily="2" charset="-122"/>
                    <a:ea typeface="华文中宋" panose="02010600040101010101" pitchFamily="2" charset="-122"/>
                  </a:rPr>
                  <a:t>4. </a:t>
                </a:r>
                <a:r>
                  <a:rPr lang="zh-CN" altLang="en-US" sz="2000" kern="100" dirty="0">
                    <a:latin typeface="华文中宋" panose="02010600040101010101" pitchFamily="2" charset="-122"/>
                    <a:ea typeface="华文中宋" panose="02010600040101010101" pitchFamily="2" charset="-122"/>
                  </a:rPr>
                  <a:t>卡方分布与</a:t>
                </a:r>
                <a:r>
                  <a:rPr lang="en-US" altLang="zh-CN" sz="2000" kern="100" dirty="0">
                    <a:latin typeface="华文中宋" panose="02010600040101010101" pitchFamily="2" charset="-122"/>
                    <a:ea typeface="华文中宋" panose="02010600040101010101" pitchFamily="2" charset="-122"/>
                  </a:rPr>
                  <a:t>F</a:t>
                </a:r>
                <a:r>
                  <a:rPr lang="zh-CN" altLang="en-US" sz="2000" kern="100" dirty="0">
                    <a:latin typeface="华文中宋" panose="02010600040101010101" pitchFamily="2" charset="-122"/>
                    <a:ea typeface="华文中宋" panose="02010600040101010101" pitchFamily="2" charset="-122"/>
                  </a:rPr>
                  <a:t>分布</a:t>
                </a:r>
                <a:r>
                  <a:rPr lang="en-US" altLang="zh-CN" sz="2000" kern="100" dirty="0">
                    <a:latin typeface="华文中宋" panose="02010600040101010101" pitchFamily="2" charset="-122"/>
                    <a:ea typeface="华文中宋" panose="02010600040101010101" pitchFamily="2" charset="-122"/>
                  </a:rPr>
                  <a:t>——</a:t>
                </a:r>
                <a:r>
                  <a:rPr lang="zh-CN" altLang="en-US" sz="2000" kern="100" dirty="0">
                    <a:latin typeface="华文中宋" panose="02010600040101010101" pitchFamily="2" charset="-122"/>
                    <a:ea typeface="华文中宋" panose="02010600040101010101" pitchFamily="2" charset="-122"/>
                  </a:rPr>
                  <a:t>定理</a:t>
                </a:r>
                <a:r>
                  <a:rPr lang="en-US" altLang="zh-CN" sz="2000" kern="100" dirty="0">
                    <a:latin typeface="华文中宋" panose="02010600040101010101" pitchFamily="2" charset="-122"/>
                    <a:ea typeface="华文中宋" panose="02010600040101010101" pitchFamily="2" charset="-122"/>
                  </a:rPr>
                  <a:t>1.5.9</a:t>
                </a:r>
              </a:p>
              <a:p>
                <a:pPr marL="896938"/>
                <a14:m>
                  <m:oMathPara xmlns:m="http://schemas.openxmlformats.org/officeDocument/2006/math">
                    <m:oMathParaPr>
                      <m:jc m:val="center"/>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𝜒</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𝜉</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𝜒</m:t>
                          </m:r>
                        </m:e>
                        <m:sup>
                          <m:r>
                            <a:rPr lang="en-US" altLang="zh-CN" i="1">
                              <a:latin typeface="Cambria Math" panose="02040503050406030204" pitchFamily="18" charset="0"/>
                            </a:rPr>
                            <m:t>2</m:t>
                          </m:r>
                        </m:sup>
                      </m:sSup>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𝐸</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2</m:t>
                              </m:r>
                            </m:sub>
                          </m:sSub>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f>
                            <m:fPr>
                              <m:type m:val="lin"/>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den>
                          </m:f>
                        </m:num>
                        <m:den>
                          <m:f>
                            <m:fPr>
                              <m:type m:val="lin"/>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𝜉</m:t>
                                  </m:r>
                                </m:e>
                                <m:sub>
                                  <m:r>
                                    <a:rPr lang="en-US" altLang="zh-CN" b="0" i="1" smtClean="0">
                                      <a:latin typeface="Cambria Math" panose="02040503050406030204" pitchFamily="18" charset="0"/>
                                    </a:rPr>
                                    <m:t>2</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2</m:t>
                                  </m:r>
                                </m:sub>
                              </m:sSub>
                            </m:den>
                          </m:f>
                        </m:den>
                      </m:f>
                      <m:r>
                        <a:rPr lang="en-US" altLang="zh-CN" b="0" i="1" smtClean="0">
                          <a:latin typeface="Cambria Math" panose="02040503050406030204" pitchFamily="18" charset="0"/>
                        </a:rPr>
                        <m:t>~</m:t>
                      </m:r>
                      <m:r>
                        <a:rPr lang="en-US" altLang="zh-CN" b="0" i="1" smtClean="0">
                          <a:latin typeface="Cambria Math" panose="02040503050406030204" pitchFamily="18" charset="0"/>
                        </a:rPr>
                        <m:t>𝐹</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4876848"/>
              </a:xfrm>
              <a:prstGeom prst="rect">
                <a:avLst/>
              </a:prstGeom>
              <a:blipFill>
                <a:blip r:embed="rId2"/>
                <a:stretch>
                  <a:fillRect t="-1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5573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5527411"/>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五</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随机变量</a:t>
                </a:r>
                <a:r>
                  <a:rPr lang="zh-CN" altLang="zh-CN" sz="2800" b="1" kern="100" dirty="0">
                    <a:latin typeface="华文中宋" panose="02010600040101010101" pitchFamily="2" charset="-122"/>
                    <a:ea typeface="华文中宋" panose="02010600040101010101" pitchFamily="2" charset="-122"/>
                  </a:rPr>
                  <a:t>的</a:t>
                </a:r>
                <a:r>
                  <a:rPr lang="zh-CN" altLang="en-US" sz="2800" b="1" kern="100" dirty="0">
                    <a:latin typeface="华文中宋" panose="02010600040101010101" pitchFamily="2" charset="-122"/>
                    <a:ea typeface="华文中宋" panose="02010600040101010101" pitchFamily="2" charset="-122"/>
                  </a:rPr>
                  <a:t>分布</a:t>
                </a:r>
                <a:r>
                  <a:rPr lang="zh-CN"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总体和样本的连接点</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二</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各分布之间的关系</a:t>
                </a:r>
                <a:endParaRPr lang="en-US" altLang="zh-CN" kern="100" dirty="0">
                  <a:latin typeface="华文中宋" panose="02010600040101010101" pitchFamily="2" charset="-122"/>
                  <a:ea typeface="华文中宋" panose="02010600040101010101" pitchFamily="2" charset="-122"/>
                </a:endParaRPr>
              </a:p>
              <a:p>
                <a:pPr marL="896938"/>
                <a:r>
                  <a:rPr lang="zh-CN" altLang="en-US" sz="2000" kern="100" dirty="0">
                    <a:latin typeface="华文中宋" panose="02010600040101010101" pitchFamily="2" charset="-122"/>
                    <a:ea typeface="华文中宋" panose="02010600040101010101" pitchFamily="2" charset="-122"/>
                  </a:rPr>
                  <a:t>（二）分布之间的关系</a:t>
                </a:r>
                <a:endParaRPr lang="en-US" altLang="zh-CN" sz="2000" kern="100" dirty="0">
                  <a:latin typeface="华文中宋" panose="02010600040101010101" pitchFamily="2" charset="-122"/>
                  <a:ea typeface="华文中宋" panose="02010600040101010101" pitchFamily="2" charset="-122"/>
                </a:endParaRPr>
              </a:p>
              <a:p>
                <a:pPr marL="896938"/>
                <a:r>
                  <a:rPr lang="en-US" altLang="zh-CN" sz="2000" kern="100" dirty="0">
                    <a:latin typeface="华文中宋" panose="02010600040101010101" pitchFamily="2" charset="-122"/>
                    <a:ea typeface="华文中宋" panose="02010600040101010101" pitchFamily="2" charset="-122"/>
                  </a:rPr>
                  <a:t>5. </a:t>
                </a:r>
                <a:r>
                  <a:rPr lang="zh-CN" altLang="en-US" sz="2000" kern="100" dirty="0">
                    <a:latin typeface="华文中宋" panose="02010600040101010101" pitchFamily="2" charset="-122"/>
                    <a:ea typeface="华文中宋" panose="02010600040101010101" pitchFamily="2" charset="-122"/>
                  </a:rPr>
                  <a:t>正态分布的和</a:t>
                </a:r>
                <a:endParaRPr lang="en-US" altLang="zh-CN" sz="2000" kern="100" dirty="0">
                  <a:latin typeface="华文中宋" panose="02010600040101010101" pitchFamily="2" charset="-122"/>
                  <a:ea typeface="华文中宋" panose="02010600040101010101" pitchFamily="2" charset="-122"/>
                </a:endParaRPr>
              </a:p>
              <a:p>
                <a:pPr marL="896938"/>
                <a:r>
                  <a:rPr lang="zh-CN" altLang="en-US" sz="2000" kern="100" dirty="0">
                    <a:latin typeface="华文中宋" panose="02010600040101010101" pitchFamily="2" charset="-122"/>
                    <a:ea typeface="华文中宋" panose="02010600040101010101" pitchFamily="2" charset="-122"/>
                  </a:rPr>
                  <a:t>定理</a:t>
                </a:r>
                <a:r>
                  <a:rPr lang="en-US" altLang="zh-CN" sz="2000" kern="100" dirty="0">
                    <a:latin typeface="华文中宋" panose="02010600040101010101" pitchFamily="2" charset="-122"/>
                    <a:ea typeface="华文中宋" panose="02010600040101010101" pitchFamily="2" charset="-122"/>
                  </a:rPr>
                  <a:t>1.5.10	</a:t>
                </a:r>
                <a:r>
                  <a:rPr lang="zh-CN" altLang="en-US" sz="2000" kern="100" dirty="0">
                    <a:latin typeface="华文中宋" panose="02010600040101010101" pitchFamily="2" charset="-122"/>
                    <a:ea typeface="华文中宋" panose="02010600040101010101" pitchFamily="2" charset="-122"/>
                  </a:rPr>
                  <a:t>相互独立的正态分布随机变量之和仍然服从正态分布。</a:t>
                </a:r>
                <a:endParaRPr lang="en-US" altLang="zh-CN" sz="2000" kern="100" dirty="0">
                  <a:latin typeface="华文中宋" panose="02010600040101010101" pitchFamily="2" charset="-122"/>
                  <a:ea typeface="华文中宋" panose="02010600040101010101" pitchFamily="2" charset="-122"/>
                </a:endParaRPr>
              </a:p>
              <a:p>
                <a:pPr marL="896938"/>
                <a:endParaRPr lang="en-US" altLang="zh-CN" sz="2000" kern="100" dirty="0">
                  <a:latin typeface="华文中宋" panose="02010600040101010101" pitchFamily="2" charset="-122"/>
                  <a:ea typeface="华文中宋" panose="02010600040101010101" pitchFamily="2" charset="-122"/>
                </a:endParaRPr>
              </a:p>
              <a:p>
                <a:pPr marL="896938"/>
                <a:r>
                  <a:rPr lang="en-US" altLang="zh-CN" sz="2000" kern="100" dirty="0">
                    <a:latin typeface="华文中宋" panose="02010600040101010101" pitchFamily="2" charset="-122"/>
                    <a:ea typeface="华文中宋" panose="02010600040101010101" pitchFamily="2" charset="-122"/>
                  </a:rPr>
                  <a:t>6. </a:t>
                </a:r>
                <a:r>
                  <a:rPr lang="zh-CN" altLang="en-US" sz="2000" kern="100" dirty="0">
                    <a:latin typeface="华文中宋" panose="02010600040101010101" pitchFamily="2" charset="-122"/>
                    <a:ea typeface="华文中宋" panose="02010600040101010101" pitchFamily="2" charset="-122"/>
                  </a:rPr>
                  <a:t>关于卡方分布</a:t>
                </a:r>
                <a:endParaRPr lang="en-US" altLang="zh-CN" sz="2000" kern="100" dirty="0">
                  <a:latin typeface="华文中宋" panose="02010600040101010101" pitchFamily="2" charset="-122"/>
                  <a:ea typeface="华文中宋" panose="02010600040101010101" pitchFamily="2" charset="-122"/>
                </a:endParaRPr>
              </a:p>
              <a:p>
                <a:pPr marL="896938"/>
                <a:r>
                  <a:rPr lang="zh-CN" altLang="en-US" sz="2000" kern="100" dirty="0">
                    <a:latin typeface="华文中宋" panose="02010600040101010101" pitchFamily="2" charset="-122"/>
                    <a:ea typeface="华文中宋" panose="02010600040101010101" pitchFamily="2" charset="-122"/>
                  </a:rPr>
                  <a:t>定理</a:t>
                </a:r>
                <a:r>
                  <a:rPr lang="en-US" altLang="zh-CN" sz="2000" kern="100" dirty="0">
                    <a:latin typeface="华文中宋" panose="02010600040101010101" pitchFamily="2" charset="-122"/>
                    <a:ea typeface="华文中宋" panose="02010600040101010101" pitchFamily="2" charset="-122"/>
                  </a:rPr>
                  <a:t>1.5.11	</a:t>
                </a:r>
                <a14:m>
                  <m:oMath xmlns:m="http://schemas.openxmlformats.org/officeDocument/2006/math">
                    <m:r>
                      <a:rPr lang="en-US" altLang="zh-CN" sz="2000" kern="100">
                        <a:latin typeface="Cambria Math" panose="02040503050406030204" pitchFamily="18" charset="0"/>
                        <a:ea typeface="华文中宋" panose="02010600040101010101" pitchFamily="2" charset="-122"/>
                      </a:rPr>
                      <m:t> </m:t>
                    </m:r>
                    <m:r>
                      <a:rPr lang="en-US" altLang="zh-CN" sz="2000" kern="100">
                        <a:latin typeface="Cambria Math" panose="02040503050406030204" pitchFamily="18" charset="0"/>
                        <a:ea typeface="华文中宋" panose="02010600040101010101" pitchFamily="2" charset="-122"/>
                      </a:rPr>
                      <m:t>𝑛</m:t>
                    </m:r>
                  </m:oMath>
                </a14:m>
                <a:r>
                  <a:rPr lang="zh-CN" altLang="en-US" sz="2000" kern="100" dirty="0">
                    <a:latin typeface="华文中宋" panose="02010600040101010101" pitchFamily="2" charset="-122"/>
                    <a:ea typeface="华文中宋" panose="02010600040101010101" pitchFamily="2" charset="-122"/>
                  </a:rPr>
                  <a:t>个相互独立的标准正态分布随机变量的平方和服从自由度为</a:t>
                </a:r>
                <a14:m>
                  <m:oMath xmlns:m="http://schemas.openxmlformats.org/officeDocument/2006/math">
                    <m:r>
                      <a:rPr lang="en-US" altLang="zh-CN" sz="2000" i="1">
                        <a:latin typeface="Cambria Math" panose="02040503050406030204" pitchFamily="18" charset="0"/>
                      </a:rPr>
                      <m:t>𝑛</m:t>
                    </m:r>
                  </m:oMath>
                </a14:m>
                <a:r>
                  <a:rPr lang="zh-CN" altLang="en-US" sz="2000" kern="100" dirty="0">
                    <a:latin typeface="华文中宋" panose="02010600040101010101" pitchFamily="2" charset="-122"/>
                    <a:ea typeface="华文中宋" panose="02010600040101010101" pitchFamily="2" charset="-122"/>
                  </a:rPr>
                  <a:t>的卡方分布。</a:t>
                </a:r>
                <a:endParaRPr lang="en-US" altLang="zh-CN" sz="2000" kern="100" dirty="0">
                  <a:latin typeface="华文中宋" panose="02010600040101010101" pitchFamily="2" charset="-122"/>
                  <a:ea typeface="华文中宋" panose="02010600040101010101" pitchFamily="2" charset="-122"/>
                </a:endParaRPr>
              </a:p>
              <a:p>
                <a:pPr marL="896938"/>
                <a:r>
                  <a:rPr lang="zh-CN" altLang="en-US" sz="2000" kern="100" dirty="0">
                    <a:latin typeface="华文中宋" panose="02010600040101010101" pitchFamily="2" charset="-122"/>
                    <a:ea typeface="华文中宋" panose="02010600040101010101" pitchFamily="2" charset="-122"/>
                  </a:rPr>
                  <a:t>定理</a:t>
                </a:r>
                <a:r>
                  <a:rPr lang="en-US" altLang="zh-CN" sz="2000" kern="100" dirty="0">
                    <a:latin typeface="华文中宋" panose="02010600040101010101" pitchFamily="2" charset="-122"/>
                    <a:ea typeface="华文中宋" panose="02010600040101010101" pitchFamily="2" charset="-122"/>
                  </a:rPr>
                  <a:t>1.5.12	 </a:t>
                </a:r>
                <a14:m>
                  <m:oMath xmlns:m="http://schemas.openxmlformats.org/officeDocument/2006/math">
                    <m:r>
                      <a:rPr lang="en-US" altLang="zh-CN" sz="2000" i="1">
                        <a:latin typeface="Cambria Math" panose="02040503050406030204" pitchFamily="18" charset="0"/>
                      </a:rPr>
                      <m:t>𝑛</m:t>
                    </m:r>
                  </m:oMath>
                </a14:m>
                <a:r>
                  <a:rPr lang="zh-CN" altLang="en-US" sz="2000" kern="100" dirty="0">
                    <a:latin typeface="华文中宋" panose="02010600040101010101" pitchFamily="2" charset="-122"/>
                    <a:ea typeface="华文中宋" panose="02010600040101010101" pitchFamily="2" charset="-122"/>
                  </a:rPr>
                  <a:t>个相互独立的标准正态分布随机变量的平均数与离差平方和相互独立，离差平方和服从自由度为</a:t>
                </a:r>
                <a14:m>
                  <m:oMath xmlns:m="http://schemas.openxmlformats.org/officeDocument/2006/math">
                    <m:r>
                      <m:rPr>
                        <m:sty m:val="p"/>
                      </m:rPr>
                      <a:rPr lang="en-US" altLang="zh-CN" sz="2000" i="1" kern="100" dirty="0">
                        <a:latin typeface="Cambria Math" panose="02040503050406030204" pitchFamily="18" charset="0"/>
                        <a:ea typeface="华文中宋" panose="02010600040101010101" pitchFamily="2" charset="-122"/>
                      </a:rPr>
                      <m:t>n</m:t>
                    </m:r>
                    <m:r>
                      <a:rPr lang="en-US" altLang="zh-CN" sz="2000" i="1" kern="100" dirty="0">
                        <a:latin typeface="Cambria Math" panose="02040503050406030204" pitchFamily="18" charset="0"/>
                        <a:ea typeface="华文中宋" panose="02010600040101010101" pitchFamily="2" charset="-122"/>
                      </a:rPr>
                      <m:t>−1</m:t>
                    </m:r>
                  </m:oMath>
                </a14:m>
                <a:r>
                  <a:rPr lang="zh-CN" altLang="en-US" sz="2000" kern="100" dirty="0">
                    <a:latin typeface="华文中宋" panose="02010600040101010101" pitchFamily="2" charset="-122"/>
                    <a:ea typeface="华文中宋" panose="02010600040101010101" pitchFamily="2" charset="-122"/>
                  </a:rPr>
                  <a:t>的卡方分布。</a:t>
                </a:r>
                <a:endParaRPr lang="en-US" altLang="zh-CN" sz="2000" kern="100" dirty="0">
                  <a:latin typeface="华文中宋" panose="02010600040101010101" pitchFamily="2" charset="-122"/>
                  <a:ea typeface="华文中宋" panose="02010600040101010101" pitchFamily="2" charset="-122"/>
                </a:endParaRPr>
              </a:p>
              <a:p>
                <a:pPr marL="896938"/>
                <a:endParaRPr lang="en-US" altLang="zh-CN" sz="2000" kern="100" dirty="0">
                  <a:latin typeface="华文中宋" panose="02010600040101010101" pitchFamily="2" charset="-122"/>
                  <a:ea typeface="华文中宋" panose="02010600040101010101" pitchFamily="2" charset="-122"/>
                </a:endParaRPr>
              </a:p>
              <a:p>
                <a:pPr marL="896938"/>
                <a:r>
                  <a:rPr lang="en-US" altLang="zh-CN" sz="2000" kern="100" dirty="0">
                    <a:latin typeface="华文中宋" panose="02010600040101010101" pitchFamily="2" charset="-122"/>
                    <a:ea typeface="华文中宋" panose="02010600040101010101" pitchFamily="2" charset="-122"/>
                  </a:rPr>
                  <a:t>7. </a:t>
                </a:r>
                <a:r>
                  <a:rPr lang="zh-CN" altLang="en-US" sz="2000" kern="100" dirty="0">
                    <a:latin typeface="华文中宋" panose="02010600040101010101" pitchFamily="2" charset="-122"/>
                    <a:ea typeface="华文中宋" panose="02010600040101010101" pitchFamily="2" charset="-122"/>
                  </a:rPr>
                  <a:t>总结</a:t>
                </a:r>
                <a:endParaRPr lang="en-US" altLang="zh-CN" sz="2000" kern="100" dirty="0">
                  <a:latin typeface="华文中宋" panose="02010600040101010101" pitchFamily="2" charset="-122"/>
                  <a:ea typeface="华文中宋" panose="02010600040101010101" pitchFamily="2" charset="-122"/>
                </a:endParaRPr>
              </a:p>
              <a:p>
                <a:pPr marL="896938"/>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𝜒</m:t>
                          </m:r>
                        </m:e>
                        <m:sup>
                          <m:r>
                            <a:rPr lang="en-US" altLang="zh-CN" sz="2000" i="1">
                              <a:latin typeface="Cambria Math" panose="02040503050406030204" pitchFamily="18" charset="0"/>
                            </a:rPr>
                            <m:t>2</m:t>
                          </m:r>
                        </m:sup>
                      </m:sSup>
                      <m:d>
                        <m:dPr>
                          <m:ctrlPr>
                            <a:rPr lang="zh-CN" altLang="en-US" sz="2000" i="1">
                              <a:latin typeface="Cambria Math" panose="02040503050406030204" pitchFamily="18" charset="0"/>
                            </a:rPr>
                          </m:ctrlPr>
                        </m:dPr>
                        <m:e>
                          <m:r>
                            <a:rPr lang="en-US" altLang="zh-CN" sz="2000">
                              <a:latin typeface="Cambria Math" panose="02040503050406030204" pitchFamily="18" charset="0"/>
                            </a:rPr>
                            <m:t>1</m:t>
                          </m:r>
                        </m:e>
                      </m:d>
                      <m:r>
                        <a:rPr lang="en-US" altLang="zh-CN" sz="2000" b="0" i="0" smtClean="0">
                          <a:latin typeface="Cambria Math" panose="02040503050406030204" pitchFamily="18" charset="0"/>
                        </a:rPr>
                        <m:t>,</m:t>
                      </m:r>
                      <m:f>
                        <m:fPr>
                          <m:ctrlPr>
                            <a:rPr lang="en-US" altLang="zh-CN" sz="2000" b="0" i="1" smtClean="0">
                              <a:latin typeface="Cambria Math" panose="02040503050406030204" pitchFamily="18" charset="0"/>
                            </a:rPr>
                          </m:ctrlPr>
                        </m:fPr>
                        <m:num>
                          <m:r>
                            <m:rPr>
                              <m:sty m:val="p"/>
                            </m:rPr>
                            <a:rPr lang="en-US" altLang="zh-CN" sz="2000" b="0" i="0" smtClean="0">
                              <a:latin typeface="Cambria Math" panose="02040503050406030204" pitchFamily="18" charset="0"/>
                            </a:rPr>
                            <m:t>X</m:t>
                          </m:r>
                        </m:num>
                        <m:den>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𝑋</m:t>
                                  </m:r>
                                </m:e>
                                <m:sup>
                                  <m:r>
                                    <a:rPr lang="en-US" altLang="zh-CN" sz="2000" b="0" i="1" smtClean="0">
                                      <a:latin typeface="Cambria Math" panose="02040503050406030204" pitchFamily="18" charset="0"/>
                                    </a:rPr>
                                    <m:t>2</m:t>
                                  </m:r>
                                </m:sup>
                              </m:sSup>
                            </m:e>
                          </m:rad>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𝑋</m:t>
                              </m:r>
                            </m:e>
                            <m:sup>
                              <m:r>
                                <a:rPr lang="en-US" altLang="zh-CN" sz="2000" b="0" i="1" smtClean="0">
                                  <a:latin typeface="Cambria Math" panose="02040503050406030204" pitchFamily="18" charset="0"/>
                                </a:rPr>
                                <m:t>2</m:t>
                              </m:r>
                            </m:sup>
                          </m:sSup>
                        </m:num>
                        <m:den>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𝑋</m:t>
                              </m:r>
                            </m:e>
                            <m:sup>
                              <m:r>
                                <a:rPr lang="en-US" altLang="zh-CN" sz="2000" b="0" i="1" smtClean="0">
                                  <a:latin typeface="Cambria Math" panose="02040503050406030204" pitchFamily="18" charset="0"/>
                                </a:rPr>
                                <m:t>2</m:t>
                              </m:r>
                            </m:sup>
                          </m:sSup>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𝑁</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𝑋</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𝜒</m:t>
                          </m:r>
                        </m:e>
                        <m:sup>
                          <m:r>
                            <a:rPr lang="en-US" altLang="zh-CN" sz="2000" b="0" i="1" smtClean="0">
                              <a:latin typeface="Cambria Math" panose="02040503050406030204" pitchFamily="18" charset="0"/>
                            </a:rPr>
                            <m:t>2</m:t>
                          </m:r>
                        </m:sup>
                      </m:sSup>
                    </m:oMath>
                  </m:oMathPara>
                </a14:m>
                <a:endParaRPr lang="en-US" altLang="zh-CN" sz="2000" kern="100" dirty="0">
                  <a:latin typeface="华文中宋" panose="02010600040101010101" pitchFamily="2" charset="-122"/>
                  <a:ea typeface="华文中宋" panose="02010600040101010101" pitchFamily="2" charset="-122"/>
                </a:endParaRPr>
              </a:p>
              <a:p>
                <a:pPr marL="896938"/>
                <a:endParaRPr lang="en-US" altLang="zh-CN" sz="2000"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5527411"/>
              </a:xfrm>
              <a:prstGeom prst="rect">
                <a:avLst/>
              </a:prstGeom>
              <a:blipFill>
                <a:blip r:embed="rId2"/>
                <a:stretch>
                  <a:fillRect t="-12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5248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242308"/>
            <a:ext cx="11633200" cy="4585871"/>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五</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随机变量</a:t>
            </a:r>
            <a:r>
              <a:rPr lang="zh-CN" altLang="zh-CN" sz="2800" b="1" kern="100" dirty="0">
                <a:latin typeface="华文中宋" panose="02010600040101010101" pitchFamily="2" charset="-122"/>
                <a:ea typeface="华文中宋" panose="02010600040101010101" pitchFamily="2" charset="-122"/>
              </a:rPr>
              <a:t>的</a:t>
            </a:r>
            <a:r>
              <a:rPr lang="zh-CN" altLang="en-US" sz="2800" b="1" kern="100" dirty="0">
                <a:latin typeface="华文中宋" panose="02010600040101010101" pitchFamily="2" charset="-122"/>
                <a:ea typeface="华文中宋" panose="02010600040101010101" pitchFamily="2" charset="-122"/>
              </a:rPr>
              <a:t>分布</a:t>
            </a:r>
            <a:r>
              <a:rPr lang="zh-CN"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总体和样本的连接点</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zh-CN" kern="100" dirty="0">
                <a:latin typeface="华文中宋" panose="02010600040101010101" pitchFamily="2" charset="-122"/>
                <a:ea typeface="华文中宋" panose="02010600040101010101" pitchFamily="2" charset="-122"/>
              </a:rPr>
              <a:t>三、分布是样本与总体的连接点</a:t>
            </a:r>
          </a:p>
          <a:p>
            <a:pPr marL="896938"/>
            <a:r>
              <a:rPr lang="zh-CN" altLang="en-US" sz="2000" kern="100" dirty="0">
                <a:latin typeface="华文中宋" panose="02010600040101010101" pitchFamily="2" charset="-122"/>
                <a:ea typeface="华文中宋" panose="02010600040101010101" pitchFamily="2" charset="-122"/>
              </a:rPr>
              <a:t>定理</a:t>
            </a:r>
            <a:r>
              <a:rPr lang="en-US" altLang="zh-CN" sz="2000" kern="100" dirty="0">
                <a:latin typeface="华文中宋" panose="02010600040101010101" pitchFamily="2" charset="-122"/>
                <a:ea typeface="华文中宋" panose="02010600040101010101" pitchFamily="2" charset="-122"/>
              </a:rPr>
              <a:t>1.5.13~</a:t>
            </a:r>
            <a:r>
              <a:rPr lang="zh-CN" altLang="en-US" sz="2000" kern="100" dirty="0">
                <a:latin typeface="华文中宋" panose="02010600040101010101" pitchFamily="2" charset="-122"/>
                <a:ea typeface="华文中宋" panose="02010600040101010101" pitchFamily="2" charset="-122"/>
              </a:rPr>
              <a:t>定理</a:t>
            </a:r>
            <a:r>
              <a:rPr lang="en-US" altLang="zh-CN" sz="2000" kern="100" dirty="0">
                <a:latin typeface="华文中宋" panose="02010600040101010101" pitchFamily="2" charset="-122"/>
                <a:ea typeface="华文中宋" panose="02010600040101010101" pitchFamily="2" charset="-122"/>
              </a:rPr>
              <a:t>1.5.17</a:t>
            </a:r>
          </a:p>
          <a:p>
            <a:pPr marL="896938"/>
            <a:r>
              <a:rPr lang="zh-CN" altLang="en-US" sz="2000" kern="100" dirty="0">
                <a:latin typeface="华文中宋" panose="02010600040101010101" pitchFamily="2" charset="-122"/>
                <a:ea typeface="华文中宋" panose="02010600040101010101" pitchFamily="2" charset="-122"/>
              </a:rPr>
              <a:t>注意：</a:t>
            </a:r>
            <a:endParaRPr lang="en-US" altLang="zh-CN" sz="2000" kern="100" dirty="0">
              <a:latin typeface="华文中宋" panose="02010600040101010101" pitchFamily="2" charset="-122"/>
              <a:ea typeface="华文中宋" panose="02010600040101010101" pitchFamily="2" charset="-122"/>
            </a:endParaRPr>
          </a:p>
          <a:p>
            <a:pPr marL="896938"/>
            <a:r>
              <a:rPr lang="en-US" altLang="zh-CN" sz="2000" kern="100" dirty="0">
                <a:latin typeface="华文中宋" panose="02010600040101010101" pitchFamily="2" charset="-122"/>
                <a:ea typeface="华文中宋" panose="02010600040101010101" pitchFamily="2" charset="-122"/>
              </a:rPr>
              <a:t>      1.</a:t>
            </a:r>
            <a:r>
              <a:rPr lang="zh-CN" altLang="zh-CN" sz="2000" kern="100" dirty="0">
                <a:latin typeface="华文中宋" panose="02010600040101010101" pitchFamily="2" charset="-122"/>
                <a:ea typeface="华文中宋" panose="02010600040101010101" pitchFamily="2" charset="-122"/>
              </a:rPr>
              <a:t>定理</a:t>
            </a:r>
            <a:r>
              <a:rPr lang="en-US" altLang="zh-CN" sz="2000" kern="100" dirty="0">
                <a:latin typeface="华文中宋" panose="02010600040101010101" pitchFamily="2" charset="-122"/>
                <a:ea typeface="华文中宋" panose="02010600040101010101" pitchFamily="2" charset="-122"/>
              </a:rPr>
              <a:t>1.5.13</a:t>
            </a:r>
            <a:r>
              <a:rPr lang="zh-CN" altLang="zh-CN" sz="2000" kern="100" dirty="0">
                <a:latin typeface="华文中宋" panose="02010600040101010101" pitchFamily="2" charset="-122"/>
                <a:ea typeface="华文中宋" panose="02010600040101010101" pitchFamily="2" charset="-122"/>
              </a:rPr>
              <a:t>、</a:t>
            </a:r>
            <a:r>
              <a:rPr lang="en-US" altLang="zh-CN" sz="2000" kern="100" dirty="0">
                <a:latin typeface="华文中宋" panose="02010600040101010101" pitchFamily="2" charset="-122"/>
                <a:ea typeface="华文中宋" panose="02010600040101010101" pitchFamily="2" charset="-122"/>
              </a:rPr>
              <a:t>1.5.14</a:t>
            </a:r>
            <a:r>
              <a:rPr lang="zh-CN" altLang="zh-CN" sz="2000" kern="100" dirty="0">
                <a:latin typeface="华文中宋" panose="02010600040101010101" pitchFamily="2" charset="-122"/>
                <a:ea typeface="华文中宋" panose="02010600040101010101" pitchFamily="2" charset="-122"/>
              </a:rPr>
              <a:t>、</a:t>
            </a:r>
            <a:r>
              <a:rPr lang="en-US" altLang="zh-CN" sz="2000" kern="100" dirty="0">
                <a:latin typeface="华文中宋" panose="02010600040101010101" pitchFamily="2" charset="-122"/>
                <a:ea typeface="华文中宋" panose="02010600040101010101" pitchFamily="2" charset="-122"/>
              </a:rPr>
              <a:t>1.5.15</a:t>
            </a:r>
            <a:r>
              <a:rPr lang="zh-CN" altLang="zh-CN" sz="2000" kern="100" dirty="0">
                <a:latin typeface="华文中宋" panose="02010600040101010101" pitchFamily="2" charset="-122"/>
                <a:ea typeface="华文中宋" panose="02010600040101010101" pitchFamily="2" charset="-122"/>
              </a:rPr>
              <a:t>、</a:t>
            </a:r>
            <a:r>
              <a:rPr lang="en-US" altLang="zh-CN" sz="2000" kern="100" dirty="0">
                <a:latin typeface="华文中宋" panose="02010600040101010101" pitchFamily="2" charset="-122"/>
                <a:ea typeface="华文中宋" panose="02010600040101010101" pitchFamily="2" charset="-122"/>
              </a:rPr>
              <a:t>1.5.16</a:t>
            </a:r>
            <a:r>
              <a:rPr lang="zh-CN" altLang="zh-CN" sz="2000" kern="100" dirty="0">
                <a:latin typeface="华文中宋" panose="02010600040101010101" pitchFamily="2" charset="-122"/>
                <a:ea typeface="华文中宋" panose="02010600040101010101" pitchFamily="2" charset="-122"/>
              </a:rPr>
              <a:t>、</a:t>
            </a:r>
            <a:r>
              <a:rPr lang="en-US" altLang="zh-CN" sz="2000" kern="100" dirty="0">
                <a:latin typeface="华文中宋" panose="02010600040101010101" pitchFamily="2" charset="-122"/>
                <a:ea typeface="华文中宋" panose="02010600040101010101" pitchFamily="2" charset="-122"/>
              </a:rPr>
              <a:t>1.5.17</a:t>
            </a:r>
            <a:r>
              <a:rPr lang="zh-CN" altLang="zh-CN" sz="2000" kern="100" dirty="0">
                <a:latin typeface="华文中宋" panose="02010600040101010101" pitchFamily="2" charset="-122"/>
                <a:ea typeface="华文中宋" panose="02010600040101010101" pitchFamily="2" charset="-122"/>
              </a:rPr>
              <a:t>可分别视为定理</a:t>
            </a:r>
            <a:r>
              <a:rPr lang="en-US" altLang="zh-CN" sz="2000" kern="100" dirty="0">
                <a:latin typeface="华文中宋" panose="02010600040101010101" pitchFamily="2" charset="-122"/>
                <a:ea typeface="华文中宋" panose="02010600040101010101" pitchFamily="2" charset="-122"/>
              </a:rPr>
              <a:t>1.5.10</a:t>
            </a:r>
            <a:r>
              <a:rPr lang="zh-CN" altLang="zh-CN" sz="2000" kern="100" dirty="0">
                <a:latin typeface="华文中宋" panose="02010600040101010101" pitchFamily="2" charset="-122"/>
                <a:ea typeface="华文中宋" panose="02010600040101010101" pitchFamily="2" charset="-122"/>
              </a:rPr>
              <a:t>、</a:t>
            </a:r>
            <a:r>
              <a:rPr lang="en-US" altLang="zh-CN" sz="2000" kern="100" dirty="0">
                <a:latin typeface="华文中宋" panose="02010600040101010101" pitchFamily="2" charset="-122"/>
                <a:ea typeface="华文中宋" panose="02010600040101010101" pitchFamily="2" charset="-122"/>
              </a:rPr>
              <a:t>1.5.12</a:t>
            </a:r>
            <a:r>
              <a:rPr lang="zh-CN" altLang="zh-CN" sz="2000" kern="100" dirty="0">
                <a:latin typeface="华文中宋" panose="02010600040101010101" pitchFamily="2" charset="-122"/>
                <a:ea typeface="华文中宋" panose="02010600040101010101" pitchFamily="2" charset="-122"/>
              </a:rPr>
              <a:t>、</a:t>
            </a:r>
            <a:r>
              <a:rPr lang="en-US" altLang="zh-CN" sz="2000" kern="100" dirty="0">
                <a:latin typeface="华文中宋" panose="02010600040101010101" pitchFamily="2" charset="-122"/>
                <a:ea typeface="华文中宋" panose="02010600040101010101" pitchFamily="2" charset="-122"/>
              </a:rPr>
              <a:t>1.5.7</a:t>
            </a:r>
            <a:r>
              <a:rPr lang="zh-CN" altLang="zh-CN" sz="2000" kern="100" dirty="0">
                <a:latin typeface="华文中宋" panose="02010600040101010101" pitchFamily="2" charset="-122"/>
                <a:ea typeface="华文中宋" panose="02010600040101010101" pitchFamily="2" charset="-122"/>
              </a:rPr>
              <a:t>、</a:t>
            </a:r>
            <a:r>
              <a:rPr lang="en-US" altLang="zh-CN" sz="2000" kern="100" dirty="0">
                <a:latin typeface="华文中宋" panose="02010600040101010101" pitchFamily="2" charset="-122"/>
                <a:ea typeface="华文中宋" panose="02010600040101010101" pitchFamily="2" charset="-122"/>
              </a:rPr>
              <a:t>1.5.8</a:t>
            </a:r>
            <a:r>
              <a:rPr lang="zh-CN" altLang="zh-CN" sz="2000" kern="100" dirty="0">
                <a:latin typeface="华文中宋" panose="02010600040101010101" pitchFamily="2" charset="-122"/>
                <a:ea typeface="华文中宋" panose="02010600040101010101" pitchFamily="2" charset="-122"/>
              </a:rPr>
              <a:t>、</a:t>
            </a:r>
            <a:r>
              <a:rPr lang="en-US" altLang="zh-CN" sz="2000" kern="100" dirty="0">
                <a:latin typeface="华文中宋" panose="02010600040101010101" pitchFamily="2" charset="-122"/>
                <a:ea typeface="华文中宋" panose="02010600040101010101" pitchFamily="2" charset="-122"/>
              </a:rPr>
              <a:t>1.5.9</a:t>
            </a:r>
            <a:r>
              <a:rPr lang="zh-CN" altLang="zh-CN" sz="2000" kern="100" dirty="0">
                <a:latin typeface="华文中宋" panose="02010600040101010101" pitchFamily="2" charset="-122"/>
                <a:ea typeface="华文中宋" panose="02010600040101010101" pitchFamily="2" charset="-122"/>
              </a:rPr>
              <a:t>的推论。</a:t>
            </a:r>
          </a:p>
          <a:p>
            <a:pPr marL="896938"/>
            <a:r>
              <a:rPr lang="en-US" altLang="zh-CN" sz="2000" kern="100" dirty="0">
                <a:latin typeface="华文中宋" panose="02010600040101010101" pitchFamily="2" charset="-122"/>
                <a:ea typeface="华文中宋" panose="02010600040101010101" pitchFamily="2" charset="-122"/>
              </a:rPr>
              <a:t>      2.</a:t>
            </a:r>
            <a:r>
              <a:rPr lang="zh-CN" altLang="zh-CN" sz="2000" kern="100" dirty="0">
                <a:latin typeface="华文中宋" panose="02010600040101010101" pitchFamily="2" charset="-122"/>
                <a:ea typeface="华文中宋" panose="02010600040101010101" pitchFamily="2" charset="-122"/>
              </a:rPr>
              <a:t>定理</a:t>
            </a:r>
            <a:r>
              <a:rPr lang="en-US" altLang="zh-CN" sz="2000" kern="100" dirty="0">
                <a:latin typeface="华文中宋" panose="02010600040101010101" pitchFamily="2" charset="-122"/>
                <a:ea typeface="华文中宋" panose="02010600040101010101" pitchFamily="2" charset="-122"/>
              </a:rPr>
              <a:t>1.5.13</a:t>
            </a:r>
            <a:r>
              <a:rPr lang="zh-CN" altLang="zh-CN" sz="2000" kern="100" dirty="0">
                <a:latin typeface="华文中宋" panose="02010600040101010101" pitchFamily="2" charset="-122"/>
                <a:ea typeface="华文中宋" panose="02010600040101010101" pitchFamily="2" charset="-122"/>
              </a:rPr>
              <a:t>～</a:t>
            </a:r>
            <a:r>
              <a:rPr lang="en-US" altLang="zh-CN" sz="2000" kern="100" dirty="0">
                <a:latin typeface="华文中宋" panose="02010600040101010101" pitchFamily="2" charset="-122"/>
                <a:ea typeface="华文中宋" panose="02010600040101010101" pitchFamily="2" charset="-122"/>
              </a:rPr>
              <a:t>1.5.17</a:t>
            </a:r>
            <a:r>
              <a:rPr lang="zh-CN" altLang="zh-CN" sz="2000" kern="100" dirty="0">
                <a:latin typeface="华文中宋" panose="02010600040101010101" pitchFamily="2" charset="-122"/>
                <a:ea typeface="华文中宋" panose="02010600040101010101" pitchFamily="2" charset="-122"/>
              </a:rPr>
              <a:t>的实质是总体与样本相联系的纽带。所谓总体就是一个随机变量，所谓样本就是</a:t>
            </a:r>
            <a:r>
              <a:rPr lang="en-US" altLang="zh-CN" sz="2000" kern="100" dirty="0">
                <a:latin typeface="华文中宋" panose="02010600040101010101" pitchFamily="2" charset="-122"/>
                <a:ea typeface="华文中宋" panose="02010600040101010101" pitchFamily="2" charset="-122"/>
              </a:rPr>
              <a:t>n</a:t>
            </a:r>
            <a:r>
              <a:rPr lang="zh-CN" altLang="zh-CN" sz="2000" kern="100" dirty="0">
                <a:latin typeface="华文中宋" panose="02010600040101010101" pitchFamily="2" charset="-122"/>
                <a:ea typeface="华文中宋" panose="02010600040101010101" pitchFamily="2" charset="-122"/>
              </a:rPr>
              <a:t>个相互独立且与总体有相同分布的随机变量</a:t>
            </a:r>
            <a:r>
              <a:rPr lang="zh-CN" altLang="en-US" sz="2000" kern="100" dirty="0">
                <a:latin typeface="华文中宋" panose="02010600040101010101" pitchFamily="2" charset="-122"/>
                <a:ea typeface="华文中宋" panose="02010600040101010101" pitchFamily="2" charset="-122"/>
              </a:rPr>
              <a:t>。</a:t>
            </a:r>
            <a:r>
              <a:rPr lang="zh-CN" altLang="zh-CN" sz="2000" kern="100" dirty="0">
                <a:latin typeface="华文中宋" panose="02010600040101010101" pitchFamily="2" charset="-122"/>
                <a:ea typeface="华文中宋" panose="02010600040101010101" pitchFamily="2" charset="-122"/>
              </a:rPr>
              <a:t>总体与样本之间的联系在于具有相同的分布。</a:t>
            </a:r>
            <a:endParaRPr lang="en-US" altLang="zh-CN" sz="2000" kern="100" dirty="0">
              <a:latin typeface="华文中宋" panose="02010600040101010101" pitchFamily="2" charset="-122"/>
              <a:ea typeface="华文中宋" panose="02010600040101010101" pitchFamily="2" charset="-122"/>
            </a:endParaRPr>
          </a:p>
          <a:p>
            <a:pPr marL="896938"/>
            <a:endParaRPr lang="en-US" altLang="zh-CN" sz="2000" b="0" i="1" dirty="0">
              <a:latin typeface="Cambria Math" panose="02040503050406030204" pitchFamily="18" charset="0"/>
            </a:endParaRPr>
          </a:p>
          <a:p>
            <a:pPr marL="896938"/>
            <a:endParaRPr lang="en-US" altLang="zh-CN" sz="2000" b="0" i="1" dirty="0">
              <a:latin typeface="Cambria Math" panose="02040503050406030204" pitchFamily="18" charset="0"/>
            </a:endParaRPr>
          </a:p>
          <a:p>
            <a:pPr marL="896938"/>
            <a:endParaRPr lang="en-US" altLang="zh-CN" sz="2000"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294187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2585451"/>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六</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通过样本，估计总体（一）</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估计量的特性</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zh-CN" kern="100" dirty="0">
                    <a:latin typeface="华文中宋" panose="02010600040101010101" pitchFamily="2" charset="-122"/>
                    <a:ea typeface="华文中宋" panose="02010600040101010101" pitchFamily="2" charset="-122"/>
                  </a:rPr>
                  <a:t>一、无偏性</a:t>
                </a:r>
                <a:r>
                  <a:rPr lang="en-US" altLang="zh-CN" kern="100" dirty="0">
                    <a:latin typeface="华文中宋" panose="02010600040101010101" pitchFamily="2" charset="-122"/>
                    <a:ea typeface="华文中宋" panose="02010600040101010101" pitchFamily="2" charset="-122"/>
                  </a:rPr>
                  <a:t>(Lack of Bias)</a:t>
                </a:r>
              </a:p>
              <a:p>
                <a:pPr marL="896938"/>
                <a:r>
                  <a:rPr lang="zh-CN" altLang="en-US" kern="100" dirty="0">
                    <a:latin typeface="华文中宋" panose="02010600040101010101" pitchFamily="2" charset="-122"/>
                    <a:ea typeface="华文中宋" panose="02010600040101010101" pitchFamily="2" charset="-122"/>
                  </a:rPr>
                  <a:t>定义</a:t>
                </a:r>
                <a:r>
                  <a:rPr lang="en-US" altLang="zh-CN" kern="100" dirty="0">
                    <a:latin typeface="华文中宋" panose="02010600040101010101" pitchFamily="2" charset="-122"/>
                    <a:ea typeface="华文中宋" panose="02010600040101010101" pitchFamily="2" charset="-122"/>
                  </a:rPr>
                  <a:t>1.6.1 </a:t>
                </a:r>
                <a:r>
                  <a:rPr lang="zh-CN" altLang="en-US" kern="100" dirty="0">
                    <a:latin typeface="华文中宋" panose="02010600040101010101" pitchFamily="2" charset="-122"/>
                    <a:ea typeface="华文中宋" panose="02010600040101010101" pitchFamily="2" charset="-122"/>
                  </a:rPr>
                  <a:t>如果</a:t>
                </a:r>
                <a14:m>
                  <m:oMath xmlns:m="http://schemas.openxmlformats.org/officeDocument/2006/math">
                    <m:r>
                      <a:rPr lang="en-US" altLang="zh-CN" b="0" i="1" kern="100" smtClean="0">
                        <a:latin typeface="Cambria Math" panose="02040503050406030204" pitchFamily="18" charset="0"/>
                        <a:ea typeface="华文中宋" panose="02010600040101010101" pitchFamily="2" charset="-122"/>
                      </a:rPr>
                      <m:t>𝐸</m:t>
                    </m:r>
                    <m:acc>
                      <m:accPr>
                        <m:chr m:val="̂"/>
                        <m:ctrlPr>
                          <a:rPr lang="en-US" altLang="zh-CN" b="0" i="1" kern="100" smtClean="0">
                            <a:latin typeface="Cambria Math" panose="02040503050406030204" pitchFamily="18" charset="0"/>
                            <a:ea typeface="华文中宋" panose="02010600040101010101" pitchFamily="2" charset="-122"/>
                          </a:rPr>
                        </m:ctrlPr>
                      </m:accPr>
                      <m:e>
                        <m:r>
                          <a:rPr lang="en-US" altLang="zh-CN" b="0" i="1" kern="100" smtClean="0">
                            <a:latin typeface="Cambria Math" panose="02040503050406030204" pitchFamily="18" charset="0"/>
                            <a:ea typeface="华文中宋" panose="02010600040101010101" pitchFamily="2" charset="-122"/>
                          </a:rPr>
                          <m:t>𝜃</m:t>
                        </m:r>
                      </m:e>
                    </m:acc>
                    <m:r>
                      <a:rPr lang="en-US" altLang="zh-CN" b="0" i="1" kern="100" smtClean="0">
                        <a:latin typeface="Cambria Math" panose="02040503050406030204" pitchFamily="18" charset="0"/>
                        <a:ea typeface="华文中宋" panose="02010600040101010101" pitchFamily="2" charset="-122"/>
                      </a:rPr>
                      <m:t>=</m:t>
                    </m:r>
                    <m:r>
                      <a:rPr lang="en-US" altLang="zh-CN" b="0" i="1" kern="100" smtClean="0">
                        <a:latin typeface="Cambria Math" panose="02040503050406030204" pitchFamily="18" charset="0"/>
                        <a:ea typeface="华文中宋" panose="02010600040101010101" pitchFamily="2" charset="-122"/>
                      </a:rPr>
                      <m:t>𝜃</m:t>
                    </m:r>
                  </m:oMath>
                </a14:m>
                <a:r>
                  <a:rPr lang="zh-CN" altLang="en-US" kern="100" dirty="0">
                    <a:latin typeface="华文中宋" panose="02010600040101010101" pitchFamily="2" charset="-122"/>
                    <a:ea typeface="华文中宋" panose="02010600040101010101" pitchFamily="2" charset="-122"/>
                  </a:rPr>
                  <a:t>成立，我们称</a:t>
                </a:r>
                <a14:m>
                  <m:oMath xmlns:m="http://schemas.openxmlformats.org/officeDocument/2006/math">
                    <m:acc>
                      <m:accPr>
                        <m:chr m:val="̂"/>
                        <m:ctrlPr>
                          <a:rPr lang="en-US" altLang="zh-CN" i="1" kern="100">
                            <a:latin typeface="Cambria Math" panose="02040503050406030204" pitchFamily="18" charset="0"/>
                            <a:ea typeface="华文中宋" panose="02010600040101010101" pitchFamily="2" charset="-122"/>
                          </a:rPr>
                        </m:ctrlPr>
                      </m:accPr>
                      <m:e>
                        <m:r>
                          <a:rPr lang="en-US" altLang="zh-CN" i="1" kern="100">
                            <a:latin typeface="Cambria Math" panose="02040503050406030204" pitchFamily="18" charset="0"/>
                            <a:ea typeface="华文中宋" panose="02010600040101010101" pitchFamily="2" charset="-122"/>
                          </a:rPr>
                          <m:t>𝜃</m:t>
                        </m:r>
                      </m:e>
                    </m:acc>
                  </m:oMath>
                </a14:m>
                <a:r>
                  <a:rPr lang="zh-CN" altLang="en-US" kern="100" dirty="0">
                    <a:latin typeface="华文中宋" panose="02010600040101010101" pitchFamily="2" charset="-122"/>
                    <a:ea typeface="华文中宋" panose="02010600040101010101" pitchFamily="2" charset="-122"/>
                  </a:rPr>
                  <a:t>是</a:t>
                </a:r>
                <a14:m>
                  <m:oMath xmlns:m="http://schemas.openxmlformats.org/officeDocument/2006/math">
                    <m:r>
                      <a:rPr lang="en-US" altLang="zh-CN" i="1" kern="100">
                        <a:latin typeface="Cambria Math" panose="02040503050406030204" pitchFamily="18" charset="0"/>
                        <a:ea typeface="华文中宋" panose="02010600040101010101" pitchFamily="2" charset="-122"/>
                      </a:rPr>
                      <m:t>𝜃</m:t>
                    </m:r>
                  </m:oMath>
                </a14:m>
                <a:r>
                  <a:rPr lang="zh-CN" altLang="en-US" kern="100" dirty="0">
                    <a:latin typeface="华文中宋" panose="02010600040101010101" pitchFamily="2" charset="-122"/>
                    <a:ea typeface="华文中宋" panose="02010600040101010101" pitchFamily="2" charset="-122"/>
                  </a:rPr>
                  <a:t>的无偏估计，</a:t>
                </a:r>
                <a:r>
                  <a:rPr lang="en-US" altLang="zh-CN" kern="100" dirty="0">
                    <a:ea typeface="华文中宋" panose="02010600040101010101" pitchFamily="2" charset="-122"/>
                  </a:rPr>
                  <a:t> </a:t>
                </a:r>
                <a:r>
                  <a:rPr lang="zh-CN" altLang="en-US" kern="100" dirty="0">
                    <a:ea typeface="华文中宋" panose="02010600040101010101" pitchFamily="2" charset="-122"/>
                  </a:rPr>
                  <a:t>亦称</a:t>
                </a:r>
                <a14:m>
                  <m:oMath xmlns:m="http://schemas.openxmlformats.org/officeDocument/2006/math">
                    <m:acc>
                      <m:accPr>
                        <m:chr m:val="̂"/>
                        <m:ctrlPr>
                          <a:rPr lang="en-US" altLang="zh-CN" b="0" i="1" kern="100" smtClean="0">
                            <a:latin typeface="Cambria Math" panose="02040503050406030204" pitchFamily="18" charset="0"/>
                            <a:ea typeface="华文中宋" panose="02010600040101010101" pitchFamily="2" charset="-122"/>
                          </a:rPr>
                        </m:ctrlPr>
                      </m:accPr>
                      <m:e>
                        <m:r>
                          <a:rPr lang="en-US" altLang="zh-CN" i="1" kern="100">
                            <a:latin typeface="Cambria Math" panose="02040503050406030204" pitchFamily="18" charset="0"/>
                            <a:ea typeface="华文中宋" panose="02010600040101010101" pitchFamily="2" charset="-122"/>
                          </a:rPr>
                          <m:t>𝜃</m:t>
                        </m:r>
                      </m:e>
                    </m:acc>
                  </m:oMath>
                </a14:m>
                <a:r>
                  <a:rPr lang="zh-CN" altLang="en-US" kern="100" dirty="0">
                    <a:latin typeface="华文中宋" panose="02010600040101010101" pitchFamily="2" charset="-122"/>
                    <a:ea typeface="华文中宋" panose="02010600040101010101" pitchFamily="2" charset="-122"/>
                  </a:rPr>
                  <a:t>具有无偏性。</a:t>
                </a:r>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偏差</a:t>
                </a:r>
                <a14:m>
                  <m:oMath xmlns:m="http://schemas.openxmlformats.org/officeDocument/2006/math">
                    <m:r>
                      <m:rPr>
                        <m:sty m:val="p"/>
                      </m:rPr>
                      <a:rPr lang="en-US" altLang="zh-CN" b="0" i="0" kern="100" smtClean="0">
                        <a:latin typeface="Cambria Math" panose="02040503050406030204" pitchFamily="18" charset="0"/>
                        <a:ea typeface="华文中宋" panose="02010600040101010101" pitchFamily="2" charset="-122"/>
                      </a:rPr>
                      <m:t>Bias</m:t>
                    </m:r>
                    <m:r>
                      <a:rPr lang="en-US" altLang="zh-CN" b="0" i="0" kern="100" smtClean="0">
                        <a:latin typeface="Cambria Math" panose="02040503050406030204" pitchFamily="18" charset="0"/>
                        <a:ea typeface="华文中宋" panose="02010600040101010101" pitchFamily="2" charset="-122"/>
                      </a:rPr>
                      <m:t>=</m:t>
                    </m:r>
                    <m:r>
                      <a:rPr lang="en-US" altLang="zh-CN" i="1" kern="100">
                        <a:latin typeface="Cambria Math" panose="02040503050406030204" pitchFamily="18" charset="0"/>
                        <a:ea typeface="华文中宋" panose="02010600040101010101" pitchFamily="2" charset="-122"/>
                      </a:rPr>
                      <m:t>𝐸</m:t>
                    </m:r>
                    <m:acc>
                      <m:accPr>
                        <m:chr m:val="̂"/>
                        <m:ctrlPr>
                          <a:rPr lang="en-US" altLang="zh-CN" i="1" kern="100">
                            <a:latin typeface="Cambria Math" panose="02040503050406030204" pitchFamily="18" charset="0"/>
                            <a:ea typeface="华文中宋" panose="02010600040101010101" pitchFamily="2" charset="-122"/>
                          </a:rPr>
                        </m:ctrlPr>
                      </m:accPr>
                      <m:e>
                        <m:r>
                          <a:rPr lang="en-US" altLang="zh-CN" i="1" kern="100">
                            <a:latin typeface="Cambria Math" panose="02040503050406030204" pitchFamily="18" charset="0"/>
                            <a:ea typeface="华文中宋" panose="02010600040101010101" pitchFamily="2" charset="-122"/>
                          </a:rPr>
                          <m:t>𝜃</m:t>
                        </m:r>
                      </m:e>
                    </m:acc>
                    <m:r>
                      <a:rPr lang="en-US" altLang="zh-CN" b="0" i="1" kern="100" smtClean="0">
                        <a:latin typeface="Cambria Math" panose="02040503050406030204" pitchFamily="18" charset="0"/>
                        <a:ea typeface="华文中宋" panose="02010600040101010101" pitchFamily="2" charset="-122"/>
                      </a:rPr>
                      <m:t>−</m:t>
                    </m:r>
                    <m:r>
                      <a:rPr lang="en-US" altLang="zh-CN" i="1" kern="100">
                        <a:latin typeface="Cambria Math" panose="02040503050406030204" pitchFamily="18" charset="0"/>
                        <a:ea typeface="华文中宋" panose="02010600040101010101" pitchFamily="2" charset="-122"/>
                      </a:rPr>
                      <m:t>𝜃</m:t>
                    </m:r>
                  </m:oMath>
                </a14:m>
                <a:r>
                  <a:rPr lang="zh-CN" altLang="en-US"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a:p>
                <a:pPr marL="896938"/>
                <a:endParaRPr lang="en-US" altLang="zh-CN" sz="2000"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2585451"/>
              </a:xfrm>
              <a:prstGeom prst="rect">
                <a:avLst/>
              </a:prstGeom>
              <a:blipFill>
                <a:blip r:embed="rId3"/>
                <a:stretch>
                  <a:fillRect t="-2594"/>
                </a:stretch>
              </a:blipFill>
            </p:spPr>
            <p:txBody>
              <a:bodyPr/>
              <a:lstStyle/>
              <a:p>
                <a:r>
                  <a:rPr lang="zh-CN" altLang="en-US">
                    <a:noFill/>
                  </a:rPr>
                  <a:t> </a:t>
                </a:r>
              </a:p>
            </p:txBody>
          </p:sp>
        </mc:Fallback>
      </mc:AlternateContent>
      <p:grpSp>
        <p:nvGrpSpPr>
          <p:cNvPr id="28" name="Group 2">
            <a:extLst>
              <a:ext uri="{FF2B5EF4-FFF2-40B4-BE49-F238E27FC236}">
                <a16:creationId xmlns:a16="http://schemas.microsoft.com/office/drawing/2014/main" id="{104B6F36-5272-4AC2-8D0C-AF5DDA5E0B56}"/>
              </a:ext>
            </a:extLst>
          </p:cNvPr>
          <p:cNvGrpSpPr>
            <a:grpSpLocks noChangeAspect="1"/>
          </p:cNvGrpSpPr>
          <p:nvPr/>
        </p:nvGrpSpPr>
        <p:grpSpPr bwMode="auto">
          <a:xfrm>
            <a:off x="4067175" y="3095625"/>
            <a:ext cx="7618463" cy="3219450"/>
            <a:chOff x="1800" y="9016"/>
            <a:chExt cx="7040" cy="2976"/>
          </a:xfrm>
        </p:grpSpPr>
        <p:sp>
          <p:nvSpPr>
            <p:cNvPr id="29" name="AutoShape 23">
              <a:extLst>
                <a:ext uri="{FF2B5EF4-FFF2-40B4-BE49-F238E27FC236}">
                  <a16:creationId xmlns:a16="http://schemas.microsoft.com/office/drawing/2014/main" id="{F71F575D-592F-44DF-ABA0-0F9E23EE46A0}"/>
                </a:ext>
              </a:extLst>
            </p:cNvPr>
            <p:cNvSpPr>
              <a:spLocks noChangeAspect="1" noChangeArrowheads="1" noTextEdit="1"/>
            </p:cNvSpPr>
            <p:nvPr/>
          </p:nvSpPr>
          <p:spPr bwMode="auto">
            <a:xfrm>
              <a:off x="1800" y="9016"/>
              <a:ext cx="7040" cy="2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b="1" dirty="0"/>
            </a:p>
          </p:txBody>
        </p:sp>
        <p:sp>
          <p:nvSpPr>
            <p:cNvPr id="30" name="Line 22">
              <a:extLst>
                <a:ext uri="{FF2B5EF4-FFF2-40B4-BE49-F238E27FC236}">
                  <a16:creationId xmlns:a16="http://schemas.microsoft.com/office/drawing/2014/main" id="{2FE9FA26-DC73-4B7E-9136-819E55839E2F}"/>
                </a:ext>
              </a:extLst>
            </p:cNvPr>
            <p:cNvSpPr>
              <a:spLocks noChangeShapeType="1"/>
            </p:cNvSpPr>
            <p:nvPr/>
          </p:nvSpPr>
          <p:spPr bwMode="auto">
            <a:xfrm>
              <a:off x="2160" y="11424"/>
              <a:ext cx="252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ine 21">
              <a:extLst>
                <a:ext uri="{FF2B5EF4-FFF2-40B4-BE49-F238E27FC236}">
                  <a16:creationId xmlns:a16="http://schemas.microsoft.com/office/drawing/2014/main" id="{22633139-0FA1-4CA9-B67A-FA8CC85836DE}"/>
                </a:ext>
              </a:extLst>
            </p:cNvPr>
            <p:cNvSpPr>
              <a:spLocks noChangeShapeType="1"/>
            </p:cNvSpPr>
            <p:nvPr/>
          </p:nvSpPr>
          <p:spPr bwMode="auto">
            <a:xfrm flipV="1">
              <a:off x="2160" y="9396"/>
              <a:ext cx="1" cy="202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Line 20">
              <a:extLst>
                <a:ext uri="{FF2B5EF4-FFF2-40B4-BE49-F238E27FC236}">
                  <a16:creationId xmlns:a16="http://schemas.microsoft.com/office/drawing/2014/main" id="{783A2944-937D-47E3-BB4D-FF64DD973C64}"/>
                </a:ext>
              </a:extLst>
            </p:cNvPr>
            <p:cNvSpPr>
              <a:spLocks noChangeShapeType="1"/>
            </p:cNvSpPr>
            <p:nvPr/>
          </p:nvSpPr>
          <p:spPr bwMode="auto">
            <a:xfrm>
              <a:off x="5580" y="11424"/>
              <a:ext cx="306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19">
              <a:extLst>
                <a:ext uri="{FF2B5EF4-FFF2-40B4-BE49-F238E27FC236}">
                  <a16:creationId xmlns:a16="http://schemas.microsoft.com/office/drawing/2014/main" id="{903AFE87-CEC8-4BE2-AA34-BBD233019D51}"/>
                </a:ext>
              </a:extLst>
            </p:cNvPr>
            <p:cNvSpPr>
              <a:spLocks noChangeShapeType="1"/>
            </p:cNvSpPr>
            <p:nvPr/>
          </p:nvSpPr>
          <p:spPr bwMode="auto">
            <a:xfrm flipV="1">
              <a:off x="5580" y="9396"/>
              <a:ext cx="1" cy="202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18">
              <a:extLst>
                <a:ext uri="{FF2B5EF4-FFF2-40B4-BE49-F238E27FC236}">
                  <a16:creationId xmlns:a16="http://schemas.microsoft.com/office/drawing/2014/main" id="{775635B9-B3EF-4C71-8D9C-24B9F47BA90F}"/>
                </a:ext>
              </a:extLst>
            </p:cNvPr>
            <p:cNvSpPr>
              <a:spLocks noChangeShapeType="1"/>
            </p:cNvSpPr>
            <p:nvPr/>
          </p:nvSpPr>
          <p:spPr bwMode="auto">
            <a:xfrm>
              <a:off x="4140" y="11347"/>
              <a:ext cx="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5" name="对象 34">
              <a:extLst>
                <a:ext uri="{FF2B5EF4-FFF2-40B4-BE49-F238E27FC236}">
                  <a16:creationId xmlns:a16="http://schemas.microsoft.com/office/drawing/2014/main" id="{90FE0EB6-ADD9-493A-8DFA-AECB5BB1BF50}"/>
                </a:ext>
              </a:extLst>
            </p:cNvPr>
            <p:cNvGraphicFramePr>
              <a:graphicFrameLocks noChangeAspect="1"/>
            </p:cNvGraphicFramePr>
            <p:nvPr/>
          </p:nvGraphicFramePr>
          <p:xfrm>
            <a:off x="1800" y="9016"/>
            <a:ext cx="820" cy="380"/>
          </p:xfrm>
          <a:graphic>
            <a:graphicData uri="http://schemas.openxmlformats.org/presentationml/2006/ole">
              <mc:AlternateContent xmlns:mc="http://schemas.openxmlformats.org/markup-compatibility/2006">
                <mc:Choice xmlns:v="urn:schemas-microsoft-com:vml" Requires="v">
                  <p:oleObj spid="_x0000_s20767" name="Equation" r:id="rId4" imgW="520474" imgH="241195" progId="Equation.DSMT4">
                    <p:embed/>
                  </p:oleObj>
                </mc:Choice>
                <mc:Fallback>
                  <p:oleObj name="Equation" r:id="rId4" imgW="520474" imgH="241195" progId="Equation.DSMT4">
                    <p:embed/>
                    <p:pic>
                      <p:nvPicPr>
                        <p:cNvPr id="11" name="对象 10">
                          <a:extLst>
                            <a:ext uri="{FF2B5EF4-FFF2-40B4-BE49-F238E27FC236}">
                              <a16:creationId xmlns:a16="http://schemas.microsoft.com/office/drawing/2014/main" id="{B8070820-E9B4-4286-8AEA-9A7DE57EF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 y="9016"/>
                          <a:ext cx="820"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对象 35">
              <a:extLst>
                <a:ext uri="{FF2B5EF4-FFF2-40B4-BE49-F238E27FC236}">
                  <a16:creationId xmlns:a16="http://schemas.microsoft.com/office/drawing/2014/main" id="{7EBB2C92-6697-4403-9724-22BE55712DAE}"/>
                </a:ext>
              </a:extLst>
            </p:cNvPr>
            <p:cNvGraphicFramePr>
              <a:graphicFrameLocks noChangeAspect="1"/>
            </p:cNvGraphicFramePr>
            <p:nvPr/>
          </p:nvGraphicFramePr>
          <p:xfrm>
            <a:off x="5220" y="9016"/>
            <a:ext cx="820" cy="380"/>
          </p:xfrm>
          <a:graphic>
            <a:graphicData uri="http://schemas.openxmlformats.org/presentationml/2006/ole">
              <mc:AlternateContent xmlns:mc="http://schemas.openxmlformats.org/markup-compatibility/2006">
                <mc:Choice xmlns:v="urn:schemas-microsoft-com:vml" Requires="v">
                  <p:oleObj spid="_x0000_s20768" name="Equation" r:id="rId6" imgW="520474" imgH="241195" progId="Equation.DSMT4">
                    <p:embed/>
                  </p:oleObj>
                </mc:Choice>
                <mc:Fallback>
                  <p:oleObj name="Equation" r:id="rId6" imgW="520474" imgH="241195" progId="Equation.DSMT4">
                    <p:embed/>
                    <p:pic>
                      <p:nvPicPr>
                        <p:cNvPr id="12" name="对象 11">
                          <a:extLst>
                            <a:ext uri="{FF2B5EF4-FFF2-40B4-BE49-F238E27FC236}">
                              <a16:creationId xmlns:a16="http://schemas.microsoft.com/office/drawing/2014/main" id="{76764DCF-048A-4044-9B90-15D4C666F3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0" y="9016"/>
                          <a:ext cx="820"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对象 36">
              <a:extLst>
                <a:ext uri="{FF2B5EF4-FFF2-40B4-BE49-F238E27FC236}">
                  <a16:creationId xmlns:a16="http://schemas.microsoft.com/office/drawing/2014/main" id="{8EEC1D43-E91B-4B25-B408-BD4B0A85F0EB}"/>
                </a:ext>
              </a:extLst>
            </p:cNvPr>
            <p:cNvGraphicFramePr>
              <a:graphicFrameLocks noChangeAspect="1"/>
            </p:cNvGraphicFramePr>
            <p:nvPr/>
          </p:nvGraphicFramePr>
          <p:xfrm>
            <a:off x="2700" y="9640"/>
            <a:ext cx="1540" cy="380"/>
          </p:xfrm>
          <a:graphic>
            <a:graphicData uri="http://schemas.openxmlformats.org/presentationml/2006/ole">
              <mc:AlternateContent xmlns:mc="http://schemas.openxmlformats.org/markup-compatibility/2006">
                <mc:Choice xmlns:v="urn:schemas-microsoft-com:vml" Requires="v">
                  <p:oleObj spid="_x0000_s20769" name="Equation" r:id="rId8" imgW="977900" imgH="241300" progId="Equation.DSMT4">
                    <p:embed/>
                  </p:oleObj>
                </mc:Choice>
                <mc:Fallback>
                  <p:oleObj name="Equation" r:id="rId8" imgW="977900" imgH="241300" progId="Equation.DSMT4">
                    <p:embed/>
                    <p:pic>
                      <p:nvPicPr>
                        <p:cNvPr id="13" name="对象 12">
                          <a:extLst>
                            <a:ext uri="{FF2B5EF4-FFF2-40B4-BE49-F238E27FC236}">
                              <a16:creationId xmlns:a16="http://schemas.microsoft.com/office/drawing/2014/main" id="{E07460DF-F1B3-471A-859F-C6D888AF36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 y="9640"/>
                          <a:ext cx="1540"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对象 37">
              <a:extLst>
                <a:ext uri="{FF2B5EF4-FFF2-40B4-BE49-F238E27FC236}">
                  <a16:creationId xmlns:a16="http://schemas.microsoft.com/office/drawing/2014/main" id="{2851A9C6-0FF6-476D-A6CE-2D8C17C8CB2B}"/>
                </a:ext>
              </a:extLst>
            </p:cNvPr>
            <p:cNvGraphicFramePr>
              <a:graphicFrameLocks noChangeAspect="1"/>
            </p:cNvGraphicFramePr>
            <p:nvPr/>
          </p:nvGraphicFramePr>
          <p:xfrm>
            <a:off x="6300" y="9640"/>
            <a:ext cx="1520" cy="380"/>
          </p:xfrm>
          <a:graphic>
            <a:graphicData uri="http://schemas.openxmlformats.org/presentationml/2006/ole">
              <mc:AlternateContent xmlns:mc="http://schemas.openxmlformats.org/markup-compatibility/2006">
                <mc:Choice xmlns:v="urn:schemas-microsoft-com:vml" Requires="v">
                  <p:oleObj spid="_x0000_s20770" name="Equation" r:id="rId10" imgW="965200" imgH="241300" progId="Equation.DSMT4">
                    <p:embed/>
                  </p:oleObj>
                </mc:Choice>
                <mc:Fallback>
                  <p:oleObj name="Equation" r:id="rId10" imgW="965200" imgH="241300" progId="Equation.DSMT4">
                    <p:embed/>
                    <p:pic>
                      <p:nvPicPr>
                        <p:cNvPr id="14" name="对象 13">
                          <a:extLst>
                            <a:ext uri="{FF2B5EF4-FFF2-40B4-BE49-F238E27FC236}">
                              <a16:creationId xmlns:a16="http://schemas.microsoft.com/office/drawing/2014/main" id="{E1272008-038B-485C-B3C0-05938CB085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0" y="9640"/>
                          <a:ext cx="1520"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Freeform 13">
              <a:extLst>
                <a:ext uri="{FF2B5EF4-FFF2-40B4-BE49-F238E27FC236}">
                  <a16:creationId xmlns:a16="http://schemas.microsoft.com/office/drawing/2014/main" id="{35E4307D-EB61-4626-BA98-0B90381DEDAC}"/>
                </a:ext>
              </a:extLst>
            </p:cNvPr>
            <p:cNvSpPr>
              <a:spLocks/>
            </p:cNvSpPr>
            <p:nvPr/>
          </p:nvSpPr>
          <p:spPr bwMode="auto">
            <a:xfrm>
              <a:off x="2340" y="10176"/>
              <a:ext cx="1800" cy="1092"/>
            </a:xfrm>
            <a:custGeom>
              <a:avLst/>
              <a:gdLst>
                <a:gd name="T0" fmla="*/ 0 w 1800"/>
                <a:gd name="T1" fmla="*/ 780 h 780"/>
                <a:gd name="T2" fmla="*/ 540 w 1800"/>
                <a:gd name="T3" fmla="*/ 468 h 780"/>
                <a:gd name="T4" fmla="*/ 900 w 1800"/>
                <a:gd name="T5" fmla="*/ 0 h 780"/>
                <a:gd name="T6" fmla="*/ 1260 w 1800"/>
                <a:gd name="T7" fmla="*/ 468 h 780"/>
                <a:gd name="T8" fmla="*/ 1800 w 1800"/>
                <a:gd name="T9" fmla="*/ 780 h 780"/>
              </a:gdLst>
              <a:ahLst/>
              <a:cxnLst>
                <a:cxn ang="0">
                  <a:pos x="T0" y="T1"/>
                </a:cxn>
                <a:cxn ang="0">
                  <a:pos x="T2" y="T3"/>
                </a:cxn>
                <a:cxn ang="0">
                  <a:pos x="T4" y="T5"/>
                </a:cxn>
                <a:cxn ang="0">
                  <a:pos x="T6" y="T7"/>
                </a:cxn>
                <a:cxn ang="0">
                  <a:pos x="T8" y="T9"/>
                </a:cxn>
              </a:cxnLst>
              <a:rect l="0" t="0" r="r" b="b"/>
              <a:pathLst>
                <a:path w="1800" h="780">
                  <a:moveTo>
                    <a:pt x="0" y="780"/>
                  </a:moveTo>
                  <a:cubicBezTo>
                    <a:pt x="195" y="689"/>
                    <a:pt x="390" y="598"/>
                    <a:pt x="540" y="468"/>
                  </a:cubicBezTo>
                  <a:cubicBezTo>
                    <a:pt x="690" y="338"/>
                    <a:pt x="780" y="0"/>
                    <a:pt x="900" y="0"/>
                  </a:cubicBezTo>
                  <a:cubicBezTo>
                    <a:pt x="1020" y="0"/>
                    <a:pt x="1110" y="338"/>
                    <a:pt x="1260" y="468"/>
                  </a:cubicBezTo>
                  <a:cubicBezTo>
                    <a:pt x="1410" y="598"/>
                    <a:pt x="1605" y="689"/>
                    <a:pt x="1800" y="78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2">
              <a:extLst>
                <a:ext uri="{FF2B5EF4-FFF2-40B4-BE49-F238E27FC236}">
                  <a16:creationId xmlns:a16="http://schemas.microsoft.com/office/drawing/2014/main" id="{2C906627-4E5A-41C9-A1B2-5A56B6242E10}"/>
                </a:ext>
              </a:extLst>
            </p:cNvPr>
            <p:cNvSpPr>
              <a:spLocks/>
            </p:cNvSpPr>
            <p:nvPr/>
          </p:nvSpPr>
          <p:spPr bwMode="auto">
            <a:xfrm>
              <a:off x="6120" y="10176"/>
              <a:ext cx="1800" cy="1092"/>
            </a:xfrm>
            <a:custGeom>
              <a:avLst/>
              <a:gdLst>
                <a:gd name="T0" fmla="*/ 0 w 1800"/>
                <a:gd name="T1" fmla="*/ 780 h 780"/>
                <a:gd name="T2" fmla="*/ 540 w 1800"/>
                <a:gd name="T3" fmla="*/ 468 h 780"/>
                <a:gd name="T4" fmla="*/ 900 w 1800"/>
                <a:gd name="T5" fmla="*/ 0 h 780"/>
                <a:gd name="T6" fmla="*/ 1260 w 1800"/>
                <a:gd name="T7" fmla="*/ 468 h 780"/>
                <a:gd name="T8" fmla="*/ 1800 w 1800"/>
                <a:gd name="T9" fmla="*/ 780 h 780"/>
              </a:gdLst>
              <a:ahLst/>
              <a:cxnLst>
                <a:cxn ang="0">
                  <a:pos x="T0" y="T1"/>
                </a:cxn>
                <a:cxn ang="0">
                  <a:pos x="T2" y="T3"/>
                </a:cxn>
                <a:cxn ang="0">
                  <a:pos x="T4" y="T5"/>
                </a:cxn>
                <a:cxn ang="0">
                  <a:pos x="T6" y="T7"/>
                </a:cxn>
                <a:cxn ang="0">
                  <a:pos x="T8" y="T9"/>
                </a:cxn>
              </a:cxnLst>
              <a:rect l="0" t="0" r="r" b="b"/>
              <a:pathLst>
                <a:path w="1800" h="780">
                  <a:moveTo>
                    <a:pt x="0" y="780"/>
                  </a:moveTo>
                  <a:cubicBezTo>
                    <a:pt x="195" y="689"/>
                    <a:pt x="390" y="598"/>
                    <a:pt x="540" y="468"/>
                  </a:cubicBezTo>
                  <a:cubicBezTo>
                    <a:pt x="690" y="338"/>
                    <a:pt x="780" y="0"/>
                    <a:pt x="900" y="0"/>
                  </a:cubicBezTo>
                  <a:cubicBezTo>
                    <a:pt x="1020" y="0"/>
                    <a:pt x="1110" y="338"/>
                    <a:pt x="1260" y="468"/>
                  </a:cubicBezTo>
                  <a:cubicBezTo>
                    <a:pt x="1410" y="598"/>
                    <a:pt x="1605" y="689"/>
                    <a:pt x="1800" y="78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Line 11">
              <a:extLst>
                <a:ext uri="{FF2B5EF4-FFF2-40B4-BE49-F238E27FC236}">
                  <a16:creationId xmlns:a16="http://schemas.microsoft.com/office/drawing/2014/main" id="{8A53AF41-42AB-4F2E-B99E-CA326A4E0A7D}"/>
                </a:ext>
              </a:extLst>
            </p:cNvPr>
            <p:cNvSpPr>
              <a:spLocks noChangeShapeType="1"/>
            </p:cNvSpPr>
            <p:nvPr/>
          </p:nvSpPr>
          <p:spPr bwMode="auto">
            <a:xfrm flipV="1">
              <a:off x="7020" y="11311"/>
              <a:ext cx="1" cy="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Line 10">
              <a:extLst>
                <a:ext uri="{FF2B5EF4-FFF2-40B4-BE49-F238E27FC236}">
                  <a16:creationId xmlns:a16="http://schemas.microsoft.com/office/drawing/2014/main" id="{2EAE6AFE-BA9D-455D-AD73-5AB02211F18F}"/>
                </a:ext>
              </a:extLst>
            </p:cNvPr>
            <p:cNvSpPr>
              <a:spLocks noChangeShapeType="1"/>
            </p:cNvSpPr>
            <p:nvPr/>
          </p:nvSpPr>
          <p:spPr bwMode="auto">
            <a:xfrm>
              <a:off x="3600" y="11311"/>
              <a:ext cx="1" cy="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3" name="对象 42">
              <a:extLst>
                <a:ext uri="{FF2B5EF4-FFF2-40B4-BE49-F238E27FC236}">
                  <a16:creationId xmlns:a16="http://schemas.microsoft.com/office/drawing/2014/main" id="{EBECE2DF-4AB8-4ECA-B5D9-2C455FD95B0D}"/>
                </a:ext>
              </a:extLst>
            </p:cNvPr>
            <p:cNvGraphicFramePr>
              <a:graphicFrameLocks noChangeAspect="1"/>
            </p:cNvGraphicFramePr>
            <p:nvPr/>
          </p:nvGraphicFramePr>
          <p:xfrm>
            <a:off x="4680" y="11268"/>
            <a:ext cx="200" cy="340"/>
          </p:xfrm>
          <a:graphic>
            <a:graphicData uri="http://schemas.openxmlformats.org/presentationml/2006/ole">
              <mc:AlternateContent xmlns:mc="http://schemas.openxmlformats.org/markup-compatibility/2006">
                <mc:Choice xmlns:v="urn:schemas-microsoft-com:vml" Requires="v">
                  <p:oleObj spid="_x0000_s20771" name="Equation" r:id="rId12" imgW="126780" imgH="215526" progId="Equation.DSMT4">
                    <p:embed/>
                  </p:oleObj>
                </mc:Choice>
                <mc:Fallback>
                  <p:oleObj name="Equation" r:id="rId12" imgW="126780" imgH="215526" progId="Equation.DSMT4">
                    <p:embed/>
                    <p:pic>
                      <p:nvPicPr>
                        <p:cNvPr id="19" name="对象 18">
                          <a:extLst>
                            <a:ext uri="{FF2B5EF4-FFF2-40B4-BE49-F238E27FC236}">
                              <a16:creationId xmlns:a16="http://schemas.microsoft.com/office/drawing/2014/main" id="{15084203-B818-4E66-87D1-054E8BFCF5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80" y="11268"/>
                          <a:ext cx="200"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对象 43">
              <a:extLst>
                <a:ext uri="{FF2B5EF4-FFF2-40B4-BE49-F238E27FC236}">
                  <a16:creationId xmlns:a16="http://schemas.microsoft.com/office/drawing/2014/main" id="{1B3A08EC-518E-4741-9913-9769CE401738}"/>
                </a:ext>
              </a:extLst>
            </p:cNvPr>
            <p:cNvGraphicFramePr>
              <a:graphicFrameLocks noChangeAspect="1"/>
            </p:cNvGraphicFramePr>
            <p:nvPr/>
          </p:nvGraphicFramePr>
          <p:xfrm>
            <a:off x="8640" y="11268"/>
            <a:ext cx="200" cy="340"/>
          </p:xfrm>
          <a:graphic>
            <a:graphicData uri="http://schemas.openxmlformats.org/presentationml/2006/ole">
              <mc:AlternateContent xmlns:mc="http://schemas.openxmlformats.org/markup-compatibility/2006">
                <mc:Choice xmlns:v="urn:schemas-microsoft-com:vml" Requires="v">
                  <p:oleObj spid="_x0000_s20772" name="Equation" r:id="rId14" imgW="126780" imgH="215526" progId="Equation.DSMT4">
                    <p:embed/>
                  </p:oleObj>
                </mc:Choice>
                <mc:Fallback>
                  <p:oleObj name="Equation" r:id="rId14" imgW="126780" imgH="215526" progId="Equation.DSMT4">
                    <p:embed/>
                    <p:pic>
                      <p:nvPicPr>
                        <p:cNvPr id="20" name="对象 19">
                          <a:extLst>
                            <a:ext uri="{FF2B5EF4-FFF2-40B4-BE49-F238E27FC236}">
                              <a16:creationId xmlns:a16="http://schemas.microsoft.com/office/drawing/2014/main" id="{87FB9CC9-2CFF-42C5-A5A4-5B58857430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40" y="11268"/>
                          <a:ext cx="200"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对象 44">
              <a:extLst>
                <a:ext uri="{FF2B5EF4-FFF2-40B4-BE49-F238E27FC236}">
                  <a16:creationId xmlns:a16="http://schemas.microsoft.com/office/drawing/2014/main" id="{7530184C-4EA5-492F-8B46-957E8F406905}"/>
                </a:ext>
              </a:extLst>
            </p:cNvPr>
            <p:cNvGraphicFramePr>
              <a:graphicFrameLocks noChangeAspect="1"/>
            </p:cNvGraphicFramePr>
            <p:nvPr/>
          </p:nvGraphicFramePr>
          <p:xfrm>
            <a:off x="1980" y="11268"/>
            <a:ext cx="200" cy="279"/>
          </p:xfrm>
          <a:graphic>
            <a:graphicData uri="http://schemas.openxmlformats.org/presentationml/2006/ole">
              <mc:AlternateContent xmlns:mc="http://schemas.openxmlformats.org/markup-compatibility/2006">
                <mc:Choice xmlns:v="urn:schemas-microsoft-com:vml" Requires="v">
                  <p:oleObj spid="_x0000_s20773" name="Equation" r:id="rId15" imgW="126725" imgH="177415" progId="Equation.DSMT4">
                    <p:embed/>
                  </p:oleObj>
                </mc:Choice>
                <mc:Fallback>
                  <p:oleObj name="Equation" r:id="rId15" imgW="126725" imgH="177415" progId="Equation.DSMT4">
                    <p:embed/>
                    <p:pic>
                      <p:nvPicPr>
                        <p:cNvPr id="21" name="对象 20">
                          <a:extLst>
                            <a:ext uri="{FF2B5EF4-FFF2-40B4-BE49-F238E27FC236}">
                              <a16:creationId xmlns:a16="http://schemas.microsoft.com/office/drawing/2014/main" id="{B91BEEB8-9D01-4E65-BB56-B96B8A0EF00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0" y="11268"/>
                          <a:ext cx="20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对象 45">
              <a:extLst>
                <a:ext uri="{FF2B5EF4-FFF2-40B4-BE49-F238E27FC236}">
                  <a16:creationId xmlns:a16="http://schemas.microsoft.com/office/drawing/2014/main" id="{43306F08-4059-4BC6-9A00-BE1972B975FD}"/>
                </a:ext>
              </a:extLst>
            </p:cNvPr>
            <p:cNvGraphicFramePr>
              <a:graphicFrameLocks noChangeAspect="1"/>
            </p:cNvGraphicFramePr>
            <p:nvPr/>
          </p:nvGraphicFramePr>
          <p:xfrm>
            <a:off x="5400" y="11268"/>
            <a:ext cx="200" cy="279"/>
          </p:xfrm>
          <a:graphic>
            <a:graphicData uri="http://schemas.openxmlformats.org/presentationml/2006/ole">
              <mc:AlternateContent xmlns:mc="http://schemas.openxmlformats.org/markup-compatibility/2006">
                <mc:Choice xmlns:v="urn:schemas-microsoft-com:vml" Requires="v">
                  <p:oleObj spid="_x0000_s20774" name="Equation" r:id="rId17" imgW="126725" imgH="177415" progId="Equation.DSMT4">
                    <p:embed/>
                  </p:oleObj>
                </mc:Choice>
                <mc:Fallback>
                  <p:oleObj name="Equation" r:id="rId17" imgW="126725" imgH="177415" progId="Equation.DSMT4">
                    <p:embed/>
                    <p:pic>
                      <p:nvPicPr>
                        <p:cNvPr id="22" name="对象 21">
                          <a:extLst>
                            <a:ext uri="{FF2B5EF4-FFF2-40B4-BE49-F238E27FC236}">
                              <a16:creationId xmlns:a16="http://schemas.microsoft.com/office/drawing/2014/main" id="{B9E74B9F-AFA2-448E-AEAE-2488200F8C0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00" y="11268"/>
                          <a:ext cx="20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对象 46">
              <a:extLst>
                <a:ext uri="{FF2B5EF4-FFF2-40B4-BE49-F238E27FC236}">
                  <a16:creationId xmlns:a16="http://schemas.microsoft.com/office/drawing/2014/main" id="{8DCFA316-3540-4E85-92A6-162BD46DDFDF}"/>
                </a:ext>
              </a:extLst>
            </p:cNvPr>
            <p:cNvGraphicFramePr>
              <a:graphicFrameLocks noChangeAspect="1"/>
            </p:cNvGraphicFramePr>
            <p:nvPr/>
          </p:nvGraphicFramePr>
          <p:xfrm>
            <a:off x="3240" y="11422"/>
            <a:ext cx="840" cy="320"/>
          </p:xfrm>
          <a:graphic>
            <a:graphicData uri="http://schemas.openxmlformats.org/presentationml/2006/ole">
              <mc:AlternateContent xmlns:mc="http://schemas.openxmlformats.org/markup-compatibility/2006">
                <mc:Choice xmlns:v="urn:schemas-microsoft-com:vml" Requires="v">
                  <p:oleObj spid="_x0000_s20775" name="Equation" r:id="rId18" imgW="533169" imgH="203112" progId="Equation.DSMT4">
                    <p:embed/>
                  </p:oleObj>
                </mc:Choice>
                <mc:Fallback>
                  <p:oleObj name="Equation" r:id="rId18" imgW="533169" imgH="203112" progId="Equation.DSMT4">
                    <p:embed/>
                    <p:pic>
                      <p:nvPicPr>
                        <p:cNvPr id="23" name="对象 22">
                          <a:extLst>
                            <a:ext uri="{FF2B5EF4-FFF2-40B4-BE49-F238E27FC236}">
                              <a16:creationId xmlns:a16="http://schemas.microsoft.com/office/drawing/2014/main" id="{6967F7CF-94E9-483F-93CC-38A7348C85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40" y="11422"/>
                          <a:ext cx="840"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对象 47">
              <a:extLst>
                <a:ext uri="{FF2B5EF4-FFF2-40B4-BE49-F238E27FC236}">
                  <a16:creationId xmlns:a16="http://schemas.microsoft.com/office/drawing/2014/main" id="{92FCB5AB-0A6C-441D-9184-DE34072B64DD}"/>
                </a:ext>
              </a:extLst>
            </p:cNvPr>
            <p:cNvGraphicFramePr>
              <a:graphicFrameLocks noChangeAspect="1"/>
            </p:cNvGraphicFramePr>
            <p:nvPr/>
          </p:nvGraphicFramePr>
          <p:xfrm>
            <a:off x="6660" y="11429"/>
            <a:ext cx="840" cy="320"/>
          </p:xfrm>
          <a:graphic>
            <a:graphicData uri="http://schemas.openxmlformats.org/presentationml/2006/ole">
              <mc:AlternateContent xmlns:mc="http://schemas.openxmlformats.org/markup-compatibility/2006">
                <mc:Choice xmlns:v="urn:schemas-microsoft-com:vml" Requires="v">
                  <p:oleObj spid="_x0000_s20776" name="Equation" r:id="rId20" imgW="533169" imgH="203112" progId="Equation.DSMT4">
                    <p:embed/>
                  </p:oleObj>
                </mc:Choice>
                <mc:Fallback>
                  <p:oleObj name="Equation" r:id="rId20" imgW="533169" imgH="203112" progId="Equation.DSMT4">
                    <p:embed/>
                    <p:pic>
                      <p:nvPicPr>
                        <p:cNvPr id="24" name="对象 23">
                          <a:extLst>
                            <a:ext uri="{FF2B5EF4-FFF2-40B4-BE49-F238E27FC236}">
                              <a16:creationId xmlns:a16="http://schemas.microsoft.com/office/drawing/2014/main" id="{E334119F-0376-46B9-B38B-1FF036FEFF0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60" y="11429"/>
                          <a:ext cx="840"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Rectangle 3">
              <a:extLst>
                <a:ext uri="{FF2B5EF4-FFF2-40B4-BE49-F238E27FC236}">
                  <a16:creationId xmlns:a16="http://schemas.microsoft.com/office/drawing/2014/main" id="{B6A960AC-5CDC-4FEC-8D14-6ECF98159A28}"/>
                </a:ext>
              </a:extLst>
            </p:cNvPr>
            <p:cNvSpPr>
              <a:spLocks noChangeArrowheads="1"/>
            </p:cNvSpPr>
            <p:nvPr/>
          </p:nvSpPr>
          <p:spPr bwMode="auto">
            <a:xfrm>
              <a:off x="4860" y="11524"/>
              <a:ext cx="90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图</a:t>
              </a:r>
              <a:r>
                <a:rPr kumimoji="0" lang="zh-CN" altLang="en-US"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197112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4875758"/>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六</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通过样本，估计总体（一）</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估计量的特性</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zh-CN" kern="100" dirty="0">
                    <a:latin typeface="华文中宋" panose="02010600040101010101" pitchFamily="2" charset="-122"/>
                    <a:ea typeface="华文中宋" panose="02010600040101010101" pitchFamily="2" charset="-122"/>
                  </a:rPr>
                  <a:t>一、无偏性</a:t>
                </a:r>
                <a:r>
                  <a:rPr lang="en-US" altLang="zh-CN" kern="100" dirty="0">
                    <a:latin typeface="华文中宋" panose="02010600040101010101" pitchFamily="2" charset="-122"/>
                    <a:ea typeface="华文中宋" panose="02010600040101010101" pitchFamily="2" charset="-122"/>
                  </a:rPr>
                  <a:t>(Lack of Bias)</a:t>
                </a:r>
              </a:p>
              <a:p>
                <a:pPr marL="896938"/>
                <a:r>
                  <a:rPr lang="zh-CN" altLang="en-US" kern="100" dirty="0">
                    <a:latin typeface="华文中宋" panose="02010600040101010101" pitchFamily="2" charset="-122"/>
                    <a:ea typeface="华文中宋" panose="02010600040101010101" pitchFamily="2" charset="-122"/>
                  </a:rPr>
                  <a:t>特定条件下证明样本均值和样本方差是总体期望和方差的无偏估计。</a:t>
                </a:r>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注意：</a:t>
                </a:r>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1.</a:t>
                </a:r>
                <a:r>
                  <a:rPr lang="zh-CN" altLang="zh-CN" kern="100" dirty="0">
                    <a:latin typeface="华文中宋" panose="02010600040101010101" pitchFamily="2" charset="-122"/>
                    <a:ea typeface="华文中宋" panose="02010600040101010101" pitchFamily="2" charset="-122"/>
                  </a:rPr>
                  <a:t>如果从总体中随机取出两个相互独立的样本，其容量分别为</a:t>
                </a:r>
                <a14:m>
                  <m:oMath xmlns:m="http://schemas.openxmlformats.org/officeDocument/2006/math">
                    <m:sSub>
                      <m:sSubPr>
                        <m:ctrlPr>
                          <a:rPr lang="en-US" altLang="zh-CN" b="0" i="1" kern="100" smtClean="0">
                            <a:latin typeface="Cambria Math" panose="02040503050406030204" pitchFamily="18" charset="0"/>
                            <a:ea typeface="华文中宋" panose="02010600040101010101" pitchFamily="2" charset="-122"/>
                          </a:rPr>
                        </m:ctrlPr>
                      </m:sSubPr>
                      <m:e>
                        <m:r>
                          <a:rPr lang="en-US" altLang="zh-CN" b="0" i="1" kern="100" smtClean="0">
                            <a:latin typeface="Cambria Math" panose="02040503050406030204" pitchFamily="18" charset="0"/>
                            <a:ea typeface="华文中宋" panose="02010600040101010101" pitchFamily="2" charset="-122"/>
                          </a:rPr>
                          <m:t>𝑛</m:t>
                        </m:r>
                      </m:e>
                      <m:sub>
                        <m:r>
                          <a:rPr lang="en-US" altLang="zh-CN" b="0" i="1" kern="100" smtClean="0">
                            <a:latin typeface="Cambria Math" panose="02040503050406030204" pitchFamily="18" charset="0"/>
                            <a:ea typeface="华文中宋" panose="02010600040101010101" pitchFamily="2" charset="-122"/>
                          </a:rPr>
                          <m:t>1</m:t>
                        </m:r>
                      </m:sub>
                    </m:sSub>
                  </m:oMath>
                </a14:m>
                <a:r>
                  <a:rPr lang="zh-CN" altLang="en-US" kern="100" dirty="0">
                    <a:latin typeface="华文中宋" panose="02010600040101010101" pitchFamily="2" charset="-122"/>
                    <a:ea typeface="华文中宋" panose="02010600040101010101" pitchFamily="2" charset="-122"/>
                  </a:rPr>
                  <a:t>和</a:t>
                </a:r>
                <a14:m>
                  <m:oMath xmlns:m="http://schemas.openxmlformats.org/officeDocument/2006/math">
                    <m:sSub>
                      <m:sSubPr>
                        <m:ctrlPr>
                          <a:rPr lang="en-US" altLang="zh-CN" i="1" kern="100">
                            <a:latin typeface="Cambria Math" panose="02040503050406030204" pitchFamily="18" charset="0"/>
                            <a:ea typeface="华文中宋" panose="02010600040101010101" pitchFamily="2" charset="-122"/>
                          </a:rPr>
                        </m:ctrlPr>
                      </m:sSubPr>
                      <m:e>
                        <m:r>
                          <a:rPr lang="en-US" altLang="zh-CN" i="1" kern="100">
                            <a:latin typeface="Cambria Math" panose="02040503050406030204" pitchFamily="18" charset="0"/>
                            <a:ea typeface="华文中宋" panose="02010600040101010101" pitchFamily="2" charset="-122"/>
                          </a:rPr>
                          <m:t>𝑛</m:t>
                        </m:r>
                      </m:e>
                      <m:sub>
                        <m:r>
                          <a:rPr lang="en-US" altLang="zh-CN" i="1" kern="100" smtClean="0">
                            <a:latin typeface="Cambria Math" panose="02040503050406030204" pitchFamily="18" charset="0"/>
                            <a:ea typeface="华文中宋" panose="02010600040101010101" pitchFamily="2" charset="-122"/>
                          </a:rPr>
                          <m:t>2</m:t>
                        </m:r>
                      </m:sub>
                    </m:sSub>
                  </m:oMath>
                </a14:m>
                <a:r>
                  <a:rPr lang="zh-CN" altLang="en-US" kern="100" dirty="0">
                    <a:latin typeface="华文中宋" panose="02010600040101010101" pitchFamily="2" charset="-122"/>
                    <a:ea typeface="华文中宋" panose="02010600040101010101" pitchFamily="2" charset="-122"/>
                  </a:rPr>
                  <a:t>，可以证明</a:t>
                </a:r>
                <a14:m>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a:latin typeface="Cambria Math" panose="02040503050406030204" pitchFamily="18" charset="0"/>
                              </a:rPr>
                              <m:t>2</m:t>
                            </m:r>
                          </m:sub>
                        </m:sSub>
                      </m:den>
                    </m:f>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a:latin typeface="Cambria Math" panose="02040503050406030204" pitchFamily="18" charset="0"/>
                          </a:rPr>
                          <m:t>1</m:t>
                        </m:r>
                      </m:sub>
                    </m:sSub>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a:latin typeface="Cambria Math" panose="02040503050406030204" pitchFamily="18" charset="0"/>
                          </a:rPr>
                          <m:t>2</m:t>
                        </m:r>
                      </m:sub>
                    </m:sSub>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sub>
                        <m:r>
                          <a:rPr lang="zh-CN" altLang="en-US">
                            <a:latin typeface="Cambria Math" panose="02040503050406030204" pitchFamily="18" charset="0"/>
                          </a:rPr>
                          <m:t>2</m:t>
                        </m:r>
                      </m:sub>
                    </m:sSub>
                    <m:r>
                      <a:rPr lang="en-US" altLang="zh-CN" b="0" i="1" smtClean="0">
                        <a:latin typeface="Cambria Math" panose="02040503050406030204" pitchFamily="18" charset="0"/>
                      </a:rPr>
                      <m:t>)</m:t>
                    </m:r>
                  </m:oMath>
                </a14:m>
                <a:r>
                  <a:rPr lang="en-US" altLang="zh-CN" dirty="0"/>
                  <a:t>,</a:t>
                </a:r>
                <a:r>
                  <a:rPr lang="zh-CN" altLang="en-US" dirty="0"/>
                  <a:t> </a:t>
                </a:r>
                <a14:m>
                  <m:oMath xmlns:m="http://schemas.openxmlformats.org/officeDocument/2006/math">
                    <m:sSup>
                      <m:sSupPr>
                        <m:ctrlPr>
                          <a:rPr lang="zh-CN" altLang="en-US" i="1">
                            <a:latin typeface="Cambria Math" panose="02040503050406030204" pitchFamily="18" charset="0"/>
                          </a:rPr>
                        </m:ctrlPr>
                      </m:sSupPr>
                      <m:e>
                        <m:r>
                          <a:rPr lang="zh-CN" altLang="en-US" i="1">
                            <a:latin typeface="Cambria Math" panose="02040503050406030204" pitchFamily="18" charset="0"/>
                          </a:rPr>
                          <m:t>𝑠</m:t>
                        </m:r>
                      </m:e>
                      <m:sup>
                        <m:r>
                          <a:rPr lang="zh-CN" altLang="en-US">
                            <a:latin typeface="Cambria Math" panose="02040503050406030204" pitchFamily="18" charset="0"/>
                          </a:rPr>
                          <m:t>2</m:t>
                        </m:r>
                      </m:sup>
                    </m:sSup>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m:t>
                            </m:r>
                            <m:r>
                              <a:rPr lang="zh-CN" altLang="en-US" i="1">
                                <a:latin typeface="Cambria Math" panose="02040503050406030204" pitchFamily="18" charset="0"/>
                              </a:rPr>
                              <m:t>𝑛</m:t>
                            </m:r>
                          </m:e>
                          <m:sub>
                            <m:r>
                              <a:rPr lang="zh-CN" altLang="en-US">
                                <a:latin typeface="Cambria Math" panose="02040503050406030204" pitchFamily="18" charset="0"/>
                              </a:rPr>
                              <m:t>1</m:t>
                            </m:r>
                          </m:sub>
                        </m:sSub>
                        <m:r>
                          <a:rPr lang="zh-CN" altLang="en-US">
                            <a:latin typeface="Cambria Math" panose="02040503050406030204" pitchFamily="18" charset="0"/>
                          </a:rPr>
                          <m:t>−1)</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𝑠</m:t>
                            </m:r>
                          </m:e>
                          <m:sub>
                            <m:r>
                              <a:rPr lang="zh-CN" altLang="en-US">
                                <a:latin typeface="Cambria Math" panose="02040503050406030204" pitchFamily="18" charset="0"/>
                              </a:rPr>
                              <m:t>1</m:t>
                            </m:r>
                          </m:sub>
                          <m:sup>
                            <m:r>
                              <a:rPr lang="zh-CN" altLang="en-US">
                                <a:latin typeface="Cambria Math" panose="02040503050406030204" pitchFamily="18" charset="0"/>
                              </a:rPr>
                              <m:t>2</m:t>
                            </m:r>
                          </m:sup>
                        </m:sSubSup>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a:latin typeface="Cambria Math" panose="02040503050406030204" pitchFamily="18" charset="0"/>
                              </a:rPr>
                              <m:t>2</m:t>
                            </m:r>
                          </m:sub>
                        </m:sSub>
                        <m:r>
                          <a:rPr lang="zh-CN" altLang="en-US">
                            <a:latin typeface="Cambria Math" panose="02040503050406030204" pitchFamily="18" charset="0"/>
                          </a:rPr>
                          <m:t>−1)</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𝑠</m:t>
                            </m:r>
                          </m:e>
                          <m:sub>
                            <m:r>
                              <a:rPr lang="zh-CN" altLang="en-US">
                                <a:latin typeface="Cambria Math" panose="02040503050406030204" pitchFamily="18" charset="0"/>
                              </a:rPr>
                              <m:t>2</m:t>
                            </m:r>
                          </m:sub>
                          <m:sup>
                            <m:r>
                              <a:rPr lang="zh-CN" altLang="en-US">
                                <a:latin typeface="Cambria Math" panose="02040503050406030204" pitchFamily="18" charset="0"/>
                              </a:rPr>
                              <m:t>2</m:t>
                            </m:r>
                          </m:sup>
                        </m:sSubSup>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a:latin typeface="Cambria Math" panose="02040503050406030204" pitchFamily="18" charset="0"/>
                              </a:rPr>
                              <m:t>1</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𝑛</m:t>
                            </m:r>
                          </m:e>
                          <m:sub>
                            <m:r>
                              <a:rPr lang="zh-CN" altLang="en-US">
                                <a:latin typeface="Cambria Math" panose="02040503050406030204" pitchFamily="18" charset="0"/>
                              </a:rPr>
                              <m:t>2</m:t>
                            </m:r>
                          </m:sub>
                        </m:sSub>
                        <m:r>
                          <a:rPr lang="zh-CN" altLang="en-US">
                            <a:latin typeface="Cambria Math" panose="02040503050406030204" pitchFamily="18" charset="0"/>
                          </a:rPr>
                          <m:t>−2</m:t>
                        </m:r>
                      </m:den>
                    </m:f>
                  </m:oMath>
                </a14:m>
                <a:r>
                  <a:rPr lang="zh-CN" altLang="en-US" kern="100" dirty="0">
                    <a:latin typeface="华文中宋" panose="02010600040101010101" pitchFamily="2" charset="-122"/>
                    <a:ea typeface="华文中宋" panose="02010600040101010101" pitchFamily="2" charset="-122"/>
                  </a:rPr>
                  <a:t>仍然是期望和方差的无偏估计量。</a:t>
                </a:r>
              </a:p>
              <a:p>
                <a:pPr marL="896938"/>
                <a:r>
                  <a:rPr lang="en-US" altLang="zh-CN" dirty="0"/>
                  <a:t>2.</a:t>
                </a:r>
                <a:r>
                  <a:rPr lang="zh-CN" altLang="zh-CN" kern="100" dirty="0">
                    <a:latin typeface="华文中宋" panose="02010600040101010101" pitchFamily="2" charset="-122"/>
                    <a:ea typeface="华文中宋" panose="02010600040101010101" pitchFamily="2" charset="-122"/>
                  </a:rPr>
                  <a:t>无偏性是对一个估计量最重要的要求之一，但它只能保证估计量的期望等于真值。而且，对于总体的某个特定参数，其无偏估计量往往不只一个。</a:t>
                </a:r>
                <a:endParaRPr lang="en-US" altLang="zh-CN" kern="100" dirty="0">
                  <a:latin typeface="华文中宋" panose="02010600040101010101" pitchFamily="2" charset="-122"/>
                  <a:ea typeface="华文中宋" panose="02010600040101010101" pitchFamily="2" charset="-122"/>
                </a:endParaRPr>
              </a:p>
              <a:p>
                <a:pPr marL="896938"/>
                <a:r>
                  <a:rPr lang="en-US" altLang="zh-CN" kern="100" dirty="0">
                    <a:latin typeface="华文中宋" panose="02010600040101010101" pitchFamily="2" charset="-122"/>
                    <a:ea typeface="华文中宋" panose="02010600040101010101" pitchFamily="2" charset="-122"/>
                  </a:rPr>
                  <a:t>3. </a:t>
                </a:r>
                <a14:m>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1</m:t>
                        </m:r>
                      </m:num>
                      <m:den>
                        <m:r>
                          <a:rPr lang="zh-CN" altLang="en-US" i="1">
                            <a:latin typeface="Cambria Math" panose="02040503050406030204" pitchFamily="18" charset="0"/>
                          </a:rPr>
                          <m:t>𝑛</m:t>
                        </m:r>
                      </m:den>
                    </m:f>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a:latin typeface="Cambria Math" panose="02040503050406030204" pitchFamily="18" charset="0"/>
                          </a:rPr>
                          <m:t>=1</m:t>
                        </m:r>
                      </m:sub>
                      <m:sup>
                        <m:r>
                          <a:rPr lang="zh-CN" altLang="en-US" i="1">
                            <a:latin typeface="Cambria Math" panose="02040503050406030204" pitchFamily="18" charset="0"/>
                          </a:rPr>
                          <m:t>𝑛</m:t>
                        </m:r>
                      </m:sup>
                      <m:e>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zh-CN" altLang="en-US">
                                    <a:latin typeface="Cambria Math" panose="02040503050406030204" pitchFamily="18" charset="0"/>
                                  </a:rPr>
                                  <m: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e>
                            </m:d>
                          </m:e>
                          <m:sup>
                            <m:r>
                              <a:rPr lang="zh-CN" altLang="en-US">
                                <a:latin typeface="Cambria Math" panose="02040503050406030204" pitchFamily="18" charset="0"/>
                              </a:rPr>
                              <m:t>2</m:t>
                            </m:r>
                          </m:sup>
                        </m:sSup>
                      </m:e>
                    </m:nary>
                  </m:oMath>
                </a14:m>
                <a:r>
                  <a:rPr lang="zh-CN" altLang="zh-CN" kern="100" dirty="0">
                    <a:latin typeface="华文中宋" panose="02010600040101010101" pitchFamily="2" charset="-122"/>
                    <a:ea typeface="华文中宋" panose="02010600040101010101" pitchFamily="2" charset="-122"/>
                  </a:rPr>
                  <a:t>不是方差的无偏估计量</a:t>
                </a:r>
                <a:r>
                  <a:rPr lang="zh-CN" altLang="en-US" kern="100" dirty="0">
                    <a:latin typeface="华文中宋" panose="02010600040101010101" pitchFamily="2" charset="-122"/>
                    <a:ea typeface="华文中宋" panose="02010600040101010101" pitchFamily="2" charset="-122"/>
                  </a:rPr>
                  <a:t>。</a:t>
                </a:r>
              </a:p>
              <a:p>
                <a:pPr marL="896938"/>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4875758"/>
              </a:xfrm>
              <a:prstGeom prst="rect">
                <a:avLst/>
              </a:prstGeom>
              <a:blipFill>
                <a:blip r:embed="rId2"/>
                <a:stretch>
                  <a:fillRect t="-1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6228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2631554"/>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六</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通过样本，估计总体（一）</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估计量的特性</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二</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有效</a:t>
                </a:r>
                <a:r>
                  <a:rPr lang="zh-CN" altLang="zh-CN" kern="100" dirty="0">
                    <a:latin typeface="华文中宋" panose="02010600040101010101" pitchFamily="2" charset="-122"/>
                    <a:ea typeface="华文中宋" panose="02010600040101010101" pitchFamily="2" charset="-122"/>
                  </a:rPr>
                  <a:t>性</a:t>
                </a:r>
                <a:r>
                  <a:rPr lang="en-US" altLang="zh-CN" kern="100" dirty="0">
                    <a:latin typeface="华文中宋" panose="02010600040101010101" pitchFamily="2" charset="-122"/>
                    <a:ea typeface="华文中宋" panose="02010600040101010101" pitchFamily="2" charset="-122"/>
                  </a:rPr>
                  <a:t>(Efficiency)</a:t>
                </a:r>
              </a:p>
              <a:p>
                <a:pPr marL="896938"/>
                <a:r>
                  <a:rPr lang="en-US" altLang="zh-CN" kern="100" dirty="0">
                    <a:latin typeface="华文中宋" panose="02010600040101010101" pitchFamily="2" charset="-122"/>
                    <a:ea typeface="华文中宋" panose="02010600040101010101" pitchFamily="2" charset="-122"/>
                  </a:rPr>
                  <a:t>       </a:t>
                </a:r>
                <a:r>
                  <a:rPr lang="zh-CN" altLang="zh-CN" kern="100" dirty="0">
                    <a:latin typeface="华文中宋" panose="02010600040101010101" pitchFamily="2" charset="-122"/>
                    <a:ea typeface="华文中宋" panose="02010600040101010101" pitchFamily="2" charset="-122"/>
                  </a:rPr>
                  <a:t>对于总体的某个特定参数，其无偏估计量往往不只一个</a:t>
                </a:r>
                <a:r>
                  <a:rPr lang="zh-CN" altLang="en-US" kern="100" dirty="0">
                    <a:latin typeface="华文中宋" panose="02010600040101010101" pitchFamily="2" charset="-122"/>
                    <a:ea typeface="华文中宋" panose="02010600040101010101" pitchFamily="2" charset="-122"/>
                  </a:rPr>
                  <a:t>，为了保证估计量的准确度还需要估计量的方差越小越好</a:t>
                </a:r>
                <a:r>
                  <a:rPr lang="zh-CN" altLang="zh-CN"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定义</a:t>
                </a:r>
                <a:r>
                  <a:rPr lang="en-US" altLang="zh-CN" kern="100" dirty="0">
                    <a:latin typeface="华文中宋" panose="02010600040101010101" pitchFamily="2" charset="-122"/>
                    <a:ea typeface="华文中宋" panose="02010600040101010101" pitchFamily="2" charset="-122"/>
                  </a:rPr>
                  <a:t>1.6.2	</a:t>
                </a:r>
                <a:r>
                  <a:rPr lang="zh-CN" altLang="en-US" kern="100" dirty="0">
                    <a:latin typeface="华文中宋" panose="02010600040101010101" pitchFamily="2" charset="-122"/>
                    <a:ea typeface="华文中宋" panose="02010600040101010101" pitchFamily="2" charset="-122"/>
                  </a:rPr>
                  <a:t>设</a:t>
                </a:r>
                <a14:m>
                  <m:oMath xmlns:m="http://schemas.openxmlformats.org/officeDocument/2006/math">
                    <m:acc>
                      <m:accPr>
                        <m:chr m:val="̂"/>
                        <m:ctrlPr>
                          <a:rPr lang="en-US" altLang="zh-CN" i="1" kern="100">
                            <a:latin typeface="Cambria Math" panose="02040503050406030204" pitchFamily="18" charset="0"/>
                            <a:ea typeface="华文中宋" panose="02010600040101010101" pitchFamily="2" charset="-122"/>
                          </a:rPr>
                        </m:ctrlPr>
                      </m:accPr>
                      <m:e>
                        <m:r>
                          <a:rPr lang="en-US" altLang="zh-CN" i="1" kern="100">
                            <a:latin typeface="Cambria Math" panose="02040503050406030204" pitchFamily="18" charset="0"/>
                            <a:ea typeface="华文中宋" panose="02010600040101010101" pitchFamily="2" charset="-122"/>
                          </a:rPr>
                          <m:t>𝜃</m:t>
                        </m:r>
                      </m:e>
                    </m:acc>
                  </m:oMath>
                </a14:m>
                <a:r>
                  <a:rPr lang="zh-CN" altLang="en-US" kern="100" dirty="0">
                    <a:latin typeface="华文中宋" panose="02010600040101010101" pitchFamily="2" charset="-122"/>
                    <a:ea typeface="华文中宋" panose="02010600040101010101" pitchFamily="2" charset="-122"/>
                  </a:rPr>
                  <a:t>和</a:t>
                </a:r>
                <a14:m>
                  <m:oMath xmlns:m="http://schemas.openxmlformats.org/officeDocument/2006/math">
                    <m:acc>
                      <m:accPr>
                        <m:chr m:val="̂"/>
                        <m:ctrlPr>
                          <a:rPr lang="en-US" altLang="zh-CN" i="1" kern="100">
                            <a:latin typeface="Cambria Math" panose="02040503050406030204" pitchFamily="18" charset="0"/>
                            <a:ea typeface="华文中宋" panose="02010600040101010101" pitchFamily="2" charset="-122"/>
                          </a:rPr>
                        </m:ctrlPr>
                      </m:accPr>
                      <m:e>
                        <m:r>
                          <a:rPr lang="en-US" altLang="zh-CN" i="1" kern="100">
                            <a:latin typeface="Cambria Math" panose="02040503050406030204" pitchFamily="18" charset="0"/>
                            <a:ea typeface="华文中宋" panose="02010600040101010101" pitchFamily="2" charset="-122"/>
                          </a:rPr>
                          <m:t>𝜃</m:t>
                        </m:r>
                      </m:e>
                    </m:acc>
                    <m:r>
                      <a:rPr lang="zh-CN" altLang="en-US" i="1" kern="100" smtClean="0">
                        <a:latin typeface="Cambria Math" panose="02040503050406030204" pitchFamily="18" charset="0"/>
                        <a:ea typeface="华文中宋" panose="02010600040101010101" pitchFamily="2" charset="-122"/>
                      </a:rPr>
                      <m:t>‘</m:t>
                    </m:r>
                  </m:oMath>
                </a14:m>
                <a:r>
                  <a:rPr lang="zh-CN" altLang="en-US" kern="100" dirty="0">
                    <a:latin typeface="华文中宋" panose="02010600040101010101" pitchFamily="2" charset="-122"/>
                    <a:ea typeface="华文中宋" panose="02010600040101010101" pitchFamily="2" charset="-122"/>
                  </a:rPr>
                  <a:t>都是无偏估计，若对任意样本容量，</a:t>
                </a:r>
                <a:r>
                  <a:rPr lang="en-US" altLang="zh-CN" kern="100" dirty="0">
                    <a:ea typeface="华文中宋" panose="02010600040101010101" pitchFamily="2" charset="-122"/>
                  </a:rPr>
                  <a:t> </a:t>
                </a:r>
                <a14:m>
                  <m:oMath xmlns:m="http://schemas.openxmlformats.org/officeDocument/2006/math">
                    <m:acc>
                      <m:accPr>
                        <m:chr m:val="̂"/>
                        <m:ctrlPr>
                          <a:rPr lang="en-US" altLang="zh-CN" i="1" kern="100">
                            <a:latin typeface="Cambria Math" panose="02040503050406030204" pitchFamily="18" charset="0"/>
                            <a:ea typeface="华文中宋" panose="02010600040101010101" pitchFamily="2" charset="-122"/>
                          </a:rPr>
                        </m:ctrlPr>
                      </m:accPr>
                      <m:e>
                        <m:r>
                          <a:rPr lang="en-US" altLang="zh-CN" i="1" kern="100">
                            <a:latin typeface="Cambria Math" panose="02040503050406030204" pitchFamily="18" charset="0"/>
                            <a:ea typeface="华文中宋" panose="02010600040101010101" pitchFamily="2" charset="-122"/>
                          </a:rPr>
                          <m:t>𝜃</m:t>
                        </m:r>
                      </m:e>
                    </m:acc>
                  </m:oMath>
                </a14:m>
                <a:r>
                  <a:rPr lang="zh-CN" altLang="en-US" kern="100" dirty="0">
                    <a:latin typeface="华文中宋" panose="02010600040101010101" pitchFamily="2" charset="-122"/>
                    <a:ea typeface="华文中宋" panose="02010600040101010101" pitchFamily="2" charset="-122"/>
                  </a:rPr>
                  <a:t>的方差总小于</a:t>
                </a:r>
                <a14:m>
                  <m:oMath xmlns:m="http://schemas.openxmlformats.org/officeDocument/2006/math">
                    <m:acc>
                      <m:accPr>
                        <m:chr m:val="̂"/>
                        <m:ctrlPr>
                          <a:rPr lang="en-US" altLang="zh-CN" i="1" kern="100">
                            <a:latin typeface="Cambria Math" panose="02040503050406030204" pitchFamily="18" charset="0"/>
                            <a:ea typeface="华文中宋" panose="02010600040101010101" pitchFamily="2" charset="-122"/>
                          </a:rPr>
                        </m:ctrlPr>
                      </m:accPr>
                      <m:e>
                        <m:r>
                          <a:rPr lang="en-US" altLang="zh-CN" i="1" kern="100">
                            <a:latin typeface="Cambria Math" panose="02040503050406030204" pitchFamily="18" charset="0"/>
                            <a:ea typeface="华文中宋" panose="02010600040101010101" pitchFamily="2" charset="-122"/>
                          </a:rPr>
                          <m:t>𝜃</m:t>
                        </m:r>
                      </m:e>
                    </m:acc>
                    <m:r>
                      <a:rPr lang="zh-CN" altLang="en-US" i="1" kern="100" smtClean="0">
                        <a:latin typeface="Cambria Math" panose="02040503050406030204" pitchFamily="18" charset="0"/>
                        <a:ea typeface="华文中宋" panose="02010600040101010101" pitchFamily="2" charset="-122"/>
                      </a:rPr>
                      <m:t>’</m:t>
                    </m:r>
                  </m:oMath>
                </a14:m>
                <a:r>
                  <a:rPr lang="zh-CN" altLang="en-US" kern="100" dirty="0">
                    <a:latin typeface="华文中宋" panose="02010600040101010101" pitchFamily="2" charset="-122"/>
                    <a:ea typeface="华文中宋" panose="02010600040101010101" pitchFamily="2" charset="-122"/>
                  </a:rPr>
                  <a:t>的方差，则称</a:t>
                </a:r>
                <a14:m>
                  <m:oMath xmlns:m="http://schemas.openxmlformats.org/officeDocument/2006/math">
                    <m:acc>
                      <m:accPr>
                        <m:chr m:val="̂"/>
                        <m:ctrlPr>
                          <a:rPr lang="en-US" altLang="zh-CN" i="1" kern="100">
                            <a:latin typeface="Cambria Math" panose="02040503050406030204" pitchFamily="18" charset="0"/>
                            <a:ea typeface="华文中宋" panose="02010600040101010101" pitchFamily="2" charset="-122"/>
                          </a:rPr>
                        </m:ctrlPr>
                      </m:accPr>
                      <m:e>
                        <m:r>
                          <a:rPr lang="en-US" altLang="zh-CN" i="1" kern="100">
                            <a:latin typeface="Cambria Math" panose="02040503050406030204" pitchFamily="18" charset="0"/>
                            <a:ea typeface="华文中宋" panose="02010600040101010101" pitchFamily="2" charset="-122"/>
                          </a:rPr>
                          <m:t>𝜃</m:t>
                        </m:r>
                      </m:e>
                    </m:acc>
                  </m:oMath>
                </a14:m>
                <a:r>
                  <a:rPr lang="zh-CN" altLang="en-US" kern="100" dirty="0">
                    <a:latin typeface="华文中宋" panose="02010600040101010101" pitchFamily="2" charset="-122"/>
                    <a:ea typeface="华文中宋" panose="02010600040101010101" pitchFamily="2" charset="-122"/>
                  </a:rPr>
                  <a:t>是比</a:t>
                </a:r>
                <a14:m>
                  <m:oMath xmlns:m="http://schemas.openxmlformats.org/officeDocument/2006/math">
                    <m:acc>
                      <m:accPr>
                        <m:chr m:val="̂"/>
                        <m:ctrlPr>
                          <a:rPr lang="en-US" altLang="zh-CN" i="1" kern="100">
                            <a:latin typeface="Cambria Math" panose="02040503050406030204" pitchFamily="18" charset="0"/>
                            <a:ea typeface="华文中宋" panose="02010600040101010101" pitchFamily="2" charset="-122"/>
                          </a:rPr>
                        </m:ctrlPr>
                      </m:accPr>
                      <m:e>
                        <m:r>
                          <a:rPr lang="en-US" altLang="zh-CN" i="1" kern="100">
                            <a:latin typeface="Cambria Math" panose="02040503050406030204" pitchFamily="18" charset="0"/>
                            <a:ea typeface="华文中宋" panose="02010600040101010101" pitchFamily="2" charset="-122"/>
                          </a:rPr>
                          <m:t>𝜃</m:t>
                        </m:r>
                      </m:e>
                    </m:acc>
                    <m:r>
                      <a:rPr lang="zh-CN" altLang="en-US" i="1" kern="100" smtClean="0">
                        <a:latin typeface="Cambria Math" panose="02040503050406030204" pitchFamily="18" charset="0"/>
                        <a:ea typeface="华文中宋" panose="02010600040101010101" pitchFamily="2" charset="-122"/>
                      </a:rPr>
                      <m:t>‘</m:t>
                    </m:r>
                    <m:r>
                      <a:rPr lang="zh-CN" altLang="en-US" i="1" kern="100">
                        <a:latin typeface="Cambria Math" panose="02040503050406030204" pitchFamily="18" charset="0"/>
                        <a:ea typeface="华文中宋" panose="02010600040101010101" pitchFamily="2" charset="-122"/>
                      </a:rPr>
                      <m:t>有效</m:t>
                    </m:r>
                  </m:oMath>
                </a14:m>
                <a:r>
                  <a:rPr lang="zh-CN" altLang="en-US" kern="100" dirty="0">
                    <a:latin typeface="华文中宋" panose="02010600040101010101" pitchFamily="2" charset="-122"/>
                    <a:ea typeface="华文中宋" panose="02010600040101010101" pitchFamily="2" charset="-122"/>
                  </a:rPr>
                  <a:t>的估计量。</a:t>
                </a:r>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2631554"/>
              </a:xfrm>
              <a:prstGeom prst="rect">
                <a:avLst/>
              </a:prstGeom>
              <a:blipFill>
                <a:blip r:embed="rId3"/>
                <a:stretch>
                  <a:fillRect t="-2552" b="-5104"/>
                </a:stretch>
              </a:blipFill>
            </p:spPr>
            <p:txBody>
              <a:bodyPr/>
              <a:lstStyle/>
              <a:p>
                <a:r>
                  <a:rPr lang="zh-CN" altLang="en-US">
                    <a:noFill/>
                  </a:rPr>
                  <a:t> </a:t>
                </a:r>
              </a:p>
            </p:txBody>
          </p:sp>
        </mc:Fallback>
      </mc:AlternateContent>
      <p:grpSp>
        <p:nvGrpSpPr>
          <p:cNvPr id="24" name="Group 2">
            <a:extLst>
              <a:ext uri="{FF2B5EF4-FFF2-40B4-BE49-F238E27FC236}">
                <a16:creationId xmlns:a16="http://schemas.microsoft.com/office/drawing/2014/main" id="{C284009D-C6A2-42C6-965D-CD65B32BDBE4}"/>
              </a:ext>
            </a:extLst>
          </p:cNvPr>
          <p:cNvGrpSpPr>
            <a:grpSpLocks noChangeAspect="1"/>
          </p:cNvGrpSpPr>
          <p:nvPr/>
        </p:nvGrpSpPr>
        <p:grpSpPr bwMode="auto">
          <a:xfrm>
            <a:off x="1781175" y="3971925"/>
            <a:ext cx="7775946" cy="2752725"/>
            <a:chOff x="2415" y="7446"/>
            <a:chExt cx="7740" cy="2739"/>
          </a:xfrm>
        </p:grpSpPr>
        <p:sp>
          <p:nvSpPr>
            <p:cNvPr id="25" name="AutoShape 19">
              <a:extLst>
                <a:ext uri="{FF2B5EF4-FFF2-40B4-BE49-F238E27FC236}">
                  <a16:creationId xmlns:a16="http://schemas.microsoft.com/office/drawing/2014/main" id="{DC453F31-F937-4731-BEBA-B2A0DB4B45BF}"/>
                </a:ext>
              </a:extLst>
            </p:cNvPr>
            <p:cNvSpPr>
              <a:spLocks noChangeAspect="1" noChangeArrowheads="1" noTextEdit="1"/>
            </p:cNvSpPr>
            <p:nvPr/>
          </p:nvSpPr>
          <p:spPr bwMode="auto">
            <a:xfrm>
              <a:off x="2415" y="7446"/>
              <a:ext cx="7740" cy="27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Line 18">
              <a:extLst>
                <a:ext uri="{FF2B5EF4-FFF2-40B4-BE49-F238E27FC236}">
                  <a16:creationId xmlns:a16="http://schemas.microsoft.com/office/drawing/2014/main" id="{C42F4161-89A9-404D-89BE-E72D5A34C1CE}"/>
                </a:ext>
              </a:extLst>
            </p:cNvPr>
            <p:cNvSpPr>
              <a:spLocks noChangeShapeType="1"/>
            </p:cNvSpPr>
            <p:nvPr/>
          </p:nvSpPr>
          <p:spPr bwMode="auto">
            <a:xfrm flipV="1">
              <a:off x="2775" y="7758"/>
              <a:ext cx="1" cy="18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Line 17">
              <a:extLst>
                <a:ext uri="{FF2B5EF4-FFF2-40B4-BE49-F238E27FC236}">
                  <a16:creationId xmlns:a16="http://schemas.microsoft.com/office/drawing/2014/main" id="{37EE710B-7B63-4FDF-A8D4-F69F1A61F939}"/>
                </a:ext>
              </a:extLst>
            </p:cNvPr>
            <p:cNvSpPr>
              <a:spLocks noChangeShapeType="1"/>
            </p:cNvSpPr>
            <p:nvPr/>
          </p:nvSpPr>
          <p:spPr bwMode="auto">
            <a:xfrm>
              <a:off x="2775" y="9629"/>
              <a:ext cx="360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Line 16">
              <a:extLst>
                <a:ext uri="{FF2B5EF4-FFF2-40B4-BE49-F238E27FC236}">
                  <a16:creationId xmlns:a16="http://schemas.microsoft.com/office/drawing/2014/main" id="{6B79FB0A-9832-4382-8302-0EE33FFDDBDB}"/>
                </a:ext>
              </a:extLst>
            </p:cNvPr>
            <p:cNvSpPr>
              <a:spLocks noChangeShapeType="1"/>
            </p:cNvSpPr>
            <p:nvPr/>
          </p:nvSpPr>
          <p:spPr bwMode="auto">
            <a:xfrm flipV="1">
              <a:off x="7095" y="7758"/>
              <a:ext cx="1" cy="187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Line 15">
              <a:extLst>
                <a:ext uri="{FF2B5EF4-FFF2-40B4-BE49-F238E27FC236}">
                  <a16:creationId xmlns:a16="http://schemas.microsoft.com/office/drawing/2014/main" id="{CA6B3297-4619-41A7-9FE2-D237C8118757}"/>
                </a:ext>
              </a:extLst>
            </p:cNvPr>
            <p:cNvSpPr>
              <a:spLocks noChangeShapeType="1"/>
            </p:cNvSpPr>
            <p:nvPr/>
          </p:nvSpPr>
          <p:spPr bwMode="auto">
            <a:xfrm>
              <a:off x="7095" y="9629"/>
              <a:ext cx="30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4">
              <a:extLst>
                <a:ext uri="{FF2B5EF4-FFF2-40B4-BE49-F238E27FC236}">
                  <a16:creationId xmlns:a16="http://schemas.microsoft.com/office/drawing/2014/main" id="{837FD1B9-146A-4CB0-897E-413FD237257F}"/>
                </a:ext>
              </a:extLst>
            </p:cNvPr>
            <p:cNvSpPr>
              <a:spLocks/>
            </p:cNvSpPr>
            <p:nvPr/>
          </p:nvSpPr>
          <p:spPr bwMode="auto">
            <a:xfrm>
              <a:off x="7275" y="8226"/>
              <a:ext cx="1080" cy="1300"/>
            </a:xfrm>
            <a:custGeom>
              <a:avLst/>
              <a:gdLst>
                <a:gd name="T0" fmla="*/ 0 w 1080"/>
                <a:gd name="T1" fmla="*/ 1456 h 1508"/>
                <a:gd name="T2" fmla="*/ 540 w 1080"/>
                <a:gd name="T3" fmla="*/ 1300 h 1508"/>
                <a:gd name="T4" fmla="*/ 900 w 1080"/>
                <a:gd name="T5" fmla="*/ 208 h 1508"/>
                <a:gd name="T6" fmla="*/ 1080 w 1080"/>
                <a:gd name="T7" fmla="*/ 52 h 1508"/>
              </a:gdLst>
              <a:ahLst/>
              <a:cxnLst>
                <a:cxn ang="0">
                  <a:pos x="T0" y="T1"/>
                </a:cxn>
                <a:cxn ang="0">
                  <a:pos x="T2" y="T3"/>
                </a:cxn>
                <a:cxn ang="0">
                  <a:pos x="T4" y="T5"/>
                </a:cxn>
                <a:cxn ang="0">
                  <a:pos x="T6" y="T7"/>
                </a:cxn>
              </a:cxnLst>
              <a:rect l="0" t="0" r="r" b="b"/>
              <a:pathLst>
                <a:path w="1080" h="1508">
                  <a:moveTo>
                    <a:pt x="0" y="1456"/>
                  </a:moveTo>
                  <a:cubicBezTo>
                    <a:pt x="195" y="1482"/>
                    <a:pt x="390" y="1508"/>
                    <a:pt x="540" y="1300"/>
                  </a:cubicBezTo>
                  <a:cubicBezTo>
                    <a:pt x="690" y="1092"/>
                    <a:pt x="810" y="416"/>
                    <a:pt x="900" y="208"/>
                  </a:cubicBezTo>
                  <a:cubicBezTo>
                    <a:pt x="990" y="0"/>
                    <a:pt x="1035" y="26"/>
                    <a:pt x="1080" y="5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
              <a:extLst>
                <a:ext uri="{FF2B5EF4-FFF2-40B4-BE49-F238E27FC236}">
                  <a16:creationId xmlns:a16="http://schemas.microsoft.com/office/drawing/2014/main" id="{DDE74AC8-2A2E-4126-BD57-E542140816D2}"/>
                </a:ext>
              </a:extLst>
            </p:cNvPr>
            <p:cNvSpPr>
              <a:spLocks/>
            </p:cNvSpPr>
            <p:nvPr/>
          </p:nvSpPr>
          <p:spPr bwMode="auto">
            <a:xfrm flipH="1">
              <a:off x="8280" y="8226"/>
              <a:ext cx="1440" cy="1248"/>
            </a:xfrm>
            <a:custGeom>
              <a:avLst/>
              <a:gdLst>
                <a:gd name="T0" fmla="*/ 0 w 1080"/>
                <a:gd name="T1" fmla="*/ 1456 h 1508"/>
                <a:gd name="T2" fmla="*/ 540 w 1080"/>
                <a:gd name="T3" fmla="*/ 1300 h 1508"/>
                <a:gd name="T4" fmla="*/ 900 w 1080"/>
                <a:gd name="T5" fmla="*/ 208 h 1508"/>
                <a:gd name="T6" fmla="*/ 1080 w 1080"/>
                <a:gd name="T7" fmla="*/ 52 h 1508"/>
              </a:gdLst>
              <a:ahLst/>
              <a:cxnLst>
                <a:cxn ang="0">
                  <a:pos x="T0" y="T1"/>
                </a:cxn>
                <a:cxn ang="0">
                  <a:pos x="T2" y="T3"/>
                </a:cxn>
                <a:cxn ang="0">
                  <a:pos x="T4" y="T5"/>
                </a:cxn>
                <a:cxn ang="0">
                  <a:pos x="T6" y="T7"/>
                </a:cxn>
              </a:cxnLst>
              <a:rect l="0" t="0" r="r" b="b"/>
              <a:pathLst>
                <a:path w="1080" h="1508">
                  <a:moveTo>
                    <a:pt x="0" y="1456"/>
                  </a:moveTo>
                  <a:cubicBezTo>
                    <a:pt x="195" y="1482"/>
                    <a:pt x="390" y="1508"/>
                    <a:pt x="540" y="1300"/>
                  </a:cubicBezTo>
                  <a:cubicBezTo>
                    <a:pt x="690" y="1092"/>
                    <a:pt x="810" y="416"/>
                    <a:pt x="900" y="208"/>
                  </a:cubicBezTo>
                  <a:cubicBezTo>
                    <a:pt x="990" y="0"/>
                    <a:pt x="1035" y="26"/>
                    <a:pt x="1080" y="52"/>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2">
              <a:extLst>
                <a:ext uri="{FF2B5EF4-FFF2-40B4-BE49-F238E27FC236}">
                  <a16:creationId xmlns:a16="http://schemas.microsoft.com/office/drawing/2014/main" id="{2A34A5D5-DFB9-4A33-A225-E071C5BA0A85}"/>
                </a:ext>
              </a:extLst>
            </p:cNvPr>
            <p:cNvSpPr>
              <a:spLocks/>
            </p:cNvSpPr>
            <p:nvPr/>
          </p:nvSpPr>
          <p:spPr bwMode="auto">
            <a:xfrm>
              <a:off x="2850" y="8961"/>
              <a:ext cx="2880" cy="624"/>
            </a:xfrm>
            <a:custGeom>
              <a:avLst/>
              <a:gdLst>
                <a:gd name="T0" fmla="*/ 0 w 3240"/>
                <a:gd name="T1" fmla="*/ 780 h 780"/>
                <a:gd name="T2" fmla="*/ 900 w 3240"/>
                <a:gd name="T3" fmla="*/ 468 h 780"/>
                <a:gd name="T4" fmla="*/ 1620 w 3240"/>
                <a:gd name="T5" fmla="*/ 0 h 780"/>
                <a:gd name="T6" fmla="*/ 2340 w 3240"/>
                <a:gd name="T7" fmla="*/ 468 h 780"/>
                <a:gd name="T8" fmla="*/ 3240 w 3240"/>
                <a:gd name="T9" fmla="*/ 780 h 780"/>
              </a:gdLst>
              <a:ahLst/>
              <a:cxnLst>
                <a:cxn ang="0">
                  <a:pos x="T0" y="T1"/>
                </a:cxn>
                <a:cxn ang="0">
                  <a:pos x="T2" y="T3"/>
                </a:cxn>
                <a:cxn ang="0">
                  <a:pos x="T4" y="T5"/>
                </a:cxn>
                <a:cxn ang="0">
                  <a:pos x="T6" y="T7"/>
                </a:cxn>
                <a:cxn ang="0">
                  <a:pos x="T8" y="T9"/>
                </a:cxn>
              </a:cxnLst>
              <a:rect l="0" t="0" r="r" b="b"/>
              <a:pathLst>
                <a:path w="3240" h="780">
                  <a:moveTo>
                    <a:pt x="0" y="780"/>
                  </a:moveTo>
                  <a:cubicBezTo>
                    <a:pt x="315" y="689"/>
                    <a:pt x="630" y="598"/>
                    <a:pt x="900" y="468"/>
                  </a:cubicBezTo>
                  <a:cubicBezTo>
                    <a:pt x="1170" y="338"/>
                    <a:pt x="1380" y="0"/>
                    <a:pt x="1620" y="0"/>
                  </a:cubicBezTo>
                  <a:cubicBezTo>
                    <a:pt x="1860" y="0"/>
                    <a:pt x="2070" y="338"/>
                    <a:pt x="2340" y="468"/>
                  </a:cubicBezTo>
                  <a:cubicBezTo>
                    <a:pt x="2610" y="598"/>
                    <a:pt x="2925" y="689"/>
                    <a:pt x="3240" y="78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Line 11">
              <a:extLst>
                <a:ext uri="{FF2B5EF4-FFF2-40B4-BE49-F238E27FC236}">
                  <a16:creationId xmlns:a16="http://schemas.microsoft.com/office/drawing/2014/main" id="{2A03C936-ADFA-4A4B-9CF1-75858B608A42}"/>
                </a:ext>
              </a:extLst>
            </p:cNvPr>
            <p:cNvSpPr>
              <a:spLocks noChangeShapeType="1"/>
            </p:cNvSpPr>
            <p:nvPr/>
          </p:nvSpPr>
          <p:spPr bwMode="auto">
            <a:xfrm flipV="1">
              <a:off x="4304" y="9517"/>
              <a:ext cx="1" cy="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Line 10">
              <a:extLst>
                <a:ext uri="{FF2B5EF4-FFF2-40B4-BE49-F238E27FC236}">
                  <a16:creationId xmlns:a16="http://schemas.microsoft.com/office/drawing/2014/main" id="{FED2ABB0-8841-461D-B6A6-A64D35D5DA2A}"/>
                </a:ext>
              </a:extLst>
            </p:cNvPr>
            <p:cNvSpPr>
              <a:spLocks noChangeShapeType="1"/>
            </p:cNvSpPr>
            <p:nvPr/>
          </p:nvSpPr>
          <p:spPr bwMode="auto">
            <a:xfrm>
              <a:off x="8355" y="9517"/>
              <a:ext cx="1" cy="1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5" name="对象 34">
              <a:extLst>
                <a:ext uri="{FF2B5EF4-FFF2-40B4-BE49-F238E27FC236}">
                  <a16:creationId xmlns:a16="http://schemas.microsoft.com/office/drawing/2014/main" id="{2D081130-D7BA-44DC-8A2F-B7F75816F5A8}"/>
                </a:ext>
              </a:extLst>
            </p:cNvPr>
            <p:cNvGraphicFramePr>
              <a:graphicFrameLocks noChangeAspect="1"/>
            </p:cNvGraphicFramePr>
            <p:nvPr/>
          </p:nvGraphicFramePr>
          <p:xfrm>
            <a:off x="2415" y="7446"/>
            <a:ext cx="820" cy="380"/>
          </p:xfrm>
          <a:graphic>
            <a:graphicData uri="http://schemas.openxmlformats.org/presentationml/2006/ole">
              <mc:AlternateContent xmlns:mc="http://schemas.openxmlformats.org/markup-compatibility/2006">
                <mc:Choice xmlns:v="urn:schemas-microsoft-com:vml" Requires="v">
                  <p:oleObj spid="_x0000_s27815" name="Equation" r:id="rId4" imgW="533169" imgH="241195" progId="Equation.DSMT4">
                    <p:embed/>
                  </p:oleObj>
                </mc:Choice>
                <mc:Fallback>
                  <p:oleObj name="Equation" r:id="rId4" imgW="533169" imgH="241195" progId="Equation.DSMT4">
                    <p:embed/>
                    <p:pic>
                      <p:nvPicPr>
                        <p:cNvPr id="15" name="对象 14">
                          <a:extLst>
                            <a:ext uri="{FF2B5EF4-FFF2-40B4-BE49-F238E27FC236}">
                              <a16:creationId xmlns:a16="http://schemas.microsoft.com/office/drawing/2014/main" id="{CCADEBD6-56AB-4DD1-8A12-F1D42B084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5" y="7446"/>
                          <a:ext cx="820"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对象 35">
              <a:extLst>
                <a:ext uri="{FF2B5EF4-FFF2-40B4-BE49-F238E27FC236}">
                  <a16:creationId xmlns:a16="http://schemas.microsoft.com/office/drawing/2014/main" id="{94DC8316-7B64-4A15-9ED6-608D78BF2403}"/>
                </a:ext>
              </a:extLst>
            </p:cNvPr>
            <p:cNvGraphicFramePr>
              <a:graphicFrameLocks noChangeAspect="1"/>
            </p:cNvGraphicFramePr>
            <p:nvPr/>
          </p:nvGraphicFramePr>
          <p:xfrm>
            <a:off x="6735" y="7446"/>
            <a:ext cx="820" cy="380"/>
          </p:xfrm>
          <a:graphic>
            <a:graphicData uri="http://schemas.openxmlformats.org/presentationml/2006/ole">
              <mc:AlternateContent xmlns:mc="http://schemas.openxmlformats.org/markup-compatibility/2006">
                <mc:Choice xmlns:v="urn:schemas-microsoft-com:vml" Requires="v">
                  <p:oleObj spid="_x0000_s27816" name="Equation" r:id="rId6" imgW="533169" imgH="241195" progId="Equation.DSMT4">
                    <p:embed/>
                  </p:oleObj>
                </mc:Choice>
                <mc:Fallback>
                  <p:oleObj name="Equation" r:id="rId6" imgW="533169" imgH="241195" progId="Equation.DSMT4">
                    <p:embed/>
                    <p:pic>
                      <p:nvPicPr>
                        <p:cNvPr id="16" name="对象 15">
                          <a:extLst>
                            <a:ext uri="{FF2B5EF4-FFF2-40B4-BE49-F238E27FC236}">
                              <a16:creationId xmlns:a16="http://schemas.microsoft.com/office/drawing/2014/main" id="{5BDF53D8-7C06-4117-887C-7168ACC49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5" y="7446"/>
                          <a:ext cx="820" cy="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对象 36">
              <a:extLst>
                <a:ext uri="{FF2B5EF4-FFF2-40B4-BE49-F238E27FC236}">
                  <a16:creationId xmlns:a16="http://schemas.microsoft.com/office/drawing/2014/main" id="{87986519-41B4-409F-A53A-7CA2A828E9C9}"/>
                </a:ext>
              </a:extLst>
            </p:cNvPr>
            <p:cNvGraphicFramePr>
              <a:graphicFrameLocks noChangeAspect="1"/>
            </p:cNvGraphicFramePr>
            <p:nvPr/>
          </p:nvGraphicFramePr>
          <p:xfrm>
            <a:off x="3855" y="9630"/>
            <a:ext cx="840" cy="320"/>
          </p:xfrm>
          <a:graphic>
            <a:graphicData uri="http://schemas.openxmlformats.org/presentationml/2006/ole">
              <mc:AlternateContent xmlns:mc="http://schemas.openxmlformats.org/markup-compatibility/2006">
                <mc:Choice xmlns:v="urn:schemas-microsoft-com:vml" Requires="v">
                  <p:oleObj spid="_x0000_s27817" name="Equation" r:id="rId8" imgW="533169" imgH="203112" progId="Equation.DSMT4">
                    <p:embed/>
                  </p:oleObj>
                </mc:Choice>
                <mc:Fallback>
                  <p:oleObj name="Equation" r:id="rId8" imgW="533169" imgH="203112" progId="Equation.DSMT4">
                    <p:embed/>
                    <p:pic>
                      <p:nvPicPr>
                        <p:cNvPr id="17" name="对象 16">
                          <a:extLst>
                            <a:ext uri="{FF2B5EF4-FFF2-40B4-BE49-F238E27FC236}">
                              <a16:creationId xmlns:a16="http://schemas.microsoft.com/office/drawing/2014/main" id="{CC94F5A5-4145-44FA-AAA5-F681D8D3CC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5" y="9630"/>
                          <a:ext cx="840"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对象 37">
              <a:extLst>
                <a:ext uri="{FF2B5EF4-FFF2-40B4-BE49-F238E27FC236}">
                  <a16:creationId xmlns:a16="http://schemas.microsoft.com/office/drawing/2014/main" id="{6194D6BC-5169-443E-A6BF-CE22B93712FB}"/>
                </a:ext>
              </a:extLst>
            </p:cNvPr>
            <p:cNvGraphicFramePr>
              <a:graphicFrameLocks noChangeAspect="1"/>
            </p:cNvGraphicFramePr>
            <p:nvPr/>
          </p:nvGraphicFramePr>
          <p:xfrm>
            <a:off x="7995" y="9630"/>
            <a:ext cx="840" cy="320"/>
          </p:xfrm>
          <a:graphic>
            <a:graphicData uri="http://schemas.openxmlformats.org/presentationml/2006/ole">
              <mc:AlternateContent xmlns:mc="http://schemas.openxmlformats.org/markup-compatibility/2006">
                <mc:Choice xmlns:v="urn:schemas-microsoft-com:vml" Requires="v">
                  <p:oleObj spid="_x0000_s27818" name="Equation" r:id="rId10" imgW="533169" imgH="203112" progId="Equation.DSMT4">
                    <p:embed/>
                  </p:oleObj>
                </mc:Choice>
                <mc:Fallback>
                  <p:oleObj name="Equation" r:id="rId10" imgW="533169" imgH="203112" progId="Equation.DSMT4">
                    <p:embed/>
                    <p:pic>
                      <p:nvPicPr>
                        <p:cNvPr id="18" name="对象 17">
                          <a:extLst>
                            <a:ext uri="{FF2B5EF4-FFF2-40B4-BE49-F238E27FC236}">
                              <a16:creationId xmlns:a16="http://schemas.microsoft.com/office/drawing/2014/main" id="{329F2587-770B-4F57-B01A-5DF977F2B9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95" y="9630"/>
                          <a:ext cx="840" cy="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对象 38">
              <a:extLst>
                <a:ext uri="{FF2B5EF4-FFF2-40B4-BE49-F238E27FC236}">
                  <a16:creationId xmlns:a16="http://schemas.microsoft.com/office/drawing/2014/main" id="{D049B688-8E97-45E9-82DB-AA41E1F7B0D4}"/>
                </a:ext>
              </a:extLst>
            </p:cNvPr>
            <p:cNvGraphicFramePr>
              <a:graphicFrameLocks noChangeAspect="1"/>
            </p:cNvGraphicFramePr>
            <p:nvPr/>
          </p:nvGraphicFramePr>
          <p:xfrm>
            <a:off x="2595" y="9474"/>
            <a:ext cx="200" cy="279"/>
          </p:xfrm>
          <a:graphic>
            <a:graphicData uri="http://schemas.openxmlformats.org/presentationml/2006/ole">
              <mc:AlternateContent xmlns:mc="http://schemas.openxmlformats.org/markup-compatibility/2006">
                <mc:Choice xmlns:v="urn:schemas-microsoft-com:vml" Requires="v">
                  <p:oleObj spid="_x0000_s27819" name="Equation" r:id="rId12" imgW="126725" imgH="177415" progId="Equation.DSMT4">
                    <p:embed/>
                  </p:oleObj>
                </mc:Choice>
                <mc:Fallback>
                  <p:oleObj name="Equation" r:id="rId12" imgW="126725" imgH="177415" progId="Equation.DSMT4">
                    <p:embed/>
                    <p:pic>
                      <p:nvPicPr>
                        <p:cNvPr id="19" name="对象 18">
                          <a:extLst>
                            <a:ext uri="{FF2B5EF4-FFF2-40B4-BE49-F238E27FC236}">
                              <a16:creationId xmlns:a16="http://schemas.microsoft.com/office/drawing/2014/main" id="{D7BEC61E-9D29-455D-83F6-EE07D2A109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5" y="9474"/>
                          <a:ext cx="20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对象 39">
              <a:extLst>
                <a:ext uri="{FF2B5EF4-FFF2-40B4-BE49-F238E27FC236}">
                  <a16:creationId xmlns:a16="http://schemas.microsoft.com/office/drawing/2014/main" id="{24E02D65-F39A-48C7-B105-7DCB98025B39}"/>
                </a:ext>
              </a:extLst>
            </p:cNvPr>
            <p:cNvGraphicFramePr>
              <a:graphicFrameLocks noChangeAspect="1"/>
            </p:cNvGraphicFramePr>
            <p:nvPr/>
          </p:nvGraphicFramePr>
          <p:xfrm>
            <a:off x="6915" y="9474"/>
            <a:ext cx="200" cy="279"/>
          </p:xfrm>
          <a:graphic>
            <a:graphicData uri="http://schemas.openxmlformats.org/presentationml/2006/ole">
              <mc:AlternateContent xmlns:mc="http://schemas.openxmlformats.org/markup-compatibility/2006">
                <mc:Choice xmlns:v="urn:schemas-microsoft-com:vml" Requires="v">
                  <p:oleObj spid="_x0000_s27820" name="Equation" r:id="rId14" imgW="126725" imgH="177415" progId="Equation.DSMT4">
                    <p:embed/>
                  </p:oleObj>
                </mc:Choice>
                <mc:Fallback>
                  <p:oleObj name="Equation" r:id="rId14" imgW="126725" imgH="177415" progId="Equation.DSMT4">
                    <p:embed/>
                    <p:pic>
                      <p:nvPicPr>
                        <p:cNvPr id="20" name="对象 19">
                          <a:extLst>
                            <a:ext uri="{FF2B5EF4-FFF2-40B4-BE49-F238E27FC236}">
                              <a16:creationId xmlns:a16="http://schemas.microsoft.com/office/drawing/2014/main" id="{7CD0FC73-9972-455A-9DBE-2C4BF7F193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15" y="9474"/>
                          <a:ext cx="20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Rectangle 3">
              <a:extLst>
                <a:ext uri="{FF2B5EF4-FFF2-40B4-BE49-F238E27FC236}">
                  <a16:creationId xmlns:a16="http://schemas.microsoft.com/office/drawing/2014/main" id="{C60DBE22-E628-4570-A671-132118D14806}"/>
                </a:ext>
              </a:extLst>
            </p:cNvPr>
            <p:cNvSpPr>
              <a:spLocks noChangeArrowheads="1"/>
            </p:cNvSpPr>
            <p:nvPr/>
          </p:nvSpPr>
          <p:spPr bwMode="auto">
            <a:xfrm>
              <a:off x="5835" y="9717"/>
              <a:ext cx="108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图</a:t>
              </a:r>
              <a:r>
                <a:rPr kumimoji="0" lang="zh-CN" altLang="en-US"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1.7</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917350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5232330"/>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六</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通过样本，估计总体（一）</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估计量的特性</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三</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均方误</a:t>
                </a:r>
                <a:r>
                  <a:rPr lang="en-US" altLang="zh-CN" kern="100" dirty="0">
                    <a:latin typeface="华文中宋" panose="02010600040101010101" pitchFamily="2" charset="-122"/>
                    <a:ea typeface="华文中宋" panose="02010600040101010101" pitchFamily="2" charset="-122"/>
                  </a:rPr>
                  <a:t>(Mean Square Error)       </a:t>
                </a:r>
              </a:p>
              <a:p>
                <a:pPr marL="896938" indent="627063"/>
                <a:r>
                  <a:rPr lang="zh-CN" altLang="zh-CN" kern="100" dirty="0">
                    <a:latin typeface="华文中宋" panose="02010600040101010101" pitchFamily="2" charset="-122"/>
                    <a:ea typeface="华文中宋" panose="02010600040101010101" pitchFamily="2" charset="-122"/>
                  </a:rPr>
                  <a:t>估计量的</a:t>
                </a:r>
                <a:r>
                  <a:rPr lang="zh-CN" altLang="en-US" kern="100" dirty="0">
                    <a:latin typeface="华文中宋" panose="02010600040101010101" pitchFamily="2" charset="-122"/>
                    <a:ea typeface="华文中宋" panose="02010600040101010101" pitchFamily="2" charset="-122"/>
                  </a:rPr>
                  <a:t>均方误</a:t>
                </a:r>
                <a:r>
                  <a:rPr lang="zh-CN" altLang="zh-CN" kern="100" dirty="0">
                    <a:latin typeface="华文中宋" panose="02010600040101010101" pitchFamily="2" charset="-122"/>
                    <a:ea typeface="华文中宋" panose="02010600040101010101" pitchFamily="2" charset="-122"/>
                  </a:rPr>
                  <a:t>为偏差与方差二者的权衡提供了一个有效的尺度。</a:t>
                </a:r>
                <a:endParaRPr lang="en-US" altLang="zh-CN" kern="100" dirty="0">
                  <a:latin typeface="华文中宋" panose="02010600040101010101" pitchFamily="2" charset="-122"/>
                  <a:ea typeface="华文中宋" panose="02010600040101010101" pitchFamily="2" charset="-122"/>
                </a:endParaRPr>
              </a:p>
              <a:p>
                <a:pPr marL="896938" indent="627063"/>
                <a:r>
                  <a:rPr lang="zh-CN" altLang="en-US" b="1" kern="100" dirty="0">
                    <a:latin typeface="华文中宋" panose="02010600040101010101" pitchFamily="2" charset="-122"/>
                    <a:ea typeface="华文中宋" panose="02010600040101010101" pitchFamily="2" charset="-122"/>
                  </a:rPr>
                  <a:t>定义</a:t>
                </a:r>
                <a:r>
                  <a:rPr lang="en-US" altLang="zh-CN" b="1" kern="100" dirty="0">
                    <a:latin typeface="华文中宋" panose="02010600040101010101" pitchFamily="2" charset="-122"/>
                    <a:ea typeface="华文中宋" panose="02010600040101010101" pitchFamily="2" charset="-122"/>
                  </a:rPr>
                  <a:t>1.6.3  </a:t>
                </a:r>
                <a:r>
                  <a:rPr lang="zh-CN" altLang="en-US" kern="100" dirty="0">
                    <a:latin typeface="华文中宋" panose="02010600040101010101" pitchFamily="2" charset="-122"/>
                    <a:ea typeface="华文中宋" panose="02010600040101010101" pitchFamily="2" charset="-122"/>
                  </a:rPr>
                  <a:t>若参数</a:t>
                </a:r>
                <a14:m>
                  <m:oMath xmlns:m="http://schemas.openxmlformats.org/officeDocument/2006/math">
                    <m:r>
                      <a:rPr lang="en-US" altLang="zh-CN" kern="100">
                        <a:latin typeface="Cambria Math" panose="02040503050406030204" pitchFamily="18" charset="0"/>
                        <a:ea typeface="华文中宋" panose="02010600040101010101" pitchFamily="2" charset="-122"/>
                      </a:rPr>
                      <m:t>𝜃</m:t>
                    </m:r>
                    <m:r>
                      <a:rPr lang="en-US" altLang="zh-CN" kern="100">
                        <a:latin typeface="Cambria Math" panose="02040503050406030204" pitchFamily="18" charset="0"/>
                        <a:ea typeface="华文中宋" panose="02010600040101010101" pitchFamily="2" charset="-122"/>
                      </a:rPr>
                      <m:t> </m:t>
                    </m:r>
                  </m:oMath>
                </a14:m>
                <a:r>
                  <a:rPr lang="zh-CN" altLang="en-US" kern="100" dirty="0">
                    <a:latin typeface="华文中宋" panose="02010600040101010101" pitchFamily="2" charset="-122"/>
                    <a:ea typeface="华文中宋" panose="02010600040101010101" pitchFamily="2" charset="-122"/>
                  </a:rPr>
                  <a:t>的估计量为</a:t>
                </a:r>
                <a14:m>
                  <m:oMath xmlns:m="http://schemas.openxmlformats.org/officeDocument/2006/math">
                    <m:acc>
                      <m:accPr>
                        <m:chr m:val="̂"/>
                        <m:ctrlPr>
                          <a:rPr lang="en-US" altLang="zh-CN" i="1" kern="100">
                            <a:latin typeface="Cambria Math" panose="02040503050406030204" pitchFamily="18" charset="0"/>
                            <a:ea typeface="华文中宋" panose="02010600040101010101" pitchFamily="2" charset="-122"/>
                          </a:rPr>
                        </m:ctrlPr>
                      </m:accPr>
                      <m:e>
                        <m:r>
                          <a:rPr lang="en-US" altLang="zh-CN" kern="100">
                            <a:latin typeface="Cambria Math" panose="02040503050406030204" pitchFamily="18" charset="0"/>
                            <a:ea typeface="华文中宋" panose="02010600040101010101" pitchFamily="2" charset="-122"/>
                          </a:rPr>
                          <m:t>𝜃</m:t>
                        </m:r>
                      </m:e>
                    </m:acc>
                  </m:oMath>
                </a14:m>
                <a:r>
                  <a:rPr lang="zh-CN" altLang="en-US" kern="100" dirty="0">
                    <a:latin typeface="华文中宋" panose="02010600040101010101" pitchFamily="2" charset="-122"/>
                    <a:ea typeface="华文中宋" panose="02010600040101010101" pitchFamily="2" charset="-122"/>
                  </a:rPr>
                  <a:t>，</a:t>
                </a:r>
                <a14:m>
                  <m:oMath xmlns:m="http://schemas.openxmlformats.org/officeDocument/2006/math">
                    <m:r>
                      <a:rPr lang="en-US" altLang="zh-CN" kern="100">
                        <a:latin typeface="Cambria Math" panose="02040503050406030204" pitchFamily="18" charset="0"/>
                        <a:ea typeface="华文中宋" panose="02010600040101010101" pitchFamily="2" charset="-122"/>
                      </a:rPr>
                      <m:t>𝑀𝑆𝐸</m:t>
                    </m:r>
                    <m:r>
                      <a:rPr lang="en-US" altLang="zh-CN" kern="100">
                        <a:latin typeface="Cambria Math" panose="02040503050406030204" pitchFamily="18" charset="0"/>
                        <a:ea typeface="华文中宋" panose="02010600040101010101" pitchFamily="2" charset="-122"/>
                      </a:rPr>
                      <m:t>(</m:t>
                    </m:r>
                    <m:acc>
                      <m:accPr>
                        <m:chr m:val="̂"/>
                        <m:ctrlPr>
                          <a:rPr lang="en-US" altLang="zh-CN" i="1" kern="100">
                            <a:latin typeface="Cambria Math" panose="02040503050406030204" pitchFamily="18" charset="0"/>
                            <a:ea typeface="华文中宋" panose="02010600040101010101" pitchFamily="2" charset="-122"/>
                          </a:rPr>
                        </m:ctrlPr>
                      </m:accPr>
                      <m:e>
                        <m:r>
                          <a:rPr lang="en-US" altLang="zh-CN" kern="100">
                            <a:latin typeface="Cambria Math" panose="02040503050406030204" pitchFamily="18" charset="0"/>
                            <a:ea typeface="华文中宋" panose="02010600040101010101" pitchFamily="2" charset="-122"/>
                          </a:rPr>
                          <m:t>𝜃</m:t>
                        </m:r>
                      </m:e>
                    </m:acc>
                    <m:r>
                      <a:rPr lang="en-US" altLang="zh-CN" kern="100">
                        <a:latin typeface="Cambria Math" panose="02040503050406030204" pitchFamily="18" charset="0"/>
                        <a:ea typeface="华文中宋" panose="02010600040101010101" pitchFamily="2" charset="-122"/>
                      </a:rPr>
                      <m:t>) =</m:t>
                    </m:r>
                    <m:r>
                      <a:rPr lang="en-US" altLang="zh-CN" kern="100">
                        <a:latin typeface="Cambria Math" panose="02040503050406030204" pitchFamily="18" charset="0"/>
                        <a:ea typeface="华文中宋" panose="02010600040101010101" pitchFamily="2" charset="-122"/>
                      </a:rPr>
                      <m:t>𝐸</m:t>
                    </m:r>
                    <m:sSup>
                      <m:sSupPr>
                        <m:ctrlPr>
                          <a:rPr lang="en-US" altLang="zh-CN" i="1" kern="100">
                            <a:latin typeface="Cambria Math" panose="02040503050406030204" pitchFamily="18" charset="0"/>
                            <a:ea typeface="华文中宋" panose="02010600040101010101" pitchFamily="2" charset="-122"/>
                          </a:rPr>
                        </m:ctrlPr>
                      </m:sSupPr>
                      <m:e>
                        <m:r>
                          <a:rPr lang="en-US" altLang="zh-CN" kern="100">
                            <a:latin typeface="Cambria Math" panose="02040503050406030204" pitchFamily="18" charset="0"/>
                            <a:ea typeface="华文中宋" panose="02010600040101010101" pitchFamily="2" charset="-122"/>
                          </a:rPr>
                          <m:t>(</m:t>
                        </m:r>
                        <m:acc>
                          <m:accPr>
                            <m:chr m:val="̂"/>
                            <m:ctrlPr>
                              <a:rPr lang="en-US" altLang="zh-CN" i="1" kern="100">
                                <a:latin typeface="Cambria Math" panose="02040503050406030204" pitchFamily="18" charset="0"/>
                                <a:ea typeface="华文中宋" panose="02010600040101010101" pitchFamily="2" charset="-122"/>
                              </a:rPr>
                            </m:ctrlPr>
                          </m:accPr>
                          <m:e>
                            <m:r>
                              <a:rPr lang="en-US" altLang="zh-CN" kern="100">
                                <a:latin typeface="Cambria Math" panose="02040503050406030204" pitchFamily="18" charset="0"/>
                                <a:ea typeface="华文中宋" panose="02010600040101010101" pitchFamily="2" charset="-122"/>
                              </a:rPr>
                              <m:t>𝜃</m:t>
                            </m:r>
                          </m:e>
                        </m:acc>
                        <m:r>
                          <a:rPr lang="en-US" altLang="zh-CN" kern="100">
                            <a:latin typeface="Cambria Math" panose="02040503050406030204" pitchFamily="18" charset="0"/>
                            <a:ea typeface="华文中宋" panose="02010600040101010101" pitchFamily="2" charset="-122"/>
                          </a:rPr>
                          <m:t>−</m:t>
                        </m:r>
                        <m:r>
                          <a:rPr lang="en-US" altLang="zh-CN" kern="100">
                            <a:latin typeface="Cambria Math" panose="02040503050406030204" pitchFamily="18" charset="0"/>
                            <a:ea typeface="华文中宋" panose="02010600040101010101" pitchFamily="2" charset="-122"/>
                          </a:rPr>
                          <m:t>𝜃</m:t>
                        </m:r>
                        <m:r>
                          <a:rPr lang="en-US" altLang="zh-CN" kern="100">
                            <a:latin typeface="Cambria Math" panose="02040503050406030204" pitchFamily="18" charset="0"/>
                            <a:ea typeface="华文中宋" panose="02010600040101010101" pitchFamily="2" charset="-122"/>
                          </a:rPr>
                          <m:t>)</m:t>
                        </m:r>
                      </m:e>
                      <m:sup>
                        <m:r>
                          <a:rPr lang="en-US" altLang="zh-CN" kern="100">
                            <a:latin typeface="Cambria Math" panose="02040503050406030204" pitchFamily="18" charset="0"/>
                            <a:ea typeface="华文中宋" panose="02010600040101010101" pitchFamily="2" charset="-122"/>
                          </a:rPr>
                          <m:t>2</m:t>
                        </m:r>
                      </m:sup>
                    </m:sSup>
                  </m:oMath>
                </a14:m>
                <a:r>
                  <a:rPr lang="zh-CN" altLang="en-US" kern="100" dirty="0">
                    <a:latin typeface="华文中宋" panose="02010600040101010101" pitchFamily="2" charset="-122"/>
                    <a:ea typeface="华文中宋" panose="02010600040101010101" pitchFamily="2" charset="-122"/>
                  </a:rPr>
                  <a:t>称为估计量的均方误或离差平方，在</a:t>
                </a:r>
                <a14:m>
                  <m:oMath xmlns:m="http://schemas.openxmlformats.org/officeDocument/2006/math">
                    <m:r>
                      <a:rPr lang="en-US" altLang="zh-CN" kern="100">
                        <a:latin typeface="Cambria Math" panose="02040503050406030204" pitchFamily="18" charset="0"/>
                        <a:ea typeface="华文中宋" panose="02010600040101010101" pitchFamily="2" charset="-122"/>
                      </a:rPr>
                      <m:t>𝜃</m:t>
                    </m:r>
                  </m:oMath>
                </a14:m>
                <a:r>
                  <a:rPr lang="zh-CN" altLang="en-US" kern="100" dirty="0">
                    <a:latin typeface="华文中宋" panose="02010600040101010101" pitchFamily="2" charset="-122"/>
                    <a:ea typeface="华文中宋" panose="02010600040101010101" pitchFamily="2" charset="-122"/>
                  </a:rPr>
                  <a:t>的一切估计量中，使其</a:t>
                </a:r>
                <a14:m>
                  <m:oMath xmlns:m="http://schemas.openxmlformats.org/officeDocument/2006/math">
                    <m:r>
                      <a:rPr lang="en-US" altLang="zh-CN" kern="100">
                        <a:latin typeface="Cambria Math" panose="02040503050406030204" pitchFamily="18" charset="0"/>
                        <a:ea typeface="华文中宋" panose="02010600040101010101" pitchFamily="2" charset="-122"/>
                      </a:rPr>
                      <m:t>𝑀𝑆𝐸</m:t>
                    </m:r>
                    <m:r>
                      <a:rPr lang="en-US" altLang="zh-CN" kern="100">
                        <a:latin typeface="Cambria Math" panose="02040503050406030204" pitchFamily="18" charset="0"/>
                        <a:ea typeface="华文中宋" panose="02010600040101010101" pitchFamily="2" charset="-122"/>
                      </a:rPr>
                      <m:t>(</m:t>
                    </m:r>
                    <m:acc>
                      <m:accPr>
                        <m:chr m:val="̂"/>
                        <m:ctrlPr>
                          <a:rPr lang="en-US" altLang="zh-CN" i="1" kern="100">
                            <a:latin typeface="Cambria Math" panose="02040503050406030204" pitchFamily="18" charset="0"/>
                            <a:ea typeface="华文中宋" panose="02010600040101010101" pitchFamily="2" charset="-122"/>
                          </a:rPr>
                        </m:ctrlPr>
                      </m:accPr>
                      <m:e>
                        <m:r>
                          <a:rPr lang="en-US" altLang="zh-CN" kern="100">
                            <a:latin typeface="Cambria Math" panose="02040503050406030204" pitchFamily="18" charset="0"/>
                            <a:ea typeface="华文中宋" panose="02010600040101010101" pitchFamily="2" charset="-122"/>
                          </a:rPr>
                          <m:t>𝜃</m:t>
                        </m:r>
                      </m:e>
                    </m:acc>
                    <m:r>
                      <a:rPr lang="en-US" altLang="zh-CN" kern="100">
                        <a:latin typeface="Cambria Math" panose="02040503050406030204" pitchFamily="18" charset="0"/>
                        <a:ea typeface="华文中宋" panose="02010600040101010101" pitchFamily="2" charset="-122"/>
                      </a:rPr>
                      <m:t>)</m:t>
                    </m:r>
                    <m:r>
                      <m:rPr>
                        <m:nor/>
                      </m:rPr>
                      <a:rPr lang="zh-CN" altLang="en-US" kern="100">
                        <a:latin typeface="华文中宋" panose="02010600040101010101" pitchFamily="2" charset="-122"/>
                        <a:ea typeface="华文中宋" panose="02010600040101010101" pitchFamily="2" charset="-122"/>
                      </a:rPr>
                      <m:t>最小的估计量，称为</m:t>
                    </m:r>
                    <m:r>
                      <a:rPr lang="en-US" altLang="zh-CN" kern="100">
                        <a:latin typeface="Cambria Math" panose="02040503050406030204" pitchFamily="18" charset="0"/>
                        <a:ea typeface="华文中宋" panose="02010600040101010101" pitchFamily="2" charset="-122"/>
                      </a:rPr>
                      <m:t>𝜃</m:t>
                    </m:r>
                    <m:r>
                      <a:rPr lang="en-US" altLang="zh-CN" kern="100">
                        <a:latin typeface="Cambria Math" panose="02040503050406030204" pitchFamily="18" charset="0"/>
                        <a:ea typeface="华文中宋" panose="02010600040101010101" pitchFamily="2" charset="-122"/>
                      </a:rPr>
                      <m:t> </m:t>
                    </m:r>
                  </m:oMath>
                </a14:m>
                <a:r>
                  <a:rPr lang="zh-CN" altLang="en-US" kern="100" dirty="0">
                    <a:latin typeface="华文中宋" panose="02010600040101010101" pitchFamily="2" charset="-122"/>
                    <a:ea typeface="华文中宋" panose="02010600040101010101" pitchFamily="2" charset="-122"/>
                  </a:rPr>
                  <a:t>的</a:t>
                </a:r>
                <a:r>
                  <a:rPr lang="zh-CN" altLang="zh-CN" kern="100" dirty="0">
                    <a:latin typeface="华文中宋" panose="02010600040101010101" pitchFamily="2" charset="-122"/>
                    <a:ea typeface="华文中宋" panose="02010600040101010101" pitchFamily="2" charset="-122"/>
                  </a:rPr>
                  <a:t>最小离差平方估计量，具有最小离差平方性。</a:t>
                </a:r>
                <a:endParaRPr lang="en-US" altLang="zh-CN" kern="100" dirty="0">
                  <a:latin typeface="华文中宋" panose="02010600040101010101" pitchFamily="2" charset="-122"/>
                  <a:ea typeface="华文中宋" panose="02010600040101010101" pitchFamily="2" charset="-122"/>
                </a:endParaRPr>
              </a:p>
              <a:p>
                <a:pPr marL="896938" indent="627063"/>
                <a:r>
                  <a:rPr lang="zh-CN" altLang="en-US" kern="100" dirty="0">
                    <a:latin typeface="华文中宋" panose="02010600040101010101" pitchFamily="2" charset="-122"/>
                    <a:ea typeface="华文中宋" panose="02010600040101010101" pitchFamily="2" charset="-122"/>
                  </a:rPr>
                  <a:t>注意：</a:t>
                </a:r>
                <a:endParaRPr lang="en-US" altLang="zh-CN" kern="100" dirty="0">
                  <a:latin typeface="华文中宋" panose="02010600040101010101" pitchFamily="2" charset="-122"/>
                  <a:ea typeface="华文中宋" panose="02010600040101010101" pitchFamily="2" charset="-122"/>
                </a:endParaRPr>
              </a:p>
              <a:p>
                <a:pPr marL="896938" indent="627063"/>
                <a:r>
                  <a:rPr lang="en-US" altLang="zh-CN" kern="100" dirty="0">
                    <a:latin typeface="华文中宋" panose="02010600040101010101" pitchFamily="2" charset="-122"/>
                    <a:ea typeface="华文中宋" panose="02010600040101010101" pitchFamily="2" charset="-122"/>
                  </a:rPr>
                  <a:t>1.MSE</a:t>
                </a:r>
                <a:r>
                  <a:rPr lang="zh-CN" altLang="en-US" kern="100" dirty="0">
                    <a:latin typeface="华文中宋" panose="02010600040101010101" pitchFamily="2" charset="-122"/>
                    <a:ea typeface="华文中宋" panose="02010600040101010101" pitchFamily="2" charset="-122"/>
                  </a:rPr>
                  <a:t>给出了均值和方差的权衡。</a:t>
                </a:r>
                <a:endParaRPr lang="en-US" altLang="zh-CN" kern="100" dirty="0">
                  <a:latin typeface="华文中宋" panose="02010600040101010101" pitchFamily="2" charset="-122"/>
                  <a:ea typeface="华文中宋" panose="02010600040101010101" pitchFamily="2" charset="-122"/>
                </a:endParaRPr>
              </a:p>
              <a:p>
                <a:pPr marL="896938" indent="627063"/>
                <a:r>
                  <a:rPr lang="en-US" altLang="zh-CN" kern="100" dirty="0">
                    <a:latin typeface="华文中宋" panose="02010600040101010101" pitchFamily="2" charset="-122"/>
                    <a:ea typeface="华文中宋" panose="02010600040101010101" pitchFamily="2" charset="-122"/>
                  </a:rPr>
                  <a:t>2.</a:t>
                </a:r>
                <a:r>
                  <a:rPr lang="zh-CN" altLang="zh-CN" kern="100" dirty="0">
                    <a:latin typeface="华文中宋" panose="02010600040101010101" pitchFamily="2" charset="-122"/>
                    <a:ea typeface="华文中宋" panose="02010600040101010101" pitchFamily="2" charset="-122"/>
                  </a:rPr>
                  <a:t>若本身为无偏估计量</a:t>
                </a:r>
                <a:r>
                  <a:rPr lang="zh-CN" altLang="en-US" kern="100" dirty="0">
                    <a:latin typeface="华文中宋" panose="02010600040101010101" pitchFamily="2" charset="-122"/>
                    <a:ea typeface="华文中宋" panose="02010600040101010101" pitchFamily="2" charset="-122"/>
                  </a:rPr>
                  <a:t>，则其</a:t>
                </a:r>
                <a:r>
                  <a:rPr lang="en-US" altLang="zh-CN" kern="100" dirty="0">
                    <a:latin typeface="华文中宋" panose="02010600040101010101" pitchFamily="2" charset="-122"/>
                    <a:ea typeface="华文中宋" panose="02010600040101010101" pitchFamily="2" charset="-122"/>
                  </a:rPr>
                  <a:t>MSE</a:t>
                </a:r>
                <a:r>
                  <a:rPr lang="zh-CN" altLang="en-US" kern="100" dirty="0">
                    <a:latin typeface="华文中宋" panose="02010600040101010101" pitchFamily="2" charset="-122"/>
                    <a:ea typeface="华文中宋" panose="02010600040101010101" pitchFamily="2" charset="-122"/>
                  </a:rPr>
                  <a:t>等于</a:t>
                </a:r>
                <a:endParaRPr lang="en-US" altLang="zh-CN" kern="100" dirty="0">
                  <a:latin typeface="华文中宋" panose="02010600040101010101" pitchFamily="2" charset="-122"/>
                  <a:ea typeface="华文中宋" panose="02010600040101010101" pitchFamily="2" charset="-122"/>
                </a:endParaRPr>
              </a:p>
              <a:p>
                <a:pPr marL="896938" indent="627063"/>
                <a:r>
                  <a:rPr lang="zh-CN" altLang="en-US" kern="100" dirty="0">
                    <a:latin typeface="华文中宋" panose="02010600040101010101" pitchFamily="2" charset="-122"/>
                    <a:ea typeface="华文中宋" panose="02010600040101010101" pitchFamily="2" charset="-122"/>
                  </a:rPr>
                  <a:t>方差，在这种情况下，</a:t>
                </a:r>
                <a:r>
                  <a:rPr lang="zh-CN" altLang="zh-CN" kern="100" dirty="0">
                    <a:latin typeface="华文中宋" panose="02010600040101010101" pitchFamily="2" charset="-122"/>
                    <a:ea typeface="华文中宋" panose="02010600040101010101" pitchFamily="2" charset="-122"/>
                  </a:rPr>
                  <a:t>一个估计量如果</a:t>
                </a:r>
                <a:endParaRPr lang="en-US" altLang="zh-CN" kern="100" dirty="0">
                  <a:latin typeface="华文中宋" panose="02010600040101010101" pitchFamily="2" charset="-122"/>
                  <a:ea typeface="华文中宋" panose="02010600040101010101" pitchFamily="2" charset="-122"/>
                </a:endParaRPr>
              </a:p>
              <a:p>
                <a:pPr marL="896938" indent="627063"/>
                <a:r>
                  <a:rPr lang="zh-CN" altLang="zh-CN" kern="100" dirty="0">
                    <a:latin typeface="华文中宋" panose="02010600040101010101" pitchFamily="2" charset="-122"/>
                    <a:ea typeface="华文中宋" panose="02010600040101010101" pitchFamily="2" charset="-122"/>
                  </a:rPr>
                  <a:t>具有最小离差平方性，那么它一定具有</a:t>
                </a:r>
                <a:endParaRPr lang="en-US" altLang="zh-CN" kern="100" dirty="0">
                  <a:latin typeface="华文中宋" panose="02010600040101010101" pitchFamily="2" charset="-122"/>
                  <a:ea typeface="华文中宋" panose="02010600040101010101" pitchFamily="2" charset="-122"/>
                </a:endParaRPr>
              </a:p>
              <a:p>
                <a:pPr marL="896938" indent="627063"/>
                <a:r>
                  <a:rPr lang="zh-CN" altLang="zh-CN" kern="100" dirty="0">
                    <a:latin typeface="华文中宋" panose="02010600040101010101" pitchFamily="2" charset="-122"/>
                    <a:ea typeface="华文中宋" panose="02010600040101010101" pitchFamily="2" charset="-122"/>
                  </a:rPr>
                  <a:t>有效性</a:t>
                </a:r>
                <a:r>
                  <a:rPr lang="zh-CN" altLang="en-US" kern="100" dirty="0">
                    <a:latin typeface="华文中宋" panose="02010600040101010101" pitchFamily="2" charset="-122"/>
                    <a:ea typeface="华文中宋" panose="02010600040101010101" pitchFamily="2" charset="-122"/>
                  </a:rPr>
                  <a:t>。</a:t>
                </a:r>
                <a:endParaRPr lang="zh-CN" altLang="zh-CN" kern="100" dirty="0">
                  <a:latin typeface="华文中宋" panose="02010600040101010101" pitchFamily="2" charset="-122"/>
                  <a:ea typeface="华文中宋" panose="02010600040101010101" pitchFamily="2" charset="-122"/>
                </a:endParaRPr>
              </a:p>
              <a:p>
                <a:pPr marL="896938"/>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5232330"/>
              </a:xfrm>
              <a:prstGeom prst="rect">
                <a:avLst/>
              </a:prstGeom>
              <a:blipFill>
                <a:blip r:embed="rId3"/>
                <a:stretch>
                  <a:fillRect t="-1282"/>
                </a:stretch>
              </a:blipFill>
            </p:spPr>
            <p:txBody>
              <a:bodyPr/>
              <a:lstStyle/>
              <a:p>
                <a:r>
                  <a:rPr lang="zh-CN" altLang="en-US">
                    <a:noFill/>
                  </a:rPr>
                  <a:t> </a:t>
                </a:r>
              </a:p>
            </p:txBody>
          </p:sp>
        </mc:Fallback>
      </mc:AlternateContent>
      <p:grpSp>
        <p:nvGrpSpPr>
          <p:cNvPr id="7" name="Group 2">
            <a:extLst>
              <a:ext uri="{FF2B5EF4-FFF2-40B4-BE49-F238E27FC236}">
                <a16:creationId xmlns:a16="http://schemas.microsoft.com/office/drawing/2014/main" id="{E02E6061-05F9-414B-8952-1EDE12B8E778}"/>
              </a:ext>
            </a:extLst>
          </p:cNvPr>
          <p:cNvGrpSpPr>
            <a:grpSpLocks noChangeAspect="1"/>
          </p:cNvGrpSpPr>
          <p:nvPr/>
        </p:nvGrpSpPr>
        <p:grpSpPr bwMode="auto">
          <a:xfrm>
            <a:off x="7080250" y="3553478"/>
            <a:ext cx="4959999" cy="3209272"/>
            <a:chOff x="2955" y="2610"/>
            <a:chExt cx="5220" cy="3378"/>
          </a:xfrm>
        </p:grpSpPr>
        <p:sp>
          <p:nvSpPr>
            <p:cNvPr id="8" name="AutoShape 3">
              <a:extLst>
                <a:ext uri="{FF2B5EF4-FFF2-40B4-BE49-F238E27FC236}">
                  <a16:creationId xmlns:a16="http://schemas.microsoft.com/office/drawing/2014/main" id="{C9DFFAB6-5753-4560-B3B6-890A6453C63D}"/>
                </a:ext>
              </a:extLst>
            </p:cNvPr>
            <p:cNvSpPr>
              <a:spLocks noChangeAspect="1" noChangeArrowheads="1"/>
            </p:cNvSpPr>
            <p:nvPr/>
          </p:nvSpPr>
          <p:spPr bwMode="auto">
            <a:xfrm>
              <a:off x="2955" y="2610"/>
              <a:ext cx="5220" cy="33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4">
              <a:extLst>
                <a:ext uri="{FF2B5EF4-FFF2-40B4-BE49-F238E27FC236}">
                  <a16:creationId xmlns:a16="http://schemas.microsoft.com/office/drawing/2014/main" id="{C16E75A9-1FA8-4119-BB5C-16F93FBA1E30}"/>
                </a:ext>
              </a:extLst>
            </p:cNvPr>
            <p:cNvSpPr>
              <a:spLocks noChangeShapeType="1"/>
            </p:cNvSpPr>
            <p:nvPr/>
          </p:nvSpPr>
          <p:spPr bwMode="auto">
            <a:xfrm flipV="1">
              <a:off x="3135" y="2923"/>
              <a:ext cx="2" cy="24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5">
              <a:extLst>
                <a:ext uri="{FF2B5EF4-FFF2-40B4-BE49-F238E27FC236}">
                  <a16:creationId xmlns:a16="http://schemas.microsoft.com/office/drawing/2014/main" id="{2155B972-263D-464F-9F0F-9E655C09C932}"/>
                </a:ext>
              </a:extLst>
            </p:cNvPr>
            <p:cNvSpPr>
              <a:spLocks noChangeShapeType="1"/>
            </p:cNvSpPr>
            <p:nvPr/>
          </p:nvSpPr>
          <p:spPr bwMode="auto">
            <a:xfrm>
              <a:off x="3135" y="5419"/>
              <a:ext cx="3421"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
              <a:extLst>
                <a:ext uri="{FF2B5EF4-FFF2-40B4-BE49-F238E27FC236}">
                  <a16:creationId xmlns:a16="http://schemas.microsoft.com/office/drawing/2014/main" id="{0AEC354E-BAC5-4860-82D1-A0019EADCA02}"/>
                </a:ext>
              </a:extLst>
            </p:cNvPr>
            <p:cNvSpPr>
              <a:spLocks/>
            </p:cNvSpPr>
            <p:nvPr/>
          </p:nvSpPr>
          <p:spPr bwMode="auto">
            <a:xfrm rot="-264470">
              <a:off x="3316" y="4300"/>
              <a:ext cx="2700" cy="962"/>
            </a:xfrm>
            <a:custGeom>
              <a:avLst/>
              <a:gdLst>
                <a:gd name="T0" fmla="*/ 0 w 2700"/>
                <a:gd name="T1" fmla="*/ 806 h 962"/>
                <a:gd name="T2" fmla="*/ 540 w 2700"/>
                <a:gd name="T3" fmla="*/ 494 h 962"/>
                <a:gd name="T4" fmla="*/ 1260 w 2700"/>
                <a:gd name="T5" fmla="*/ 26 h 962"/>
                <a:gd name="T6" fmla="*/ 1800 w 2700"/>
                <a:gd name="T7" fmla="*/ 338 h 962"/>
                <a:gd name="T8" fmla="*/ 2340 w 2700"/>
                <a:gd name="T9" fmla="*/ 806 h 962"/>
                <a:gd name="T10" fmla="*/ 2700 w 2700"/>
                <a:gd name="T11" fmla="*/ 962 h 962"/>
              </a:gdLst>
              <a:ahLst/>
              <a:cxnLst>
                <a:cxn ang="0">
                  <a:pos x="T0" y="T1"/>
                </a:cxn>
                <a:cxn ang="0">
                  <a:pos x="T2" y="T3"/>
                </a:cxn>
                <a:cxn ang="0">
                  <a:pos x="T4" y="T5"/>
                </a:cxn>
                <a:cxn ang="0">
                  <a:pos x="T6" y="T7"/>
                </a:cxn>
                <a:cxn ang="0">
                  <a:pos x="T8" y="T9"/>
                </a:cxn>
                <a:cxn ang="0">
                  <a:pos x="T10" y="T11"/>
                </a:cxn>
              </a:cxnLst>
              <a:rect l="0" t="0" r="r" b="b"/>
              <a:pathLst>
                <a:path w="2700" h="962">
                  <a:moveTo>
                    <a:pt x="0" y="806"/>
                  </a:moveTo>
                  <a:cubicBezTo>
                    <a:pt x="165" y="715"/>
                    <a:pt x="330" y="624"/>
                    <a:pt x="540" y="494"/>
                  </a:cubicBezTo>
                  <a:cubicBezTo>
                    <a:pt x="750" y="364"/>
                    <a:pt x="1050" y="52"/>
                    <a:pt x="1260" y="26"/>
                  </a:cubicBezTo>
                  <a:cubicBezTo>
                    <a:pt x="1470" y="0"/>
                    <a:pt x="1620" y="208"/>
                    <a:pt x="1800" y="338"/>
                  </a:cubicBezTo>
                  <a:cubicBezTo>
                    <a:pt x="1980" y="468"/>
                    <a:pt x="2190" y="702"/>
                    <a:pt x="2340" y="806"/>
                  </a:cubicBezTo>
                  <a:cubicBezTo>
                    <a:pt x="2490" y="910"/>
                    <a:pt x="2595" y="936"/>
                    <a:pt x="2700" y="962"/>
                  </a:cubicBezTo>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7">
              <a:extLst>
                <a:ext uri="{FF2B5EF4-FFF2-40B4-BE49-F238E27FC236}">
                  <a16:creationId xmlns:a16="http://schemas.microsoft.com/office/drawing/2014/main" id="{E83B2B27-207E-4AAB-A183-64F6BD1EE368}"/>
                </a:ext>
              </a:extLst>
            </p:cNvPr>
            <p:cNvSpPr>
              <a:spLocks/>
            </p:cNvSpPr>
            <p:nvPr/>
          </p:nvSpPr>
          <p:spPr bwMode="auto">
            <a:xfrm rot="-314984">
              <a:off x="3676" y="3217"/>
              <a:ext cx="899" cy="2052"/>
            </a:xfrm>
            <a:custGeom>
              <a:avLst/>
              <a:gdLst>
                <a:gd name="T0" fmla="*/ 0 w 1080"/>
                <a:gd name="T1" fmla="*/ 2054 h 2054"/>
                <a:gd name="T2" fmla="*/ 360 w 1080"/>
                <a:gd name="T3" fmla="*/ 1274 h 2054"/>
                <a:gd name="T4" fmla="*/ 720 w 1080"/>
                <a:gd name="T5" fmla="*/ 26 h 2054"/>
                <a:gd name="T6" fmla="*/ 900 w 1080"/>
                <a:gd name="T7" fmla="*/ 1430 h 2054"/>
                <a:gd name="T8" fmla="*/ 1080 w 1080"/>
                <a:gd name="T9" fmla="*/ 2054 h 2054"/>
              </a:gdLst>
              <a:ahLst/>
              <a:cxnLst>
                <a:cxn ang="0">
                  <a:pos x="T0" y="T1"/>
                </a:cxn>
                <a:cxn ang="0">
                  <a:pos x="T2" y="T3"/>
                </a:cxn>
                <a:cxn ang="0">
                  <a:pos x="T4" y="T5"/>
                </a:cxn>
                <a:cxn ang="0">
                  <a:pos x="T6" y="T7"/>
                </a:cxn>
                <a:cxn ang="0">
                  <a:pos x="T8" y="T9"/>
                </a:cxn>
              </a:cxnLst>
              <a:rect l="0" t="0" r="r" b="b"/>
              <a:pathLst>
                <a:path w="1080" h="2054">
                  <a:moveTo>
                    <a:pt x="0" y="2054"/>
                  </a:moveTo>
                  <a:cubicBezTo>
                    <a:pt x="120" y="1833"/>
                    <a:pt x="240" y="1612"/>
                    <a:pt x="360" y="1274"/>
                  </a:cubicBezTo>
                  <a:cubicBezTo>
                    <a:pt x="480" y="936"/>
                    <a:pt x="630" y="0"/>
                    <a:pt x="720" y="26"/>
                  </a:cubicBezTo>
                  <a:cubicBezTo>
                    <a:pt x="810" y="52"/>
                    <a:pt x="840" y="1092"/>
                    <a:pt x="900" y="1430"/>
                  </a:cubicBezTo>
                  <a:cubicBezTo>
                    <a:pt x="960" y="1768"/>
                    <a:pt x="1020" y="1911"/>
                    <a:pt x="1080" y="205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3" name="对象 12">
              <a:extLst>
                <a:ext uri="{FF2B5EF4-FFF2-40B4-BE49-F238E27FC236}">
                  <a16:creationId xmlns:a16="http://schemas.microsoft.com/office/drawing/2014/main" id="{7449FA16-959C-4DBC-BA64-A315DF97739C}"/>
                </a:ext>
              </a:extLst>
            </p:cNvPr>
            <p:cNvGraphicFramePr>
              <a:graphicFrameLocks noChangeAspect="1"/>
            </p:cNvGraphicFramePr>
            <p:nvPr/>
          </p:nvGraphicFramePr>
          <p:xfrm>
            <a:off x="6555" y="5262"/>
            <a:ext cx="199" cy="340"/>
          </p:xfrm>
          <a:graphic>
            <a:graphicData uri="http://schemas.openxmlformats.org/presentationml/2006/ole">
              <mc:AlternateContent xmlns:mc="http://schemas.openxmlformats.org/markup-compatibility/2006">
                <mc:Choice xmlns:v="urn:schemas-microsoft-com:vml" Requires="v">
                  <p:oleObj spid="_x0000_s28784" name="Equation" r:id="rId4" imgW="126720" imgH="215640" progId="Equation.DSMT4">
                    <p:embed/>
                  </p:oleObj>
                </mc:Choice>
                <mc:Fallback>
                  <p:oleObj name="Equation" r:id="rId4" imgW="126720" imgH="21564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5" y="5262"/>
                          <a:ext cx="199" cy="3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a:extLst>
                <a:ext uri="{FF2B5EF4-FFF2-40B4-BE49-F238E27FC236}">
                  <a16:creationId xmlns:a16="http://schemas.microsoft.com/office/drawing/2014/main" id="{89BC804D-FEF8-441A-921C-4E26AA4CF4BC}"/>
                </a:ext>
              </a:extLst>
            </p:cNvPr>
            <p:cNvGraphicFramePr>
              <a:graphicFrameLocks noChangeAspect="1"/>
            </p:cNvGraphicFramePr>
            <p:nvPr/>
          </p:nvGraphicFramePr>
          <p:xfrm>
            <a:off x="2955" y="2610"/>
            <a:ext cx="781" cy="360"/>
          </p:xfrm>
          <a:graphic>
            <a:graphicData uri="http://schemas.openxmlformats.org/presentationml/2006/ole">
              <mc:AlternateContent xmlns:mc="http://schemas.openxmlformats.org/markup-compatibility/2006">
                <mc:Choice xmlns:v="urn:schemas-microsoft-com:vml" Requires="v">
                  <p:oleObj spid="_x0000_s28785" name="Equation" r:id="rId6" imgW="520560" imgH="241200" progId="Equation.DSMT4">
                    <p:embed/>
                  </p:oleObj>
                </mc:Choice>
                <mc:Fallback>
                  <p:oleObj name="Equation" r:id="rId6" imgW="520560" imgH="24120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 y="2610"/>
                          <a:ext cx="781"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Line 10">
              <a:extLst>
                <a:ext uri="{FF2B5EF4-FFF2-40B4-BE49-F238E27FC236}">
                  <a16:creationId xmlns:a16="http://schemas.microsoft.com/office/drawing/2014/main" id="{D1603DC6-BE7D-4081-8DCF-9E4F56211C41}"/>
                </a:ext>
              </a:extLst>
            </p:cNvPr>
            <p:cNvSpPr>
              <a:spLocks noChangeShapeType="1"/>
            </p:cNvSpPr>
            <p:nvPr/>
          </p:nvSpPr>
          <p:spPr bwMode="auto">
            <a:xfrm>
              <a:off x="4575" y="4326"/>
              <a:ext cx="0" cy="109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6" name="对象 15">
              <a:extLst>
                <a:ext uri="{FF2B5EF4-FFF2-40B4-BE49-F238E27FC236}">
                  <a16:creationId xmlns:a16="http://schemas.microsoft.com/office/drawing/2014/main" id="{E7AB5816-965B-4A20-982B-8B5B2524D0D1}"/>
                </a:ext>
              </a:extLst>
            </p:cNvPr>
            <p:cNvGraphicFramePr>
              <a:graphicFrameLocks noChangeAspect="1"/>
            </p:cNvGraphicFramePr>
            <p:nvPr/>
          </p:nvGraphicFramePr>
          <p:xfrm>
            <a:off x="4455" y="5419"/>
            <a:ext cx="200" cy="280"/>
          </p:xfrm>
          <a:graphic>
            <a:graphicData uri="http://schemas.openxmlformats.org/presentationml/2006/ole">
              <mc:AlternateContent xmlns:mc="http://schemas.openxmlformats.org/markup-compatibility/2006">
                <mc:Choice xmlns:v="urn:schemas-microsoft-com:vml" Requires="v">
                  <p:oleObj spid="_x0000_s28786" name="Equation" r:id="rId8" imgW="126720" imgH="177480" progId="Equation.DSMT4">
                    <p:embed/>
                  </p:oleObj>
                </mc:Choice>
                <mc:Fallback>
                  <p:oleObj name="Equation" r:id="rId8" imgW="126720" imgH="177480" progId="Equation.DSMT4">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5" y="5419"/>
                          <a:ext cx="200"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a:extLst>
                <a:ext uri="{FF2B5EF4-FFF2-40B4-BE49-F238E27FC236}">
                  <a16:creationId xmlns:a16="http://schemas.microsoft.com/office/drawing/2014/main" id="{B705BBD0-49F0-4F3A-AE5A-F51A64FB270C}"/>
                </a:ext>
              </a:extLst>
            </p:cNvPr>
            <p:cNvGraphicFramePr>
              <a:graphicFrameLocks noChangeAspect="1"/>
            </p:cNvGraphicFramePr>
            <p:nvPr/>
          </p:nvGraphicFramePr>
          <p:xfrm>
            <a:off x="2955" y="5262"/>
            <a:ext cx="200" cy="280"/>
          </p:xfrm>
          <a:graphic>
            <a:graphicData uri="http://schemas.openxmlformats.org/presentationml/2006/ole">
              <mc:AlternateContent xmlns:mc="http://schemas.openxmlformats.org/markup-compatibility/2006">
                <mc:Choice xmlns:v="urn:schemas-microsoft-com:vml" Requires="v">
                  <p:oleObj spid="_x0000_s28787" name="Equation" r:id="rId10" imgW="126720" imgH="177480" progId="Equation.DSMT4">
                    <p:embed/>
                  </p:oleObj>
                </mc:Choice>
                <mc:Fallback>
                  <p:oleObj name="Equation" r:id="rId10" imgW="126720" imgH="177480" progId="Equation.DSMT4">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55" y="5262"/>
                          <a:ext cx="200"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3">
              <a:extLst>
                <a:ext uri="{FF2B5EF4-FFF2-40B4-BE49-F238E27FC236}">
                  <a16:creationId xmlns:a16="http://schemas.microsoft.com/office/drawing/2014/main" id="{34BF079A-A8B6-4E07-9280-9C7E1F10AC86}"/>
                </a:ext>
              </a:extLst>
            </p:cNvPr>
            <p:cNvSpPr>
              <a:spLocks noChangeArrowheads="1"/>
            </p:cNvSpPr>
            <p:nvPr/>
          </p:nvSpPr>
          <p:spPr bwMode="auto">
            <a:xfrm>
              <a:off x="4395" y="3078"/>
              <a:ext cx="34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a:ln>
                    <a:noFill/>
                  </a:ln>
                  <a:solidFill>
                    <a:schemeClr val="tx1"/>
                  </a:solidFill>
                  <a:effectLst/>
                  <a:latin typeface="等线" panose="02010600030101010101" pitchFamily="2" charset="-122"/>
                  <a:ea typeface="等线" panose="02010600030101010101" pitchFamily="2" charset="-122"/>
                </a:rPr>
                <a:t>最小离差平方</a:t>
              </a:r>
              <a:r>
                <a:rPr kumimoji="0" lang="en-US" altLang="zh-CN" sz="1000" b="0" i="0" u="none" strike="noStrike" cap="none" normalizeH="0" baseline="0">
                  <a:ln>
                    <a:noFill/>
                  </a:ln>
                  <a:solidFill>
                    <a:schemeClr val="tx1"/>
                  </a:solidFill>
                  <a:effectLst/>
                  <a:latin typeface="等线" panose="02010600030101010101" pitchFamily="2" charset="-122"/>
                  <a:ea typeface="等线" panose="02010600030101010101" pitchFamily="2" charset="-122"/>
                </a:rPr>
                <a:t>(</a:t>
              </a:r>
              <a:r>
                <a:rPr kumimoji="0" lang="zh-CN" altLang="en-US" sz="1000" b="0" i="0" u="none" strike="noStrike" cap="none" normalizeH="0" baseline="0">
                  <a:ln>
                    <a:noFill/>
                  </a:ln>
                  <a:solidFill>
                    <a:schemeClr val="tx1"/>
                  </a:solidFill>
                  <a:effectLst/>
                  <a:latin typeface="等线" panose="02010600030101010101" pitchFamily="2" charset="-122"/>
                  <a:ea typeface="等线" panose="02010600030101010101" pitchFamily="2" charset="-122"/>
                </a:rPr>
                <a:t>有偏，但方差极小</a:t>
              </a:r>
              <a:r>
                <a:rPr kumimoji="0" lang="en-US" altLang="zh-CN" sz="1000" b="0" i="0" u="none" strike="noStrike" cap="none" normalizeH="0" baseline="0">
                  <a:ln>
                    <a:noFill/>
                  </a:ln>
                  <a:solidFill>
                    <a:schemeClr val="tx1"/>
                  </a:solidFill>
                  <a:effectLst/>
                  <a:latin typeface="等线" panose="02010600030101010101" pitchFamily="2" charset="-122"/>
                  <a:ea typeface="等线" panose="02010600030101010101" pitchFamily="2" charset="-122"/>
                </a:rPr>
                <a:t>)</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4">
              <a:extLst>
                <a:ext uri="{FF2B5EF4-FFF2-40B4-BE49-F238E27FC236}">
                  <a16:creationId xmlns:a16="http://schemas.microsoft.com/office/drawing/2014/main" id="{4C00463A-EB75-4F62-BF9C-C4C720B2B5E5}"/>
                </a:ext>
              </a:extLst>
            </p:cNvPr>
            <p:cNvSpPr>
              <a:spLocks noChangeArrowheads="1"/>
            </p:cNvSpPr>
            <p:nvPr/>
          </p:nvSpPr>
          <p:spPr bwMode="auto">
            <a:xfrm>
              <a:off x="5655" y="4482"/>
              <a:ext cx="252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无偏</a:t>
              </a:r>
              <a:r>
                <a:rPr kumimoji="0" lang="en-US" altLang="zh-CN"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r>
                <a:rPr kumimoji="0" lang="zh-CN" altLang="en-US"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无偏，但方差极大</a:t>
              </a:r>
              <a:r>
                <a:rPr kumimoji="0" lang="en-US" altLang="zh-CN"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a:t>
              </a:r>
              <a:endParaRPr kumimoji="0" lang="en-US" altLang="zh-CN" sz="1000" b="0" i="0" u="none" strike="noStrike" cap="none" normalizeH="0" baseline="0" dirty="0">
                <a:ln>
                  <a:noFill/>
                </a:ln>
                <a:solidFill>
                  <a:schemeClr val="tx1"/>
                </a:solidFill>
                <a:effectLst/>
                <a:latin typeface="Times New Roman" panose="02020603050405020304" pitchFamily="18" charset="0"/>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0" name="Rectangle 15">
              <a:extLst>
                <a:ext uri="{FF2B5EF4-FFF2-40B4-BE49-F238E27FC236}">
                  <a16:creationId xmlns:a16="http://schemas.microsoft.com/office/drawing/2014/main" id="{2F2AF7C9-A1A4-4FA7-832B-96C7D4E6EC78}"/>
                </a:ext>
              </a:extLst>
            </p:cNvPr>
            <p:cNvSpPr>
              <a:spLocks noChangeArrowheads="1"/>
            </p:cNvSpPr>
            <p:nvPr/>
          </p:nvSpPr>
          <p:spPr bwMode="auto">
            <a:xfrm>
              <a:off x="4935" y="5520"/>
              <a:ext cx="108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000" b="1" i="0" u="none" strike="noStrike" cap="none" normalizeH="0" baseline="0">
                  <a:ln>
                    <a:noFill/>
                  </a:ln>
                  <a:solidFill>
                    <a:schemeClr val="tx1"/>
                  </a:solidFill>
                  <a:effectLst/>
                  <a:latin typeface="等线" panose="02010600030101010101" pitchFamily="2" charset="-122"/>
                  <a:ea typeface="等线" panose="02010600030101010101" pitchFamily="2" charset="-122"/>
                </a:rPr>
                <a:t>图 </a:t>
              </a:r>
              <a:r>
                <a:rPr kumimoji="0" lang="en-US" altLang="zh-CN" sz="1000" b="1" i="0" u="none" strike="noStrike" cap="none" normalizeH="0" baseline="0">
                  <a:ln>
                    <a:noFill/>
                  </a:ln>
                  <a:solidFill>
                    <a:schemeClr val="tx1"/>
                  </a:solidFill>
                  <a:effectLst/>
                  <a:latin typeface="等线" panose="02010600030101010101" pitchFamily="2" charset="-122"/>
                  <a:ea typeface="等线" panose="02010600030101010101" pitchFamily="2" charset="-122"/>
                </a:rPr>
                <a:t>1.8</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847945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893B699D-89F2-43B0-A585-B1AFF3A8B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172" y="1593850"/>
            <a:ext cx="9675656" cy="5264150"/>
          </a:xfrm>
          <a:prstGeom prst="rect">
            <a:avLst/>
          </a:prstGeom>
        </p:spPr>
      </p:pic>
      <p:sp>
        <p:nvSpPr>
          <p:cNvPr id="2" name="矩形 1">
            <a:extLst>
              <a:ext uri="{FF2B5EF4-FFF2-40B4-BE49-F238E27FC236}">
                <a16:creationId xmlns:a16="http://schemas.microsoft.com/office/drawing/2014/main" id="{D084C988-C70B-42AA-806E-9084F7C3EC81}"/>
              </a:ext>
            </a:extLst>
          </p:cNvPr>
          <p:cNvSpPr/>
          <p:nvPr/>
        </p:nvSpPr>
        <p:spPr>
          <a:xfrm>
            <a:off x="795843" y="1363018"/>
            <a:ext cx="3760966" cy="461665"/>
          </a:xfrm>
          <a:prstGeom prst="rect">
            <a:avLst/>
          </a:prstGeom>
        </p:spPr>
        <p:txBody>
          <a:bodyPr wrap="none">
            <a:spAutoFit/>
          </a:bodyPr>
          <a:lstStyle/>
          <a:p>
            <a:r>
              <a:rPr lang="en-US" altLang="zh-CN" kern="100" dirty="0">
                <a:latin typeface="华文中宋" panose="02010600040101010101" pitchFamily="2" charset="-122"/>
                <a:ea typeface="华文中宋" panose="02010600040101010101" pitchFamily="2" charset="-122"/>
              </a:rPr>
              <a:t>	b</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参数</a:t>
            </a:r>
            <a:r>
              <a:rPr lang="zh-CN" altLang="zh-CN" kern="100" dirty="0">
                <a:latin typeface="华文中宋" panose="02010600040101010101" pitchFamily="2" charset="-122"/>
                <a:ea typeface="华文中宋" panose="02010600040101010101" pitchFamily="2" charset="-122"/>
              </a:rPr>
              <a:t>估计的方法</a:t>
            </a:r>
            <a:endParaRPr lang="en-US" altLang="zh-CN" kern="1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01418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5579541"/>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六</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通过样本，估计总体（一）</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估计量的特性</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四</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一致性</a:t>
                </a:r>
                <a:r>
                  <a:rPr lang="en-US" altLang="zh-CN" kern="100" dirty="0">
                    <a:latin typeface="华文中宋" panose="02010600040101010101" pitchFamily="2" charset="-122"/>
                    <a:ea typeface="华文中宋" panose="02010600040101010101" pitchFamily="2" charset="-122"/>
                  </a:rPr>
                  <a:t>       </a:t>
                </a:r>
              </a:p>
              <a:p>
                <a:pPr marL="896938" indent="627063"/>
                <a:r>
                  <a:rPr lang="zh-CN" altLang="zh-CN" sz="2000" kern="100" dirty="0">
                    <a:latin typeface="华文中宋" panose="02010600040101010101" pitchFamily="2" charset="-122"/>
                    <a:ea typeface="华文中宋" panose="02010600040101010101" pitchFamily="2" charset="-122"/>
                  </a:rPr>
                  <a:t>我们知道在一般情况下</a:t>
                </a:r>
                <a14:m>
                  <m:oMath xmlns:m="http://schemas.openxmlformats.org/officeDocument/2006/math">
                    <m:acc>
                      <m:accPr>
                        <m:chr m:val="̂"/>
                        <m:ctrlPr>
                          <a:rPr lang="en-US" altLang="zh-CN" sz="2000" i="1" kern="100">
                            <a:latin typeface="Cambria Math" panose="02040503050406030204" pitchFamily="18" charset="0"/>
                            <a:ea typeface="华文中宋" panose="02010600040101010101" pitchFamily="2" charset="-122"/>
                          </a:rPr>
                        </m:ctrlPr>
                      </m:accPr>
                      <m:e>
                        <m:r>
                          <a:rPr lang="en-US" altLang="zh-CN" sz="2000" kern="100">
                            <a:latin typeface="Cambria Math" panose="02040503050406030204" pitchFamily="18" charset="0"/>
                            <a:ea typeface="华文中宋" panose="02010600040101010101" pitchFamily="2" charset="-122"/>
                          </a:rPr>
                          <m:t>𝜃</m:t>
                        </m:r>
                      </m:e>
                    </m:acc>
                    <m:r>
                      <a:rPr lang="en-US" altLang="zh-CN" sz="2000" kern="100">
                        <a:latin typeface="Cambria Math" panose="02040503050406030204" pitchFamily="18" charset="0"/>
                        <a:ea typeface="华文中宋" panose="02010600040101010101" pitchFamily="2" charset="-122"/>
                      </a:rPr>
                      <m:t>≠</m:t>
                    </m:r>
                    <m:r>
                      <a:rPr lang="en-US" altLang="zh-CN" sz="2000" kern="100">
                        <a:latin typeface="Cambria Math" panose="02040503050406030204" pitchFamily="18" charset="0"/>
                        <a:ea typeface="华文中宋" panose="02010600040101010101" pitchFamily="2" charset="-122"/>
                      </a:rPr>
                      <m:t>𝜃</m:t>
                    </m:r>
                  </m:oMath>
                </a14:m>
                <a:r>
                  <a:rPr lang="zh-CN" altLang="en-US" sz="2000" kern="100" dirty="0">
                    <a:latin typeface="华文中宋" panose="02010600040101010101" pitchFamily="2" charset="-122"/>
                    <a:ea typeface="华文中宋" panose="02010600040101010101" pitchFamily="2" charset="-122"/>
                  </a:rPr>
                  <a:t>，</a:t>
                </a:r>
                <a:r>
                  <a:rPr lang="zh-CN" altLang="zh-CN" sz="2000" kern="100" dirty="0">
                    <a:latin typeface="华文中宋" panose="02010600040101010101" pitchFamily="2" charset="-122"/>
                    <a:ea typeface="华文中宋" panose="02010600040101010101" pitchFamily="2" charset="-122"/>
                  </a:rPr>
                  <a:t>但</a:t>
                </a:r>
                <a:r>
                  <a:rPr lang="zh-CN" altLang="en-US" sz="2000" kern="100" dirty="0">
                    <a:latin typeface="华文中宋" panose="02010600040101010101" pitchFamily="2" charset="-122"/>
                    <a:ea typeface="华文中宋" panose="02010600040101010101" pitchFamily="2" charset="-122"/>
                  </a:rPr>
                  <a:t>仍</a:t>
                </a:r>
                <a:r>
                  <a:rPr lang="zh-CN" altLang="zh-CN" sz="2000" kern="100" dirty="0">
                    <a:latin typeface="华文中宋" panose="02010600040101010101" pitchFamily="2" charset="-122"/>
                    <a:ea typeface="华文中宋" panose="02010600040101010101" pitchFamily="2" charset="-122"/>
                  </a:rPr>
                  <a:t>希望当样本容量接近无限大时，</a:t>
                </a:r>
                <a:r>
                  <a:rPr lang="en-US" altLang="zh-CN" sz="2000" kern="100" dirty="0">
                    <a:latin typeface="华文中宋" panose="02010600040101010101" pitchFamily="2" charset="-122"/>
                    <a:ea typeface="华文中宋" panose="02010600040101010101" pitchFamily="2" charset="-122"/>
                  </a:rPr>
                  <a:t> </a:t>
                </a:r>
                <a14:m>
                  <m:oMath xmlns:m="http://schemas.openxmlformats.org/officeDocument/2006/math">
                    <m:acc>
                      <m:accPr>
                        <m:chr m:val="̂"/>
                        <m:ctrlPr>
                          <a:rPr lang="en-US" altLang="zh-CN" sz="2000" i="1" kern="100">
                            <a:latin typeface="Cambria Math" panose="02040503050406030204" pitchFamily="18" charset="0"/>
                            <a:ea typeface="华文中宋" panose="02010600040101010101" pitchFamily="2" charset="-122"/>
                          </a:rPr>
                        </m:ctrlPr>
                      </m:accPr>
                      <m:e>
                        <m:r>
                          <a:rPr lang="en-US" altLang="zh-CN" sz="2000" kern="100">
                            <a:latin typeface="Cambria Math" panose="02040503050406030204" pitchFamily="18" charset="0"/>
                            <a:ea typeface="华文中宋" panose="02010600040101010101" pitchFamily="2" charset="-122"/>
                          </a:rPr>
                          <m:t>𝜃</m:t>
                        </m:r>
                      </m:e>
                    </m:acc>
                  </m:oMath>
                </a14:m>
                <a:r>
                  <a:rPr lang="zh-CN" altLang="zh-CN" sz="2000" kern="100" dirty="0">
                    <a:latin typeface="华文中宋" panose="02010600040101010101" pitchFamily="2" charset="-122"/>
                    <a:ea typeface="华文中宋" panose="02010600040101010101" pitchFamily="2" charset="-122"/>
                  </a:rPr>
                  <a:t>依概率收敛于</a:t>
                </a:r>
                <a14:m>
                  <m:oMath xmlns:m="http://schemas.openxmlformats.org/officeDocument/2006/math">
                    <m:r>
                      <a:rPr lang="en-US" altLang="zh-CN" sz="2000" kern="100">
                        <a:latin typeface="Cambria Math" panose="02040503050406030204" pitchFamily="18" charset="0"/>
                        <a:ea typeface="华文中宋" panose="02010600040101010101" pitchFamily="2" charset="-122"/>
                      </a:rPr>
                      <m:t>𝜃</m:t>
                    </m:r>
                    <m:r>
                      <a:rPr lang="zh-CN" altLang="en-US" sz="2000" kern="100">
                        <a:latin typeface="Cambria Math" panose="02040503050406030204" pitchFamily="18" charset="0"/>
                        <a:ea typeface="华文中宋" panose="02010600040101010101" pitchFamily="2" charset="-122"/>
                      </a:rPr>
                      <m:t>。</m:t>
                    </m:r>
                  </m:oMath>
                </a14:m>
                <a:r>
                  <a:rPr lang="zh-CN" altLang="en-US" sz="2000" kern="100" dirty="0">
                    <a:latin typeface="华文中宋" panose="02010600040101010101" pitchFamily="2" charset="-122"/>
                    <a:ea typeface="华文中宋" panose="02010600040101010101" pitchFamily="2" charset="-122"/>
                  </a:rPr>
                  <a:t>即</a:t>
                </a:r>
                <a:r>
                  <a:rPr lang="zh-CN" altLang="zh-CN" sz="2000" kern="100" dirty="0">
                    <a:latin typeface="华文中宋" panose="02010600040101010101" pitchFamily="2" charset="-122"/>
                    <a:ea typeface="华文中宋" panose="02010600040101010101" pitchFamily="2" charset="-122"/>
                  </a:rPr>
                  <a:t>当</a:t>
                </a:r>
                <a14:m>
                  <m:oMath xmlns:m="http://schemas.openxmlformats.org/officeDocument/2006/math">
                    <m:r>
                      <a:rPr lang="en-US" altLang="zh-CN" sz="2000" kern="100">
                        <a:latin typeface="Cambria Math" panose="02040503050406030204" pitchFamily="18" charset="0"/>
                        <a:ea typeface="华文中宋" panose="02010600040101010101" pitchFamily="2" charset="-122"/>
                      </a:rPr>
                      <m:t>𝑛</m:t>
                    </m:r>
                    <m:r>
                      <a:rPr lang="en-US" altLang="zh-CN" sz="2000" kern="100">
                        <a:latin typeface="Cambria Math" panose="02040503050406030204" pitchFamily="18" charset="0"/>
                        <a:ea typeface="华文中宋" panose="02010600040101010101" pitchFamily="2" charset="-122"/>
                      </a:rPr>
                      <m:t>→∞</m:t>
                    </m:r>
                  </m:oMath>
                </a14:m>
                <a:r>
                  <a:rPr lang="zh-CN" altLang="en-US" sz="2000" kern="100" dirty="0">
                    <a:latin typeface="华文中宋" panose="02010600040101010101" pitchFamily="2" charset="-122"/>
                    <a:ea typeface="华文中宋" panose="02010600040101010101" pitchFamily="2" charset="-122"/>
                  </a:rPr>
                  <a:t>时，估计量</a:t>
                </a:r>
                <a14:m>
                  <m:oMath xmlns:m="http://schemas.openxmlformats.org/officeDocument/2006/math">
                    <m:acc>
                      <m:accPr>
                        <m:chr m:val="̂"/>
                        <m:ctrlPr>
                          <a:rPr lang="en-US" altLang="zh-CN" sz="2000" i="1" kern="100">
                            <a:latin typeface="Cambria Math" panose="02040503050406030204" pitchFamily="18" charset="0"/>
                            <a:ea typeface="华文中宋" panose="02010600040101010101" pitchFamily="2" charset="-122"/>
                          </a:rPr>
                        </m:ctrlPr>
                      </m:accPr>
                      <m:e>
                        <m:r>
                          <a:rPr lang="en-US" altLang="zh-CN" sz="2000" kern="100">
                            <a:latin typeface="Cambria Math" panose="02040503050406030204" pitchFamily="18" charset="0"/>
                            <a:ea typeface="华文中宋" panose="02010600040101010101" pitchFamily="2" charset="-122"/>
                          </a:rPr>
                          <m:t>𝜃</m:t>
                        </m:r>
                      </m:e>
                    </m:acc>
                  </m:oMath>
                </a14:m>
                <a:r>
                  <a:rPr lang="zh-CN" altLang="en-US" sz="2000" kern="100" dirty="0">
                    <a:latin typeface="华文中宋" panose="02010600040101010101" pitchFamily="2" charset="-122"/>
                    <a:ea typeface="华文中宋" panose="02010600040101010101" pitchFamily="2" charset="-122"/>
                  </a:rPr>
                  <a:t>在其真值</a:t>
                </a:r>
                <a14:m>
                  <m:oMath xmlns:m="http://schemas.openxmlformats.org/officeDocument/2006/math">
                    <m:r>
                      <a:rPr lang="en-US" altLang="zh-CN" sz="2000" kern="100">
                        <a:latin typeface="Cambria Math" panose="02040503050406030204" pitchFamily="18" charset="0"/>
                        <a:ea typeface="华文中宋" panose="02010600040101010101" pitchFamily="2" charset="-122"/>
                      </a:rPr>
                      <m:t>𝜃</m:t>
                    </m:r>
                  </m:oMath>
                </a14:m>
                <a:r>
                  <a:rPr lang="zh-CN" altLang="en-US" sz="2000" kern="100" dirty="0">
                    <a:latin typeface="华文中宋" panose="02010600040101010101" pitchFamily="2" charset="-122"/>
                    <a:ea typeface="华文中宋" panose="02010600040101010101" pitchFamily="2" charset="-122"/>
                  </a:rPr>
                  <a:t>附近的概率趋近于</a:t>
                </a:r>
                <a:r>
                  <a:rPr lang="en-US" altLang="zh-CN" sz="2000" kern="100" dirty="0">
                    <a:latin typeface="华文中宋" panose="02010600040101010101" pitchFamily="2" charset="-122"/>
                    <a:ea typeface="华文中宋" panose="02010600040101010101" pitchFamily="2" charset="-122"/>
                  </a:rPr>
                  <a:t>1</a:t>
                </a:r>
                <a:r>
                  <a:rPr lang="zh-CN" altLang="en-US" sz="2000" kern="100" dirty="0">
                    <a:latin typeface="华文中宋" panose="02010600040101010101" pitchFamily="2" charset="-122"/>
                    <a:ea typeface="华文中宋" panose="02010600040101010101" pitchFamily="2" charset="-122"/>
                  </a:rPr>
                  <a:t>。</a:t>
                </a:r>
                <a:endParaRPr lang="en-US" altLang="zh-CN" sz="2000" kern="100" dirty="0">
                  <a:latin typeface="华文中宋" panose="02010600040101010101" pitchFamily="2" charset="-122"/>
                  <a:ea typeface="华文中宋" panose="02010600040101010101" pitchFamily="2" charset="-122"/>
                </a:endParaRPr>
              </a:p>
              <a:p>
                <a:pPr marL="896938" indent="627063"/>
                <a:r>
                  <a:rPr lang="zh-CN" altLang="en-US" sz="2000" b="1" kern="100" dirty="0">
                    <a:latin typeface="华文中宋" panose="02010600040101010101" pitchFamily="2" charset="-122"/>
                    <a:ea typeface="华文中宋" panose="02010600040101010101" pitchFamily="2" charset="-122"/>
                  </a:rPr>
                  <a:t>定义</a:t>
                </a:r>
                <a:r>
                  <a:rPr lang="en-US" altLang="zh-CN" sz="2000" b="1" kern="100" dirty="0">
                    <a:latin typeface="华文中宋" panose="02010600040101010101" pitchFamily="2" charset="-122"/>
                    <a:ea typeface="华文中宋" panose="02010600040101010101" pitchFamily="2" charset="-122"/>
                  </a:rPr>
                  <a:t>1.6.4</a:t>
                </a:r>
                <a:r>
                  <a:rPr lang="zh-CN" altLang="en-US" sz="2000" kern="100" dirty="0">
                    <a:latin typeface="华文中宋" panose="02010600040101010101" pitchFamily="2" charset="-122"/>
                    <a:ea typeface="华文中宋" panose="02010600040101010101" pitchFamily="2" charset="-122"/>
                  </a:rPr>
                  <a:t>（“依概率收敛”的定义）若存在常数</a:t>
                </a:r>
                <a14:m>
                  <m:oMath xmlns:m="http://schemas.openxmlformats.org/officeDocument/2006/math">
                    <m:r>
                      <m:rPr>
                        <m:sty m:val="p"/>
                      </m:rPr>
                      <a:rPr lang="en-US" altLang="zh-CN" sz="2000" kern="100">
                        <a:latin typeface="Cambria Math" panose="02040503050406030204" pitchFamily="18" charset="0"/>
                        <a:ea typeface="华文中宋" panose="02010600040101010101" pitchFamily="2" charset="-122"/>
                      </a:rPr>
                      <m:t>a</m:t>
                    </m:r>
                  </m:oMath>
                </a14:m>
                <a:r>
                  <a:rPr lang="en-US" altLang="zh-CN" sz="2000" kern="100" dirty="0">
                    <a:latin typeface="华文中宋" panose="02010600040101010101" pitchFamily="2" charset="-122"/>
                    <a:ea typeface="华文中宋" panose="02010600040101010101" pitchFamily="2" charset="-122"/>
                  </a:rPr>
                  <a:t>,</a:t>
                </a:r>
                <a:r>
                  <a:rPr lang="zh-CN" altLang="en-US" sz="2000" kern="100" dirty="0">
                    <a:latin typeface="华文中宋" panose="02010600040101010101" pitchFamily="2" charset="-122"/>
                    <a:ea typeface="华文中宋" panose="02010600040101010101" pitchFamily="2" charset="-122"/>
                  </a:rPr>
                  <a:t>使得对于任何</a:t>
                </a:r>
                <a14:m>
                  <m:oMath xmlns:m="http://schemas.openxmlformats.org/officeDocument/2006/math">
                    <m:r>
                      <a:rPr lang="en-US" altLang="zh-CN" sz="2000" kern="100">
                        <a:latin typeface="Cambria Math" panose="02040503050406030204" pitchFamily="18" charset="0"/>
                        <a:ea typeface="华文中宋" panose="02010600040101010101" pitchFamily="2" charset="-122"/>
                      </a:rPr>
                      <m:t>𝜖</m:t>
                    </m:r>
                    <m:r>
                      <a:rPr lang="en-US" altLang="zh-CN" sz="2000" kern="100">
                        <a:latin typeface="Cambria Math" panose="02040503050406030204" pitchFamily="18" charset="0"/>
                        <a:ea typeface="华文中宋" panose="02010600040101010101" pitchFamily="2" charset="-122"/>
                      </a:rPr>
                      <m:t>&gt;0</m:t>
                    </m:r>
                  </m:oMath>
                </a14:m>
                <a:r>
                  <a:rPr lang="en-US" altLang="zh-CN" sz="2000" kern="100" dirty="0">
                    <a:latin typeface="华文中宋" panose="02010600040101010101" pitchFamily="2" charset="-122"/>
                    <a:ea typeface="华文中宋" panose="02010600040101010101" pitchFamily="2" charset="-122"/>
                  </a:rPr>
                  <a:t>,</a:t>
                </a:r>
                <a:r>
                  <a:rPr lang="zh-CN" altLang="en-US" sz="2000" kern="100" dirty="0">
                    <a:latin typeface="华文中宋" panose="02010600040101010101" pitchFamily="2" charset="-122"/>
                    <a:ea typeface="华文中宋" panose="02010600040101010101" pitchFamily="2" charset="-122"/>
                  </a:rPr>
                  <a:t>有</a:t>
                </a:r>
                <a14:m>
                  <m:oMath xmlns:m="http://schemas.openxmlformats.org/officeDocument/2006/math">
                    <m:limLow>
                      <m:limLowPr>
                        <m:ctrlPr>
                          <a:rPr lang="en-US" altLang="zh-CN" sz="2000" i="1" kern="100">
                            <a:latin typeface="Cambria Math" panose="02040503050406030204" pitchFamily="18" charset="0"/>
                            <a:ea typeface="华文中宋" panose="02010600040101010101" pitchFamily="2" charset="-122"/>
                          </a:rPr>
                        </m:ctrlPr>
                      </m:limLowPr>
                      <m:e>
                        <m:r>
                          <m:rPr>
                            <m:sty m:val="p"/>
                          </m:rPr>
                          <a:rPr lang="en-US" altLang="zh-CN" sz="2000" kern="100">
                            <a:latin typeface="Cambria Math" panose="02040503050406030204" pitchFamily="18" charset="0"/>
                            <a:ea typeface="华文中宋" panose="02010600040101010101" pitchFamily="2" charset="-122"/>
                          </a:rPr>
                          <m:t>lim</m:t>
                        </m:r>
                      </m:e>
                      <m:lim>
                        <m:r>
                          <a:rPr lang="en-US" altLang="zh-CN" sz="2000" kern="100">
                            <a:latin typeface="Cambria Math" panose="02040503050406030204" pitchFamily="18" charset="0"/>
                            <a:ea typeface="华文中宋" panose="02010600040101010101" pitchFamily="2" charset="-122"/>
                          </a:rPr>
                          <m:t>𝒏</m:t>
                        </m:r>
                        <m:r>
                          <a:rPr lang="en-US" altLang="zh-CN" sz="2000" kern="100">
                            <a:latin typeface="Cambria Math" panose="02040503050406030204" pitchFamily="18" charset="0"/>
                            <a:ea typeface="华文中宋" panose="02010600040101010101" pitchFamily="2" charset="-122"/>
                          </a:rPr>
                          <m:t>→∞</m:t>
                        </m:r>
                      </m:lim>
                    </m:limLow>
                    <m:r>
                      <a:rPr lang="en-US" altLang="zh-CN" sz="2000" kern="100">
                        <a:latin typeface="Cambria Math" panose="02040503050406030204" pitchFamily="18" charset="0"/>
                        <a:ea typeface="华文中宋" panose="02010600040101010101" pitchFamily="2" charset="-122"/>
                      </a:rPr>
                      <m:t>𝑷</m:t>
                    </m:r>
                    <m:d>
                      <m:dPr>
                        <m:ctrlPr>
                          <a:rPr lang="en-US" altLang="zh-CN" sz="2000" i="1" kern="100">
                            <a:latin typeface="Cambria Math" panose="02040503050406030204" pitchFamily="18" charset="0"/>
                            <a:ea typeface="华文中宋" panose="02010600040101010101" pitchFamily="2" charset="-122"/>
                          </a:rPr>
                        </m:ctrlPr>
                      </m:dPr>
                      <m:e>
                        <m:d>
                          <m:dPr>
                            <m:begChr m:val="|"/>
                            <m:endChr m:val="|"/>
                            <m:ctrlPr>
                              <a:rPr lang="en-US" altLang="zh-CN" sz="2000" i="1" kern="100">
                                <a:latin typeface="Cambria Math" panose="02040503050406030204" pitchFamily="18" charset="0"/>
                                <a:ea typeface="华文中宋" panose="02010600040101010101" pitchFamily="2" charset="-122"/>
                              </a:rPr>
                            </m:ctrlPr>
                          </m:dPr>
                          <m:e>
                            <m:sSub>
                              <m:sSubPr>
                                <m:ctrlPr>
                                  <a:rPr lang="en-US" altLang="zh-CN" sz="2000" i="1" kern="100">
                                    <a:latin typeface="Cambria Math" panose="02040503050406030204" pitchFamily="18" charset="0"/>
                                    <a:ea typeface="华文中宋" panose="02010600040101010101" pitchFamily="2" charset="-122"/>
                                  </a:rPr>
                                </m:ctrlPr>
                              </m:sSubPr>
                              <m:e>
                                <m:r>
                                  <a:rPr lang="en-US" altLang="zh-CN" sz="2000" kern="100">
                                    <a:latin typeface="Cambria Math" panose="02040503050406030204" pitchFamily="18" charset="0"/>
                                    <a:ea typeface="华文中宋" panose="02010600040101010101" pitchFamily="2" charset="-122"/>
                                  </a:rPr>
                                  <m:t>𝝃</m:t>
                                </m:r>
                              </m:e>
                              <m:sub>
                                <m:r>
                                  <a:rPr lang="en-US" altLang="zh-CN" sz="2000" kern="100">
                                    <a:latin typeface="Cambria Math" panose="02040503050406030204" pitchFamily="18" charset="0"/>
                                    <a:ea typeface="华文中宋" panose="02010600040101010101" pitchFamily="2" charset="-122"/>
                                  </a:rPr>
                                  <m:t>𝒏</m:t>
                                </m:r>
                              </m:sub>
                            </m:sSub>
                            <m:r>
                              <a:rPr lang="en-US" altLang="zh-CN" sz="2000" kern="100">
                                <a:latin typeface="Cambria Math" panose="02040503050406030204" pitchFamily="18" charset="0"/>
                                <a:ea typeface="华文中宋" panose="02010600040101010101" pitchFamily="2" charset="-122"/>
                              </a:rPr>
                              <m:t>−</m:t>
                            </m:r>
                            <m:r>
                              <a:rPr lang="en-US" altLang="zh-CN" sz="2000" kern="100">
                                <a:latin typeface="Cambria Math" panose="02040503050406030204" pitchFamily="18" charset="0"/>
                                <a:ea typeface="华文中宋" panose="02010600040101010101" pitchFamily="2" charset="-122"/>
                              </a:rPr>
                              <m:t>𝒂</m:t>
                            </m:r>
                          </m:e>
                        </m:d>
                        <m:r>
                          <a:rPr lang="en-US" altLang="zh-CN" sz="2000" kern="100">
                            <a:latin typeface="Cambria Math" panose="02040503050406030204" pitchFamily="18" charset="0"/>
                            <a:ea typeface="华文中宋" panose="02010600040101010101" pitchFamily="2" charset="-122"/>
                          </a:rPr>
                          <m:t>&lt;</m:t>
                        </m:r>
                        <m:r>
                          <a:rPr lang="en-US" altLang="zh-CN" sz="2000" kern="100">
                            <a:latin typeface="Cambria Math" panose="02040503050406030204" pitchFamily="18" charset="0"/>
                            <a:ea typeface="华文中宋" panose="02010600040101010101" pitchFamily="2" charset="-122"/>
                          </a:rPr>
                          <m:t>𝝐</m:t>
                        </m:r>
                      </m:e>
                    </m:d>
                    <m:r>
                      <a:rPr lang="en-US" altLang="zh-CN" sz="2000" kern="100">
                        <a:latin typeface="Cambria Math" panose="02040503050406030204" pitchFamily="18" charset="0"/>
                        <a:ea typeface="华文中宋" panose="02010600040101010101" pitchFamily="2" charset="-122"/>
                      </a:rPr>
                      <m:t>=</m:t>
                    </m:r>
                    <m:r>
                      <a:rPr lang="en-US" altLang="zh-CN" sz="2000" kern="100">
                        <a:latin typeface="Cambria Math" panose="02040503050406030204" pitchFamily="18" charset="0"/>
                        <a:ea typeface="华文中宋" panose="02010600040101010101" pitchFamily="2" charset="-122"/>
                      </a:rPr>
                      <m:t>𝟏</m:t>
                    </m:r>
                  </m:oMath>
                </a14:m>
                <a:r>
                  <a:rPr lang="zh-CN" altLang="en-US" sz="2000" kern="100" dirty="0">
                    <a:latin typeface="华文中宋" panose="02010600040101010101" pitchFamily="2" charset="-122"/>
                    <a:ea typeface="华文中宋" panose="02010600040101010101" pitchFamily="2" charset="-122"/>
                  </a:rPr>
                  <a:t>，则称随机变量序列</a:t>
                </a:r>
                <a14:m>
                  <m:oMath xmlns:m="http://schemas.openxmlformats.org/officeDocument/2006/math">
                    <m:r>
                      <a:rPr lang="en-US" altLang="zh-CN" sz="2000" kern="100">
                        <a:latin typeface="Cambria Math" panose="02040503050406030204" pitchFamily="18" charset="0"/>
                        <a:ea typeface="华文中宋" panose="02010600040101010101" pitchFamily="2" charset="-122"/>
                      </a:rPr>
                      <m:t>{</m:t>
                    </m:r>
                    <m:sSub>
                      <m:sSubPr>
                        <m:ctrlPr>
                          <a:rPr lang="en-US" altLang="zh-CN" sz="2000" i="1" kern="100">
                            <a:latin typeface="Cambria Math" panose="02040503050406030204" pitchFamily="18" charset="0"/>
                            <a:ea typeface="华文中宋" panose="02010600040101010101" pitchFamily="2" charset="-122"/>
                          </a:rPr>
                        </m:ctrlPr>
                      </m:sSubPr>
                      <m:e>
                        <m:r>
                          <a:rPr lang="en-US" altLang="zh-CN" sz="2000" kern="100">
                            <a:latin typeface="Cambria Math" panose="02040503050406030204" pitchFamily="18" charset="0"/>
                            <a:ea typeface="华文中宋" panose="02010600040101010101" pitchFamily="2" charset="-122"/>
                          </a:rPr>
                          <m:t>𝝃</m:t>
                        </m:r>
                      </m:e>
                      <m:sub>
                        <m:r>
                          <a:rPr lang="en-US" altLang="zh-CN" sz="2000" kern="100">
                            <a:latin typeface="Cambria Math" panose="02040503050406030204" pitchFamily="18" charset="0"/>
                            <a:ea typeface="华文中宋" panose="02010600040101010101" pitchFamily="2" charset="-122"/>
                          </a:rPr>
                          <m:t>𝒏</m:t>
                        </m:r>
                      </m:sub>
                    </m:sSub>
                    <m:r>
                      <a:rPr lang="en-US" altLang="zh-CN" sz="2000" kern="100">
                        <a:latin typeface="Cambria Math" panose="02040503050406030204" pitchFamily="18" charset="0"/>
                        <a:ea typeface="华文中宋" panose="02010600040101010101" pitchFamily="2" charset="-122"/>
                      </a:rPr>
                      <m:t>}</m:t>
                    </m:r>
                  </m:oMath>
                </a14:m>
                <a:r>
                  <a:rPr lang="zh-CN" altLang="en-US" sz="2000" kern="100" dirty="0">
                    <a:latin typeface="华文中宋" panose="02010600040101010101" pitchFamily="2" charset="-122"/>
                    <a:ea typeface="华文中宋" panose="02010600040101010101" pitchFamily="2" charset="-122"/>
                  </a:rPr>
                  <a:t>依概率收敛于</a:t>
                </a:r>
                <a14:m>
                  <m:oMath xmlns:m="http://schemas.openxmlformats.org/officeDocument/2006/math">
                    <m:r>
                      <m:rPr>
                        <m:sty m:val="p"/>
                      </m:rPr>
                      <a:rPr lang="en-US" altLang="zh-CN" sz="2000" kern="100">
                        <a:latin typeface="Cambria Math" panose="02040503050406030204" pitchFamily="18" charset="0"/>
                        <a:ea typeface="华文中宋" panose="02010600040101010101" pitchFamily="2" charset="-122"/>
                      </a:rPr>
                      <m:t>a</m:t>
                    </m:r>
                  </m:oMath>
                </a14:m>
                <a:r>
                  <a:rPr lang="zh-CN" altLang="en-US" sz="2000" kern="100" dirty="0">
                    <a:latin typeface="华文中宋" panose="02010600040101010101" pitchFamily="2" charset="-122"/>
                    <a:ea typeface="华文中宋" panose="02010600040101010101" pitchFamily="2" charset="-122"/>
                  </a:rPr>
                  <a:t>。</a:t>
                </a:r>
                <a:endParaRPr lang="en-US" altLang="zh-CN" sz="2000" kern="100" dirty="0">
                  <a:latin typeface="华文中宋" panose="02010600040101010101" pitchFamily="2" charset="-122"/>
                  <a:ea typeface="华文中宋" panose="02010600040101010101" pitchFamily="2" charset="-122"/>
                </a:endParaRPr>
              </a:p>
              <a:p>
                <a:pPr marL="896938" indent="627063"/>
                <a:r>
                  <a:rPr lang="zh-CN" altLang="en-US" sz="2000" b="1" kern="100" dirty="0">
                    <a:latin typeface="华文中宋" panose="02010600040101010101" pitchFamily="2" charset="-122"/>
                    <a:ea typeface="华文中宋" panose="02010600040101010101" pitchFamily="2" charset="-122"/>
                  </a:rPr>
                  <a:t>定义</a:t>
                </a:r>
                <a:r>
                  <a:rPr lang="en-US" altLang="zh-CN" sz="2000" b="1" kern="100" dirty="0">
                    <a:latin typeface="华文中宋" panose="02010600040101010101" pitchFamily="2" charset="-122"/>
                    <a:ea typeface="华文中宋" panose="02010600040101010101" pitchFamily="2" charset="-122"/>
                  </a:rPr>
                  <a:t>1.6.5 </a:t>
                </a:r>
                <a:r>
                  <a:rPr lang="zh-CN" altLang="en-US" sz="2000" kern="100" dirty="0">
                    <a:latin typeface="华文中宋" panose="02010600040101010101" pitchFamily="2" charset="-122"/>
                    <a:ea typeface="华文中宋" panose="02010600040101010101" pitchFamily="2" charset="-122"/>
                  </a:rPr>
                  <a:t>若当</a:t>
                </a:r>
                <a14:m>
                  <m:oMath xmlns:m="http://schemas.openxmlformats.org/officeDocument/2006/math">
                    <m:r>
                      <a:rPr lang="en-US" altLang="zh-CN" sz="2000" kern="100">
                        <a:latin typeface="Cambria Math" panose="02040503050406030204" pitchFamily="18" charset="0"/>
                        <a:ea typeface="华文中宋" panose="02010600040101010101" pitchFamily="2" charset="-122"/>
                      </a:rPr>
                      <m:t>𝑛</m:t>
                    </m:r>
                    <m:r>
                      <a:rPr lang="en-US" altLang="zh-CN" sz="2000" kern="100">
                        <a:latin typeface="Cambria Math" panose="02040503050406030204" pitchFamily="18" charset="0"/>
                        <a:ea typeface="华文中宋" panose="02010600040101010101" pitchFamily="2" charset="-122"/>
                      </a:rPr>
                      <m:t>→∞</m:t>
                    </m:r>
                  </m:oMath>
                </a14:m>
                <a:r>
                  <a:rPr lang="zh-CN" altLang="en-US" sz="2000" kern="100" dirty="0">
                    <a:latin typeface="华文中宋" panose="02010600040101010101" pitchFamily="2" charset="-122"/>
                    <a:ea typeface="华文中宋" panose="02010600040101010101" pitchFamily="2" charset="-122"/>
                  </a:rPr>
                  <a:t>时，</a:t>
                </a:r>
                <a14:m>
                  <m:oMath xmlns:m="http://schemas.openxmlformats.org/officeDocument/2006/math">
                    <m:r>
                      <a:rPr lang="en-US" altLang="zh-CN" sz="2000" kern="100">
                        <a:latin typeface="Cambria Math" panose="02040503050406030204" pitchFamily="18" charset="0"/>
                        <a:ea typeface="华文中宋" panose="02010600040101010101" pitchFamily="2" charset="-122"/>
                      </a:rPr>
                      <m:t>𝜃</m:t>
                    </m:r>
                  </m:oMath>
                </a14:m>
                <a:r>
                  <a:rPr lang="zh-CN" altLang="en-US" sz="2000" kern="100" dirty="0">
                    <a:latin typeface="华文中宋" panose="02010600040101010101" pitchFamily="2" charset="-122"/>
                    <a:ea typeface="华文中宋" panose="02010600040101010101" pitchFamily="2" charset="-122"/>
                  </a:rPr>
                  <a:t>依概率收敛于</a:t>
                </a:r>
                <a14:m>
                  <m:oMath xmlns:m="http://schemas.openxmlformats.org/officeDocument/2006/math">
                    <m:acc>
                      <m:accPr>
                        <m:chr m:val="̂"/>
                        <m:ctrlPr>
                          <a:rPr lang="en-US" altLang="zh-CN" sz="2000" i="1" kern="100">
                            <a:latin typeface="Cambria Math" panose="02040503050406030204" pitchFamily="18" charset="0"/>
                            <a:ea typeface="华文中宋" panose="02010600040101010101" pitchFamily="2" charset="-122"/>
                          </a:rPr>
                        </m:ctrlPr>
                      </m:accPr>
                      <m:e>
                        <m:r>
                          <a:rPr lang="en-US" altLang="zh-CN" sz="2000" kern="100">
                            <a:latin typeface="Cambria Math" panose="02040503050406030204" pitchFamily="18" charset="0"/>
                            <a:ea typeface="华文中宋" panose="02010600040101010101" pitchFamily="2" charset="-122"/>
                          </a:rPr>
                          <m:t>𝜃</m:t>
                        </m:r>
                      </m:e>
                    </m:acc>
                  </m:oMath>
                </a14:m>
                <a:r>
                  <a:rPr lang="zh-CN" altLang="en-US" sz="2000" kern="100" dirty="0">
                    <a:latin typeface="华文中宋" panose="02010600040101010101" pitchFamily="2" charset="-122"/>
                    <a:ea typeface="华文中宋" panose="02010600040101010101" pitchFamily="2" charset="-122"/>
                  </a:rPr>
                  <a:t>，则称</a:t>
                </a:r>
                <a14:m>
                  <m:oMath xmlns:m="http://schemas.openxmlformats.org/officeDocument/2006/math">
                    <m:acc>
                      <m:accPr>
                        <m:chr m:val="̂"/>
                        <m:ctrlPr>
                          <a:rPr lang="en-US" altLang="zh-CN" sz="2000" i="1" kern="100">
                            <a:latin typeface="Cambria Math" panose="02040503050406030204" pitchFamily="18" charset="0"/>
                            <a:ea typeface="华文中宋" panose="02010600040101010101" pitchFamily="2" charset="-122"/>
                          </a:rPr>
                        </m:ctrlPr>
                      </m:accPr>
                      <m:e>
                        <m:r>
                          <a:rPr lang="en-US" altLang="zh-CN" sz="2000" kern="100">
                            <a:latin typeface="Cambria Math" panose="02040503050406030204" pitchFamily="18" charset="0"/>
                            <a:ea typeface="华文中宋" panose="02010600040101010101" pitchFamily="2" charset="-122"/>
                          </a:rPr>
                          <m:t>𝜃</m:t>
                        </m:r>
                      </m:e>
                    </m:acc>
                  </m:oMath>
                </a14:m>
                <a:r>
                  <a:rPr lang="zh-CN" altLang="en-US" sz="2000" kern="100" dirty="0">
                    <a:latin typeface="华文中宋" panose="02010600040101010101" pitchFamily="2" charset="-122"/>
                    <a:ea typeface="华文中宋" panose="02010600040101010101" pitchFamily="2" charset="-122"/>
                  </a:rPr>
                  <a:t>是参数</a:t>
                </a:r>
                <a14:m>
                  <m:oMath xmlns:m="http://schemas.openxmlformats.org/officeDocument/2006/math">
                    <m:r>
                      <a:rPr lang="en-US" altLang="zh-CN" sz="2000" kern="100">
                        <a:latin typeface="Cambria Math" panose="02040503050406030204" pitchFamily="18" charset="0"/>
                        <a:ea typeface="华文中宋" panose="02010600040101010101" pitchFamily="2" charset="-122"/>
                      </a:rPr>
                      <m:t>𝜃</m:t>
                    </m:r>
                  </m:oMath>
                </a14:m>
                <a:r>
                  <a:rPr lang="zh-CN" altLang="en-US" sz="2000" kern="100" dirty="0">
                    <a:latin typeface="华文中宋" panose="02010600040101010101" pitchFamily="2" charset="-122"/>
                    <a:ea typeface="华文中宋" panose="02010600040101010101" pitchFamily="2" charset="-122"/>
                  </a:rPr>
                  <a:t>的一致估计量。</a:t>
                </a:r>
                <a:endParaRPr lang="en-US" altLang="zh-CN" sz="2000" kern="100" dirty="0">
                  <a:latin typeface="华文中宋" panose="02010600040101010101" pitchFamily="2" charset="-122"/>
                  <a:ea typeface="华文中宋" panose="02010600040101010101" pitchFamily="2" charset="-122"/>
                </a:endParaRPr>
              </a:p>
              <a:p>
                <a:pPr marL="896938" indent="-1588"/>
                <a:r>
                  <a:rPr lang="zh-CN" altLang="en-US" sz="2000" kern="100" dirty="0">
                    <a:latin typeface="华文中宋" panose="02010600040101010101" pitchFamily="2" charset="-122"/>
                    <a:ea typeface="华文中宋" panose="02010600040101010101" pitchFamily="2" charset="-122"/>
                  </a:rPr>
                  <a:t>注意：</a:t>
                </a:r>
                <a:endParaRPr lang="en-US" altLang="zh-CN" sz="2000" kern="100" dirty="0">
                  <a:latin typeface="华文中宋" panose="02010600040101010101" pitchFamily="2" charset="-122"/>
                  <a:ea typeface="华文中宋" panose="02010600040101010101" pitchFamily="2" charset="-122"/>
                </a:endParaRPr>
              </a:p>
              <a:p>
                <a:pPr marL="896938" indent="-1588"/>
                <a:r>
                  <a:rPr lang="en-US" altLang="zh-CN" sz="2000" kern="100" dirty="0">
                    <a:latin typeface="华文中宋" panose="02010600040101010101" pitchFamily="2" charset="-122"/>
                    <a:ea typeface="华文中宋" panose="02010600040101010101" pitchFamily="2" charset="-122"/>
                  </a:rPr>
                  <a:t>1.</a:t>
                </a:r>
                <a:r>
                  <a:rPr lang="zh-CN" altLang="zh-CN" sz="2000" kern="100" dirty="0">
                    <a:latin typeface="华文中宋" panose="02010600040101010101" pitchFamily="2" charset="-122"/>
                    <a:ea typeface="华文中宋" panose="02010600040101010101" pitchFamily="2" charset="-122"/>
                  </a:rPr>
                  <a:t>一致性是从极限性质来看的，它只在样本容量较大时才起作用。</a:t>
                </a:r>
              </a:p>
              <a:p>
                <a:pPr marL="896938" indent="-1588"/>
                <a:r>
                  <a:rPr lang="en-US" altLang="zh-CN" sz="2000" kern="100" dirty="0">
                    <a:latin typeface="华文中宋" panose="02010600040101010101" pitchFamily="2" charset="-122"/>
                    <a:ea typeface="华文中宋" panose="02010600040101010101" pitchFamily="2" charset="-122"/>
                  </a:rPr>
                  <a:t>2.</a:t>
                </a:r>
                <a:r>
                  <a:rPr lang="zh-CN" altLang="zh-CN" sz="2000" kern="100" dirty="0">
                    <a:latin typeface="华文中宋" panose="02010600040101010101" pitchFamily="2" charset="-122"/>
                    <a:ea typeface="华文中宋" panose="02010600040101010101" pitchFamily="2" charset="-122"/>
                  </a:rPr>
                  <a:t>作为评价估计量好坏的一个标准，在估计量的一致性和无偏性</a:t>
                </a:r>
                <a:endParaRPr lang="en-US" altLang="zh-CN" sz="2000" kern="100" dirty="0">
                  <a:latin typeface="华文中宋" panose="02010600040101010101" pitchFamily="2" charset="-122"/>
                  <a:ea typeface="华文中宋" panose="02010600040101010101" pitchFamily="2" charset="-122"/>
                </a:endParaRPr>
              </a:p>
              <a:p>
                <a:pPr marL="896938" indent="-1588"/>
                <a:r>
                  <a:rPr lang="zh-CN" altLang="zh-CN" sz="2000" kern="100" dirty="0">
                    <a:latin typeface="华文中宋" panose="02010600040101010101" pitchFamily="2" charset="-122"/>
                    <a:ea typeface="华文中宋" panose="02010600040101010101" pitchFamily="2" charset="-122"/>
                  </a:rPr>
                  <a:t>二者中更偏重于选择一致性。</a:t>
                </a:r>
                <a:endParaRPr lang="en-US" altLang="zh-CN" sz="2000" kern="100" dirty="0">
                  <a:latin typeface="华文中宋" panose="02010600040101010101" pitchFamily="2" charset="-122"/>
                  <a:ea typeface="华文中宋" panose="02010600040101010101" pitchFamily="2" charset="-122"/>
                </a:endParaRPr>
              </a:p>
              <a:p>
                <a:pPr marL="896938" indent="-1588"/>
                <a:r>
                  <a:rPr lang="en-US" altLang="zh-CN" sz="2000" kern="100" dirty="0">
                    <a:latin typeface="华文中宋" panose="02010600040101010101" pitchFamily="2" charset="-122"/>
                    <a:ea typeface="华文中宋" panose="02010600040101010101" pitchFamily="2" charset="-122"/>
                  </a:rPr>
                  <a:t>3.</a:t>
                </a:r>
                <a:r>
                  <a:rPr lang="zh-CN" altLang="zh-CN" sz="2000" kern="100" dirty="0">
                    <a:latin typeface="华文中宋" panose="02010600040101010101" pitchFamily="2" charset="-122"/>
                    <a:ea typeface="华文中宋" panose="02010600040101010101" pitchFamily="2" charset="-122"/>
                  </a:rPr>
                  <a:t>一个有偏的一致性估计量在大样本下，同时具有“有效性”和</a:t>
                </a:r>
                <a:endParaRPr lang="en-US" altLang="zh-CN" sz="2000" kern="100" dirty="0">
                  <a:latin typeface="华文中宋" panose="02010600040101010101" pitchFamily="2" charset="-122"/>
                  <a:ea typeface="华文中宋" panose="02010600040101010101" pitchFamily="2" charset="-122"/>
                </a:endParaRPr>
              </a:p>
              <a:p>
                <a:pPr marL="896938" indent="-1588"/>
                <a:r>
                  <a:rPr lang="zh-CN" altLang="zh-CN" sz="2000" kern="100" dirty="0">
                    <a:latin typeface="华文中宋" panose="02010600040101010101" pitchFamily="2" charset="-122"/>
                    <a:ea typeface="华文中宋" panose="02010600040101010101" pitchFamily="2" charset="-122"/>
                  </a:rPr>
                  <a:t>“无偏性”。显然，它要比一个方差很大的无偏估计量优越得多。</a:t>
                </a:r>
                <a:endParaRPr lang="en-US" altLang="zh-CN" sz="2000" kern="100" dirty="0">
                  <a:latin typeface="华文中宋" panose="02010600040101010101" pitchFamily="2" charset="-122"/>
                  <a:ea typeface="华文中宋" panose="02010600040101010101" pitchFamily="2" charset="-122"/>
                </a:endParaRPr>
              </a:p>
              <a:p>
                <a:pPr marL="896938" indent="-1588"/>
                <a:r>
                  <a:rPr lang="en-US" altLang="zh-CN" sz="2000" kern="100" dirty="0">
                    <a:latin typeface="华文中宋" panose="02010600040101010101" pitchFamily="2" charset="-122"/>
                    <a:ea typeface="华文中宋" panose="02010600040101010101" pitchFamily="2" charset="-122"/>
                  </a:rPr>
                  <a:t>4.</a:t>
                </a:r>
                <a:r>
                  <a:rPr lang="zh-CN" altLang="zh-CN" sz="2000" kern="100" dirty="0">
                    <a:latin typeface="华文中宋" panose="02010600040101010101" pitchFamily="2" charset="-122"/>
                    <a:ea typeface="华文中宋" panose="02010600040101010101" pitchFamily="2" charset="-122"/>
                  </a:rPr>
                  <a:t>一致性和</a:t>
                </a:r>
                <a:r>
                  <a:rPr lang="en-US" altLang="zh-CN" sz="2000" kern="100" dirty="0">
                    <a:latin typeface="华文中宋" panose="02010600040101010101" pitchFamily="2" charset="-122"/>
                    <a:ea typeface="华文中宋" panose="02010600040101010101" pitchFamily="2" charset="-122"/>
                  </a:rPr>
                  <a:t>MSE</a:t>
                </a:r>
                <a:r>
                  <a:rPr lang="zh-CN" altLang="en-US" sz="2000" kern="100" dirty="0">
                    <a:latin typeface="华文中宋" panose="02010600040101010101" pitchFamily="2" charset="-122"/>
                    <a:ea typeface="华文中宋" panose="02010600040101010101" pitchFamily="2" charset="-122"/>
                  </a:rPr>
                  <a:t>（当</a:t>
                </a:r>
                <a14:m>
                  <m:oMath xmlns:m="http://schemas.openxmlformats.org/officeDocument/2006/math">
                    <m:r>
                      <a:rPr lang="en-US" altLang="zh-CN" sz="2000" kern="100">
                        <a:latin typeface="Cambria Math" panose="02040503050406030204" pitchFamily="18" charset="0"/>
                        <a:ea typeface="华文中宋" panose="02010600040101010101" pitchFamily="2" charset="-122"/>
                      </a:rPr>
                      <m:t>𝑛</m:t>
                    </m:r>
                    <m:r>
                      <a:rPr lang="en-US" altLang="zh-CN" sz="2000" kern="100">
                        <a:latin typeface="Cambria Math" panose="02040503050406030204" pitchFamily="18" charset="0"/>
                        <a:ea typeface="华文中宋" panose="02010600040101010101" pitchFamily="2" charset="-122"/>
                      </a:rPr>
                      <m:t>→∞</m:t>
                    </m:r>
                  </m:oMath>
                </a14:m>
                <a:r>
                  <a:rPr lang="zh-CN" altLang="en-US" sz="2000" kern="100" dirty="0">
                    <a:latin typeface="华文中宋" panose="02010600040101010101" pitchFamily="2" charset="-122"/>
                    <a:ea typeface="华文中宋" panose="02010600040101010101" pitchFamily="2" charset="-122"/>
                  </a:rPr>
                  <a:t>时）</a:t>
                </a:r>
                <a:r>
                  <a:rPr lang="zh-CN" altLang="zh-CN" sz="2000" kern="100" dirty="0">
                    <a:latin typeface="华文中宋" panose="02010600040101010101" pitchFamily="2" charset="-122"/>
                    <a:ea typeface="华文中宋" panose="02010600040101010101" pitchFamily="2" charset="-122"/>
                  </a:rPr>
                  <a:t>这两条标准在计量中往往是通用的</a:t>
                </a:r>
                <a:r>
                  <a:rPr lang="zh-CN" altLang="en-US" sz="2000" kern="100" dirty="0">
                    <a:latin typeface="华文中宋" panose="02010600040101010101" pitchFamily="2" charset="-122"/>
                    <a:ea typeface="华文中宋" panose="02010600040101010101" pitchFamily="2" charset="-122"/>
                  </a:rPr>
                  <a:t>。</a:t>
                </a:r>
                <a:endParaRPr lang="zh-CN" altLang="zh-CN" sz="2000" kern="100" dirty="0">
                  <a:latin typeface="华文中宋" panose="02010600040101010101" pitchFamily="2" charset="-122"/>
                  <a:ea typeface="华文中宋" panose="02010600040101010101" pitchFamily="2" charset="-122"/>
                </a:endParaRPr>
              </a:p>
              <a:p>
                <a:pPr marL="896938" indent="627063"/>
                <a:endParaRPr lang="zh-CN" altLang="zh-CN" sz="2000" kern="100" dirty="0">
                  <a:latin typeface="华文中宋" panose="02010600040101010101" pitchFamily="2" charset="-122"/>
                  <a:ea typeface="华文中宋" panose="02010600040101010101" pitchFamily="2" charset="-122"/>
                </a:endParaRPr>
              </a:p>
              <a:p>
                <a:pPr marL="896938" indent="627063"/>
                <a:endParaRPr lang="en-US" altLang="zh-CN" sz="2000"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5579541"/>
              </a:xfrm>
              <a:prstGeom prst="rect">
                <a:avLst/>
              </a:prstGeom>
              <a:blipFill>
                <a:blip r:embed="rId2"/>
                <a:stretch>
                  <a:fillRect t="-1202" r="-419"/>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820D09FD-66AB-4289-82B5-988ABF0E2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101" y="3918510"/>
            <a:ext cx="3116744" cy="2806140"/>
          </a:xfrm>
          <a:prstGeom prst="rect">
            <a:avLst/>
          </a:prstGeom>
        </p:spPr>
      </p:pic>
    </p:spTree>
    <p:extLst>
      <p:ext uri="{BB962C8B-B14F-4D97-AF65-F5344CB8AC3E}">
        <p14:creationId xmlns:p14="http://schemas.microsoft.com/office/powerpoint/2010/main" val="3507779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3724096"/>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通过样本，估计总体（二）</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估计方法</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kern="100" dirty="0">
                    <a:latin typeface="华文中宋" panose="02010600040101010101" pitchFamily="2" charset="-122"/>
                    <a:ea typeface="华文中宋" panose="02010600040101010101" pitchFamily="2" charset="-122"/>
                  </a:rPr>
                  <a:t>一</a:t>
                </a:r>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点估计</a:t>
                </a:r>
                <a:r>
                  <a:rPr lang="en-US" altLang="zh-CN" kern="100" dirty="0">
                    <a:latin typeface="华文中宋" panose="02010600040101010101" pitchFamily="2" charset="-122"/>
                    <a:ea typeface="华文中宋" panose="02010600040101010101" pitchFamily="2" charset="-122"/>
                  </a:rPr>
                  <a:t>       </a:t>
                </a:r>
              </a:p>
              <a:p>
                <a:pPr marL="896938" indent="-1588"/>
                <a:r>
                  <a:rPr lang="en-US" altLang="zh-CN" sz="2000" kern="100" dirty="0">
                    <a:latin typeface="华文中宋" panose="02010600040101010101" pitchFamily="2" charset="-122"/>
                    <a:ea typeface="华文中宋" panose="02010600040101010101" pitchFamily="2" charset="-122"/>
                  </a:rPr>
                  <a:t>      </a:t>
                </a:r>
                <a:r>
                  <a:rPr lang="zh-CN" altLang="zh-CN" kern="100" dirty="0">
                    <a:latin typeface="华文中宋" panose="02010600040101010101" pitchFamily="2" charset="-122"/>
                    <a:ea typeface="华文中宋" panose="02010600040101010101" pitchFamily="2" charset="-122"/>
                  </a:rPr>
                  <a:t>点估计就是给出被估计参数的一个特定的估计值。常用的点估法有四种，即矩法、最大似然估计法、最小二乘估计法和最小</a:t>
                </a:r>
                <a14:m>
                  <m:oMath xmlns:m="http://schemas.openxmlformats.org/officeDocument/2006/math">
                    <m:sSup>
                      <m:sSupPr>
                        <m:ctrlPr>
                          <a:rPr lang="en-US" altLang="zh-CN" b="0" i="1" kern="100" dirty="0" smtClean="0">
                            <a:latin typeface="Cambria Math" panose="02040503050406030204" pitchFamily="18" charset="0"/>
                            <a:ea typeface="华文中宋" panose="02010600040101010101" pitchFamily="2" charset="-122"/>
                          </a:rPr>
                        </m:ctrlPr>
                      </m:sSupPr>
                      <m:e>
                        <m:r>
                          <a:rPr lang="en-US" altLang="zh-CN" i="1" kern="100" dirty="0" smtClean="0">
                            <a:latin typeface="Cambria Math" panose="02040503050406030204" pitchFamily="18" charset="0"/>
                            <a:ea typeface="华文中宋" panose="02010600040101010101" pitchFamily="2" charset="-122"/>
                          </a:rPr>
                          <m:t>𝜒</m:t>
                        </m:r>
                      </m:e>
                      <m:sup>
                        <m:r>
                          <a:rPr lang="en-US" altLang="zh-CN" b="0" i="1" kern="100" dirty="0" smtClean="0">
                            <a:latin typeface="Cambria Math" panose="02040503050406030204" pitchFamily="18" charset="0"/>
                            <a:ea typeface="华文中宋" panose="02010600040101010101" pitchFamily="2" charset="-122"/>
                          </a:rPr>
                          <m:t>2</m:t>
                        </m:r>
                      </m:sup>
                    </m:sSup>
                    <m:r>
                      <a:rPr lang="zh-CN" altLang="en-US" i="1" kern="100" dirty="0">
                        <a:latin typeface="Cambria Math" panose="02040503050406030204" pitchFamily="18" charset="0"/>
                        <a:ea typeface="华文中宋" panose="02010600040101010101" pitchFamily="2" charset="-122"/>
                      </a:rPr>
                      <m:t>法</m:t>
                    </m:r>
                  </m:oMath>
                </a14:m>
                <a:r>
                  <a:rPr lang="zh-CN" altLang="en-US"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a:p>
                <a:pPr marL="896938" indent="-1588"/>
                <a:r>
                  <a:rPr lang="en-US" altLang="zh-CN" kern="100" dirty="0">
                    <a:latin typeface="华文中宋" panose="02010600040101010101" pitchFamily="2" charset="-122"/>
                    <a:ea typeface="华文中宋" panose="02010600040101010101" pitchFamily="2" charset="-122"/>
                  </a:rPr>
                  <a:t>1. </a:t>
                </a:r>
                <a:r>
                  <a:rPr lang="zh-CN" altLang="en-US" kern="100" dirty="0">
                    <a:latin typeface="华文中宋" panose="02010600040101010101" pitchFamily="2" charset="-122"/>
                    <a:ea typeface="华文中宋" panose="02010600040101010101" pitchFamily="2" charset="-122"/>
                  </a:rPr>
                  <a:t>矩法（</a:t>
                </a:r>
                <a:r>
                  <a:rPr lang="en-US" altLang="zh-CN" kern="100" dirty="0">
                    <a:latin typeface="华文中宋" panose="02010600040101010101" pitchFamily="2" charset="-122"/>
                    <a:ea typeface="华文中宋" panose="02010600040101010101" pitchFamily="2" charset="-122"/>
                  </a:rPr>
                  <a:t> Moment Estimation Method</a:t>
                </a:r>
                <a:r>
                  <a:rPr lang="zh-CN" altLang="en-US"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a:p>
                <a:pPr marL="896938" indent="446088"/>
                <a:r>
                  <a:rPr lang="zh-CN" altLang="zh-CN" kern="100" dirty="0">
                    <a:latin typeface="华文中宋" panose="02010600040101010101" pitchFamily="2" charset="-122"/>
                    <a:ea typeface="华文中宋" panose="02010600040101010101" pitchFamily="2" charset="-122"/>
                  </a:rPr>
                  <a:t>矩法是求估计量最古老的方法。</a:t>
                </a:r>
                <a:endParaRPr lang="en-US" altLang="zh-CN" kern="100" dirty="0">
                  <a:latin typeface="华文中宋" panose="02010600040101010101" pitchFamily="2" charset="-122"/>
                  <a:ea typeface="华文中宋" panose="02010600040101010101" pitchFamily="2" charset="-122"/>
                </a:endParaRPr>
              </a:p>
              <a:p>
                <a:pPr marL="896938" indent="446088"/>
                <a:r>
                  <a:rPr lang="zh-CN" altLang="en-US" kern="100" dirty="0">
                    <a:latin typeface="华文中宋" panose="02010600040101010101" pitchFamily="2" charset="-122"/>
                    <a:ea typeface="华文中宋" panose="02010600040101010101" pitchFamily="2" charset="-122"/>
                  </a:rPr>
                  <a:t>它</a:t>
                </a:r>
                <a:r>
                  <a:rPr lang="zh-CN" altLang="zh-CN" kern="100" dirty="0">
                    <a:latin typeface="华文中宋" panose="02010600040101010101" pitchFamily="2" charset="-122"/>
                    <a:ea typeface="华文中宋" panose="02010600040101010101" pitchFamily="2" charset="-122"/>
                  </a:rPr>
                  <a:t>以样本矩作为相应的总体矩的估计量，以样本矩的函数作为相应的总体矩同样函数的估计量。</a:t>
                </a:r>
                <a:endParaRPr lang="en-US" altLang="zh-CN" kern="100" dirty="0">
                  <a:latin typeface="华文中宋" panose="02010600040101010101" pitchFamily="2" charset="-122"/>
                  <a:ea typeface="华文中宋" panose="02010600040101010101" pitchFamily="2" charset="-122"/>
                </a:endParaRPr>
              </a:p>
              <a:p>
                <a:pPr marL="896938" indent="446088"/>
                <a:r>
                  <a:rPr lang="zh-CN" altLang="en-US" kern="100" dirty="0">
                    <a:latin typeface="华文中宋" panose="02010600040101010101" pitchFamily="2" charset="-122"/>
                    <a:ea typeface="华文中宋" panose="02010600040101010101" pitchFamily="2" charset="-122"/>
                  </a:rPr>
                  <a:t>最常见的是用样本平均数估计总体期望。</a:t>
                </a:r>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3724096"/>
              </a:xfrm>
              <a:prstGeom prst="rect">
                <a:avLst/>
              </a:prstGeom>
              <a:blipFill>
                <a:blip r:embed="rId2"/>
                <a:stretch>
                  <a:fillRect t="-1800" r="-734" b="-27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2662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5547994"/>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通过样本，估计总体（二）</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估计方法</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sz="2800" kern="100" dirty="0">
                    <a:latin typeface="华文中宋" panose="02010600040101010101" pitchFamily="2" charset="-122"/>
                    <a:ea typeface="华文中宋" panose="02010600040101010101" pitchFamily="2" charset="-122"/>
                  </a:rPr>
                  <a:t>一</a:t>
                </a:r>
                <a:r>
                  <a:rPr lang="zh-CN" altLang="zh-CN" sz="2800" kern="100" dirty="0">
                    <a:latin typeface="华文中宋" panose="02010600040101010101" pitchFamily="2" charset="-122"/>
                    <a:ea typeface="华文中宋" panose="02010600040101010101" pitchFamily="2" charset="-122"/>
                  </a:rPr>
                  <a:t>、</a:t>
                </a:r>
                <a:r>
                  <a:rPr lang="zh-CN" altLang="en-US" sz="2800" kern="100" dirty="0">
                    <a:latin typeface="华文中宋" panose="02010600040101010101" pitchFamily="2" charset="-122"/>
                    <a:ea typeface="华文中宋" panose="02010600040101010101" pitchFamily="2" charset="-122"/>
                  </a:rPr>
                  <a:t>点估计</a:t>
                </a:r>
                <a:r>
                  <a:rPr lang="en-US" altLang="zh-CN" sz="2800" kern="100" dirty="0">
                    <a:latin typeface="华文中宋" panose="02010600040101010101" pitchFamily="2" charset="-122"/>
                    <a:ea typeface="华文中宋" panose="02010600040101010101" pitchFamily="2" charset="-122"/>
                  </a:rPr>
                  <a:t>       </a:t>
                </a:r>
              </a:p>
              <a:p>
                <a:pPr marL="896938" indent="-1588"/>
                <a:r>
                  <a:rPr lang="en-US" altLang="zh-CN" kern="100" dirty="0">
                    <a:latin typeface="华文中宋" panose="02010600040101010101" pitchFamily="2" charset="-122"/>
                    <a:ea typeface="华文中宋" panose="02010600040101010101" pitchFamily="2" charset="-122"/>
                  </a:rPr>
                  <a:t>2. </a:t>
                </a:r>
                <a:r>
                  <a:rPr lang="zh-CN" altLang="en-US" kern="100" dirty="0">
                    <a:latin typeface="华文中宋" panose="02010600040101010101" pitchFamily="2" charset="-122"/>
                    <a:ea typeface="华文中宋" panose="02010600040101010101" pitchFamily="2" charset="-122"/>
                  </a:rPr>
                  <a:t>最大似然估计法（</a:t>
                </a:r>
                <a:r>
                  <a:rPr lang="en-US" altLang="zh-CN" kern="100" dirty="0">
                    <a:latin typeface="华文中宋" panose="02010600040101010101" pitchFamily="2" charset="-122"/>
                    <a:ea typeface="华文中宋" panose="02010600040101010101" pitchFamily="2" charset="-122"/>
                  </a:rPr>
                  <a:t>Maximum Likelihood Estimate </a:t>
                </a:r>
                <a:r>
                  <a:rPr lang="zh-CN" altLang="en-US"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a:p>
                <a:pPr marL="896938" indent="446088"/>
                <a:r>
                  <a:rPr lang="zh-CN" altLang="zh-CN" kern="100" dirty="0">
                    <a:latin typeface="华文中宋" panose="02010600040101010101" pitchFamily="2" charset="-122"/>
                    <a:ea typeface="华文中宋" panose="02010600040101010101" pitchFamily="2" charset="-122"/>
                  </a:rPr>
                  <a:t>最大似然法选择</a:t>
                </a:r>
                <a:r>
                  <a:rPr lang="zh-CN" altLang="en-US" kern="100" dirty="0">
                    <a:latin typeface="华文中宋" panose="02010600040101010101" pitchFamily="2" charset="-122"/>
                    <a:ea typeface="华文中宋" panose="02010600040101010101" pitchFamily="2" charset="-122"/>
                  </a:rPr>
                  <a:t>能够使得样本出现概率最大的估计量作为估计值。对于离散型随机变量，要使</a:t>
                </a:r>
                <a14:m>
                  <m:oMath xmlns:m="http://schemas.openxmlformats.org/officeDocument/2006/math">
                    <m:d>
                      <m:dPr>
                        <m:begChr m:val=""/>
                        <m:ctrlPr>
                          <a:rPr lang="zh-CN" altLang="en-US" i="1" kern="100">
                            <a:latin typeface="Cambria Math" panose="02040503050406030204" pitchFamily="18" charset="0"/>
                            <a:ea typeface="华文中宋" panose="02010600040101010101" pitchFamily="2" charset="-122"/>
                          </a:rPr>
                        </m:ctrlPr>
                      </m:dPr>
                      <m:e>
                        <m:r>
                          <a:rPr lang="zh-CN" altLang="en-US" kern="100">
                            <a:latin typeface="Cambria Math" panose="02040503050406030204" pitchFamily="18" charset="0"/>
                            <a:ea typeface="华文中宋" panose="02010600040101010101" pitchFamily="2" charset="-122"/>
                          </a:rPr>
                          <m:t>𝑃</m:t>
                        </m:r>
                        <m:r>
                          <a:rPr lang="zh-CN" altLang="en-US" kern="100">
                            <a:latin typeface="Cambria Math" panose="02040503050406030204" pitchFamily="18" charset="0"/>
                            <a:ea typeface="华文中宋" panose="02010600040101010101" pitchFamily="2" charset="-122"/>
                          </a:rPr>
                          <m:t>(</m:t>
                        </m:r>
                        <m:sSub>
                          <m:sSubPr>
                            <m:ctrlPr>
                              <a:rPr lang="zh-CN" altLang="en-US"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𝑥</m:t>
                            </m:r>
                          </m:e>
                          <m:sub>
                            <m:r>
                              <a:rPr lang="zh-CN" altLang="en-US" kern="100">
                                <a:latin typeface="Cambria Math" panose="02040503050406030204" pitchFamily="18" charset="0"/>
                                <a:ea typeface="华文中宋" panose="02010600040101010101" pitchFamily="2" charset="-122"/>
                              </a:rPr>
                              <m:t>1</m:t>
                            </m:r>
                          </m:sub>
                        </m:sSub>
                        <m:r>
                          <a:rPr lang="zh-CN" altLang="en-US" kern="100">
                            <a:latin typeface="Cambria Math" panose="02040503050406030204" pitchFamily="18" charset="0"/>
                            <a:ea typeface="华文中宋" panose="02010600040101010101" pitchFamily="2" charset="-122"/>
                          </a:rPr>
                          <m:t>)</m:t>
                        </m:r>
                        <m:r>
                          <a:rPr lang="zh-CN" altLang="en-US" kern="100">
                            <a:latin typeface="Cambria Math" panose="02040503050406030204" pitchFamily="18" charset="0"/>
                            <a:ea typeface="华文中宋" panose="02010600040101010101" pitchFamily="2" charset="-122"/>
                          </a:rPr>
                          <m:t>𝑃</m:t>
                        </m:r>
                        <m:r>
                          <a:rPr lang="zh-CN" altLang="en-US" kern="100">
                            <a:latin typeface="Cambria Math" panose="02040503050406030204" pitchFamily="18" charset="0"/>
                            <a:ea typeface="华文中宋" panose="02010600040101010101" pitchFamily="2" charset="-122"/>
                          </a:rPr>
                          <m:t>(</m:t>
                        </m:r>
                        <m:sSub>
                          <m:sSubPr>
                            <m:ctrlPr>
                              <a:rPr lang="zh-CN" altLang="en-US"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𝑥</m:t>
                            </m:r>
                          </m:e>
                          <m:sub>
                            <m:r>
                              <a:rPr lang="zh-CN" altLang="en-US" kern="100">
                                <a:latin typeface="Cambria Math" panose="02040503050406030204" pitchFamily="18" charset="0"/>
                                <a:ea typeface="华文中宋" panose="02010600040101010101" pitchFamily="2" charset="-122"/>
                              </a:rPr>
                              <m:t>2</m:t>
                            </m:r>
                          </m:sub>
                        </m:sSub>
                        <m:r>
                          <a:rPr lang="zh-CN" altLang="en-US" kern="100">
                            <a:latin typeface="Cambria Math" panose="02040503050406030204" pitchFamily="18" charset="0"/>
                            <a:ea typeface="华文中宋" panose="02010600040101010101" pitchFamily="2" charset="-122"/>
                          </a:rPr>
                          <m:t>)⋯</m:t>
                        </m:r>
                        <m:r>
                          <a:rPr lang="zh-CN" altLang="en-US" kern="100">
                            <a:latin typeface="Cambria Math" panose="02040503050406030204" pitchFamily="18" charset="0"/>
                            <a:ea typeface="华文中宋" panose="02010600040101010101" pitchFamily="2" charset="-122"/>
                          </a:rPr>
                          <m:t>𝑃</m:t>
                        </m:r>
                        <m:r>
                          <a:rPr lang="zh-CN" altLang="en-US" kern="100">
                            <a:latin typeface="Cambria Math" panose="02040503050406030204" pitchFamily="18" charset="0"/>
                            <a:ea typeface="华文中宋" panose="02010600040101010101" pitchFamily="2" charset="-122"/>
                          </a:rPr>
                          <m:t>(</m:t>
                        </m:r>
                        <m:sSub>
                          <m:sSubPr>
                            <m:ctrlPr>
                              <a:rPr lang="zh-CN" altLang="en-US"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𝑥</m:t>
                            </m:r>
                          </m:e>
                          <m:sub>
                            <m:r>
                              <a:rPr lang="zh-CN" altLang="en-US" kern="100">
                                <a:latin typeface="Cambria Math" panose="02040503050406030204" pitchFamily="18" charset="0"/>
                                <a:ea typeface="华文中宋" panose="02010600040101010101" pitchFamily="2" charset="-122"/>
                              </a:rPr>
                              <m:t>𝑛</m:t>
                            </m:r>
                          </m:sub>
                        </m:sSub>
                      </m:e>
                    </m:d>
                  </m:oMath>
                </a14:m>
                <a:r>
                  <a:rPr lang="zh-CN" altLang="en-US" kern="100" dirty="0">
                    <a:latin typeface="华文中宋" panose="02010600040101010101" pitchFamily="2" charset="-122"/>
                    <a:ea typeface="华文中宋" panose="02010600040101010101" pitchFamily="2" charset="-122"/>
                  </a:rPr>
                  <a:t>最大，对于连续型随机变量，要使</a:t>
                </a:r>
                <a14:m>
                  <m:oMath xmlns:m="http://schemas.openxmlformats.org/officeDocument/2006/math">
                    <m:d>
                      <m:dPr>
                        <m:begChr m:val=""/>
                        <m:ctrlPr>
                          <a:rPr lang="zh-CN" altLang="en-US" i="1" kern="100">
                            <a:latin typeface="Cambria Math" panose="02040503050406030204" pitchFamily="18" charset="0"/>
                            <a:ea typeface="华文中宋" panose="02010600040101010101" pitchFamily="2" charset="-122"/>
                          </a:rPr>
                        </m:ctrlPr>
                      </m:dPr>
                      <m:e>
                        <m:r>
                          <a:rPr lang="en-US" altLang="zh-CN" kern="100">
                            <a:latin typeface="Cambria Math" panose="02040503050406030204" pitchFamily="18" charset="0"/>
                            <a:ea typeface="华文中宋" panose="02010600040101010101" pitchFamily="2" charset="-122"/>
                          </a:rPr>
                          <m:t>𝜙</m:t>
                        </m:r>
                        <m:d>
                          <m:dPr>
                            <m:ctrlPr>
                              <a:rPr lang="zh-CN" altLang="en-US" i="1" kern="100">
                                <a:latin typeface="Cambria Math" panose="02040503050406030204" pitchFamily="18" charset="0"/>
                                <a:ea typeface="华文中宋" panose="02010600040101010101" pitchFamily="2" charset="-122"/>
                              </a:rPr>
                            </m:ctrlPr>
                          </m:dPr>
                          <m:e>
                            <m:sSub>
                              <m:sSubPr>
                                <m:ctrlPr>
                                  <a:rPr lang="zh-CN" altLang="en-US"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𝑥</m:t>
                                </m:r>
                              </m:e>
                              <m:sub>
                                <m:r>
                                  <a:rPr lang="zh-CN" altLang="en-US" kern="100">
                                    <a:latin typeface="Cambria Math" panose="02040503050406030204" pitchFamily="18" charset="0"/>
                                    <a:ea typeface="华文中宋" panose="02010600040101010101" pitchFamily="2" charset="-122"/>
                                  </a:rPr>
                                  <m:t>1</m:t>
                                </m:r>
                              </m:sub>
                            </m:sSub>
                          </m:e>
                        </m:d>
                        <m:r>
                          <a:rPr lang="en-US" altLang="zh-CN" kern="100">
                            <a:latin typeface="Cambria Math" panose="02040503050406030204" pitchFamily="18" charset="0"/>
                            <a:ea typeface="华文中宋" panose="02010600040101010101" pitchFamily="2" charset="-122"/>
                          </a:rPr>
                          <m:t>𝜙</m:t>
                        </m:r>
                        <m:r>
                          <a:rPr lang="zh-CN" altLang="en-US" kern="100">
                            <a:latin typeface="Cambria Math" panose="02040503050406030204" pitchFamily="18" charset="0"/>
                            <a:ea typeface="华文中宋" panose="02010600040101010101" pitchFamily="2" charset="-122"/>
                          </a:rPr>
                          <m:t>(</m:t>
                        </m:r>
                        <m:sSub>
                          <m:sSubPr>
                            <m:ctrlPr>
                              <a:rPr lang="zh-CN" altLang="en-US"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𝑥</m:t>
                            </m:r>
                          </m:e>
                          <m:sub>
                            <m:r>
                              <a:rPr lang="zh-CN" altLang="en-US" kern="100">
                                <a:latin typeface="Cambria Math" panose="02040503050406030204" pitchFamily="18" charset="0"/>
                                <a:ea typeface="华文中宋" panose="02010600040101010101" pitchFamily="2" charset="-122"/>
                              </a:rPr>
                              <m:t>2</m:t>
                            </m:r>
                          </m:sub>
                        </m:sSub>
                        <m:r>
                          <a:rPr lang="zh-CN" altLang="en-US" kern="100">
                            <a:latin typeface="Cambria Math" panose="02040503050406030204" pitchFamily="18" charset="0"/>
                            <a:ea typeface="华文中宋" panose="02010600040101010101" pitchFamily="2" charset="-122"/>
                          </a:rPr>
                          <m:t>)⋯</m:t>
                        </m:r>
                        <m:r>
                          <a:rPr lang="en-US" altLang="zh-CN" kern="100">
                            <a:latin typeface="Cambria Math" panose="02040503050406030204" pitchFamily="18" charset="0"/>
                            <a:ea typeface="华文中宋" panose="02010600040101010101" pitchFamily="2" charset="-122"/>
                          </a:rPr>
                          <m:t>𝜙</m:t>
                        </m:r>
                        <m:r>
                          <a:rPr lang="zh-CN" altLang="en-US" kern="100">
                            <a:latin typeface="Cambria Math" panose="02040503050406030204" pitchFamily="18" charset="0"/>
                            <a:ea typeface="华文中宋" panose="02010600040101010101" pitchFamily="2" charset="-122"/>
                          </a:rPr>
                          <m:t>(</m:t>
                        </m:r>
                        <m:sSub>
                          <m:sSubPr>
                            <m:ctrlPr>
                              <a:rPr lang="zh-CN" altLang="en-US"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𝑥</m:t>
                            </m:r>
                          </m:e>
                          <m:sub>
                            <m:r>
                              <a:rPr lang="zh-CN" altLang="en-US" kern="100">
                                <a:latin typeface="Cambria Math" panose="02040503050406030204" pitchFamily="18" charset="0"/>
                                <a:ea typeface="华文中宋" panose="02010600040101010101" pitchFamily="2" charset="-122"/>
                              </a:rPr>
                              <m:t>𝑛</m:t>
                            </m:r>
                          </m:sub>
                        </m:sSub>
                      </m:e>
                    </m:d>
                    <m:r>
                      <a:rPr lang="zh-CN" altLang="en-US" kern="100">
                        <a:latin typeface="Cambria Math" panose="02040503050406030204" pitchFamily="18" charset="0"/>
                        <a:ea typeface="华文中宋" panose="02010600040101010101" pitchFamily="2" charset="-122"/>
                      </a:rPr>
                      <m:t>最大</m:t>
                    </m:r>
                  </m:oMath>
                </a14:m>
                <a:r>
                  <a:rPr lang="zh-CN" altLang="en-US"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a:p>
                <a:pPr marL="896938" indent="446088"/>
                <a:r>
                  <a:rPr lang="zh-CN" altLang="en-US" kern="100" dirty="0">
                    <a:latin typeface="华文中宋" panose="02010600040101010101" pitchFamily="2" charset="-122"/>
                    <a:ea typeface="华文中宋" panose="02010600040101010101" pitchFamily="2" charset="-122"/>
                  </a:rPr>
                  <a:t>设</a:t>
                </a:r>
                <a14:m>
                  <m:oMath xmlns:m="http://schemas.openxmlformats.org/officeDocument/2006/math">
                    <m:r>
                      <a:rPr lang="en-US" altLang="zh-CN" b="0" i="1" kern="100" smtClean="0">
                        <a:latin typeface="Cambria Math" panose="02040503050406030204" pitchFamily="18" charset="0"/>
                        <a:ea typeface="华文中宋" panose="02010600040101010101" pitchFamily="2" charset="-122"/>
                      </a:rPr>
                      <m:t>𝜉</m:t>
                    </m:r>
                  </m:oMath>
                </a14:m>
                <a:r>
                  <a:rPr lang="zh-CN" altLang="en-US" kern="100" dirty="0">
                    <a:latin typeface="华文中宋" panose="02010600040101010101" pitchFamily="2" charset="-122"/>
                    <a:ea typeface="华文中宋" panose="02010600040101010101" pitchFamily="2" charset="-122"/>
                  </a:rPr>
                  <a:t>为连续随机变量，分布函数是</a:t>
                </a:r>
                <a14:m>
                  <m:oMath xmlns:m="http://schemas.openxmlformats.org/officeDocument/2006/math">
                    <m:r>
                      <a:rPr lang="en-US" altLang="zh-CN" b="0" i="1" kern="100" smtClean="0">
                        <a:latin typeface="Cambria Math" panose="02040503050406030204" pitchFamily="18" charset="0"/>
                        <a:ea typeface="华文中宋" panose="02010600040101010101" pitchFamily="2" charset="-122"/>
                      </a:rPr>
                      <m:t>𝐹</m:t>
                    </m:r>
                    <m:r>
                      <a:rPr lang="en-US" altLang="zh-CN" b="0" i="1" kern="100" smtClean="0">
                        <a:latin typeface="Cambria Math" panose="02040503050406030204" pitchFamily="18" charset="0"/>
                        <a:ea typeface="华文中宋" panose="02010600040101010101" pitchFamily="2" charset="-122"/>
                      </a:rPr>
                      <m:t>(</m:t>
                    </m:r>
                    <m:r>
                      <a:rPr lang="en-US" altLang="zh-CN" b="0" i="1" kern="100" smtClean="0">
                        <a:latin typeface="Cambria Math" panose="02040503050406030204" pitchFamily="18" charset="0"/>
                        <a:ea typeface="华文中宋" panose="02010600040101010101" pitchFamily="2" charset="-122"/>
                      </a:rPr>
                      <m:t>𝑥</m:t>
                    </m:r>
                    <m:r>
                      <a:rPr lang="en-US" altLang="zh-CN" b="0" i="1" kern="100" smtClean="0">
                        <a:latin typeface="Cambria Math" panose="02040503050406030204" pitchFamily="18" charset="0"/>
                        <a:ea typeface="华文中宋" panose="02010600040101010101" pitchFamily="2" charset="-122"/>
                      </a:rPr>
                      <m:t>;</m:t>
                    </m:r>
                    <m:r>
                      <a:rPr lang="en-US" altLang="zh-CN" b="0" i="1" kern="100" smtClean="0">
                        <a:latin typeface="Cambria Math" panose="02040503050406030204" pitchFamily="18" charset="0"/>
                        <a:ea typeface="华文中宋" panose="02010600040101010101" pitchFamily="2" charset="-122"/>
                      </a:rPr>
                      <m:t>𝜃</m:t>
                    </m:r>
                    <m:r>
                      <a:rPr lang="en-US" altLang="zh-CN" b="0" i="1" kern="100" smtClean="0">
                        <a:latin typeface="Cambria Math" panose="02040503050406030204" pitchFamily="18" charset="0"/>
                        <a:ea typeface="华文中宋" panose="02010600040101010101" pitchFamily="2" charset="-122"/>
                      </a:rPr>
                      <m:t>)</m:t>
                    </m:r>
                  </m:oMath>
                </a14:m>
                <a:r>
                  <a:rPr lang="en-US"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密度函数是</a:t>
                </a:r>
                <a14:m>
                  <m:oMath xmlns:m="http://schemas.openxmlformats.org/officeDocument/2006/math">
                    <m:r>
                      <a:rPr lang="en-US" altLang="zh-CN" b="0" i="1" kern="100" smtClean="0">
                        <a:latin typeface="Cambria Math" panose="02040503050406030204" pitchFamily="18" charset="0"/>
                        <a:ea typeface="华文中宋" panose="02010600040101010101" pitchFamily="2" charset="-122"/>
                      </a:rPr>
                      <m:t>𝜙</m:t>
                    </m:r>
                    <m:r>
                      <a:rPr lang="en-US" altLang="zh-CN" b="0" i="1" kern="100" smtClean="0">
                        <a:latin typeface="Cambria Math" panose="02040503050406030204" pitchFamily="18" charset="0"/>
                        <a:ea typeface="华文中宋" panose="02010600040101010101" pitchFamily="2" charset="-122"/>
                      </a:rPr>
                      <m:t>(</m:t>
                    </m:r>
                    <m:r>
                      <a:rPr lang="en-US" altLang="zh-CN" b="0" i="1" kern="100" smtClean="0">
                        <a:latin typeface="Cambria Math" panose="02040503050406030204" pitchFamily="18" charset="0"/>
                        <a:ea typeface="华文中宋" panose="02010600040101010101" pitchFamily="2" charset="-122"/>
                      </a:rPr>
                      <m:t>𝑥</m:t>
                    </m:r>
                    <m:r>
                      <a:rPr lang="en-US" altLang="zh-CN" b="0" i="1" kern="100" smtClean="0">
                        <a:latin typeface="Cambria Math" panose="02040503050406030204" pitchFamily="18" charset="0"/>
                        <a:ea typeface="华文中宋" panose="02010600040101010101" pitchFamily="2" charset="-122"/>
                      </a:rPr>
                      <m:t>;</m:t>
                    </m:r>
                    <m:r>
                      <a:rPr lang="en-US" altLang="zh-CN" b="0" i="1" kern="100" smtClean="0">
                        <a:latin typeface="Cambria Math" panose="02040503050406030204" pitchFamily="18" charset="0"/>
                        <a:ea typeface="华文中宋" panose="02010600040101010101" pitchFamily="2" charset="-122"/>
                      </a:rPr>
                      <m:t>𝜃</m:t>
                    </m:r>
                    <m:r>
                      <a:rPr lang="en-US" altLang="zh-CN" b="0" i="1" kern="100" smtClean="0">
                        <a:latin typeface="Cambria Math" panose="02040503050406030204" pitchFamily="18" charset="0"/>
                        <a:ea typeface="华文中宋" panose="02010600040101010101" pitchFamily="2" charset="-122"/>
                      </a:rPr>
                      <m:t>)</m:t>
                    </m:r>
                  </m:oMath>
                </a14:m>
                <a:r>
                  <a:rPr lang="en-US"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其中</a:t>
                </a:r>
                <a14:m>
                  <m:oMath xmlns:m="http://schemas.openxmlformats.org/officeDocument/2006/math">
                    <m:r>
                      <a:rPr lang="en-US" altLang="zh-CN" b="0" i="1" kern="100" smtClean="0">
                        <a:latin typeface="Cambria Math" panose="02040503050406030204" pitchFamily="18" charset="0"/>
                        <a:ea typeface="华文中宋" panose="02010600040101010101" pitchFamily="2" charset="-122"/>
                      </a:rPr>
                      <m:t>𝜃</m:t>
                    </m:r>
                  </m:oMath>
                </a14:m>
                <a:r>
                  <a:rPr lang="zh-CN" altLang="en-US" kern="100" dirty="0">
                    <a:latin typeface="华文中宋" panose="02010600040101010101" pitchFamily="2" charset="-122"/>
                    <a:ea typeface="华文中宋" panose="02010600040101010101" pitchFamily="2" charset="-122"/>
                  </a:rPr>
                  <a:t>是待估参数。在样本独立性的基础上，样本</a:t>
                </a:r>
                <a14:m>
                  <m:oMath xmlns:m="http://schemas.openxmlformats.org/officeDocument/2006/math">
                    <m:r>
                      <a:rPr lang="en-US" altLang="zh-CN" b="0" i="0" kern="100" smtClean="0">
                        <a:latin typeface="Cambria Math" panose="02040503050406030204" pitchFamily="18" charset="0"/>
                        <a:ea typeface="华文中宋" panose="02010600040101010101" pitchFamily="2" charset="-122"/>
                      </a:rPr>
                      <m:t>(</m:t>
                    </m:r>
                    <m:sSub>
                      <m:sSubPr>
                        <m:ctrlPr>
                          <a:rPr lang="en-US" altLang="zh-CN" b="0" i="1" kern="100" smtClean="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𝑥</m:t>
                        </m:r>
                      </m:e>
                      <m:sub>
                        <m:r>
                          <a:rPr lang="en-US" altLang="zh-CN" b="0" i="0" kern="100" smtClean="0">
                            <a:latin typeface="Cambria Math" panose="02040503050406030204" pitchFamily="18" charset="0"/>
                            <a:ea typeface="华文中宋" panose="02010600040101010101" pitchFamily="2" charset="-122"/>
                          </a:rPr>
                          <m:t>1</m:t>
                        </m:r>
                      </m:sub>
                    </m:sSub>
                    <m:r>
                      <a:rPr lang="en-US" altLang="zh-CN" b="0" i="0" kern="100" smtClean="0">
                        <a:latin typeface="Cambria Math" panose="02040503050406030204" pitchFamily="18" charset="0"/>
                        <a:ea typeface="华文中宋" panose="02010600040101010101" pitchFamily="2" charset="-122"/>
                      </a:rPr>
                      <m:t>,</m:t>
                    </m:r>
                    <m:sSub>
                      <m:sSubPr>
                        <m:ctrlPr>
                          <a:rPr lang="en-US" altLang="zh-CN" b="0" i="1" kern="100" smtClean="0">
                            <a:latin typeface="Cambria Math" panose="02040503050406030204" pitchFamily="18" charset="0"/>
                            <a:ea typeface="华文中宋" panose="02010600040101010101" pitchFamily="2" charset="-122"/>
                          </a:rPr>
                        </m:ctrlPr>
                      </m:sSubPr>
                      <m:e>
                        <m:r>
                          <m:rPr>
                            <m:sty m:val="p"/>
                          </m:rPr>
                          <a:rPr lang="en-US" altLang="zh-CN" b="0" i="0" kern="100" smtClean="0">
                            <a:latin typeface="Cambria Math" panose="02040503050406030204" pitchFamily="18" charset="0"/>
                            <a:ea typeface="华文中宋" panose="02010600040101010101" pitchFamily="2" charset="-122"/>
                          </a:rPr>
                          <m:t>x</m:t>
                        </m:r>
                      </m:e>
                      <m:sub>
                        <m:r>
                          <a:rPr lang="en-US" altLang="zh-CN" b="0" i="0" kern="100" smtClean="0">
                            <a:latin typeface="Cambria Math" panose="02040503050406030204" pitchFamily="18" charset="0"/>
                            <a:ea typeface="华文中宋" panose="02010600040101010101" pitchFamily="2" charset="-122"/>
                          </a:rPr>
                          <m:t>2</m:t>
                        </m:r>
                      </m:sub>
                    </m:sSub>
                    <m:r>
                      <a:rPr lang="en-US" altLang="zh-CN" b="0" i="0" kern="100" smtClean="0">
                        <a:latin typeface="Cambria Math" panose="02040503050406030204" pitchFamily="18" charset="0"/>
                        <a:ea typeface="华文中宋" panose="02010600040101010101" pitchFamily="2" charset="-122"/>
                      </a:rPr>
                      <m:t>,</m:t>
                    </m:r>
                    <m:r>
                      <a:rPr lang="en-US" altLang="zh-CN" b="0" i="1" kern="100" smtClean="0">
                        <a:latin typeface="Cambria Math" panose="02040503050406030204" pitchFamily="18" charset="0"/>
                        <a:ea typeface="华文中宋" panose="02010600040101010101" pitchFamily="2" charset="-122"/>
                      </a:rPr>
                      <m:t>…,</m:t>
                    </m:r>
                    <m:sSub>
                      <m:sSubPr>
                        <m:ctrlPr>
                          <a:rPr lang="en-US" altLang="zh-CN" b="0" i="1" kern="100" smtClean="0">
                            <a:latin typeface="Cambria Math" panose="02040503050406030204" pitchFamily="18" charset="0"/>
                            <a:ea typeface="华文中宋" panose="02010600040101010101" pitchFamily="2" charset="-122"/>
                          </a:rPr>
                        </m:ctrlPr>
                      </m:sSubPr>
                      <m:e>
                        <m:r>
                          <a:rPr lang="en-US" altLang="zh-CN" b="0" i="1" kern="100" smtClean="0">
                            <a:latin typeface="Cambria Math" panose="02040503050406030204" pitchFamily="18" charset="0"/>
                            <a:ea typeface="华文中宋" panose="02010600040101010101" pitchFamily="2" charset="-122"/>
                          </a:rPr>
                          <m:t>𝑥</m:t>
                        </m:r>
                      </m:e>
                      <m:sub>
                        <m:r>
                          <a:rPr lang="en-US" altLang="zh-CN" b="0" i="1" kern="100" smtClean="0">
                            <a:latin typeface="Cambria Math" panose="02040503050406030204" pitchFamily="18" charset="0"/>
                            <a:ea typeface="华文中宋" panose="02010600040101010101" pitchFamily="2" charset="-122"/>
                          </a:rPr>
                          <m:t>𝑛</m:t>
                        </m:r>
                      </m:sub>
                    </m:sSub>
                    <m:r>
                      <a:rPr lang="en-US" altLang="zh-CN" b="0" i="1" kern="100" smtClean="0">
                        <a:latin typeface="Cambria Math" panose="02040503050406030204" pitchFamily="18" charset="0"/>
                        <a:ea typeface="华文中宋" panose="02010600040101010101" pitchFamily="2" charset="-122"/>
                      </a:rPr>
                      <m:t>)</m:t>
                    </m:r>
                    <m:r>
                      <a:rPr lang="zh-CN" altLang="en-US" i="1" kern="100">
                        <a:latin typeface="Cambria Math" panose="02040503050406030204" pitchFamily="18" charset="0"/>
                        <a:ea typeface="华文中宋" panose="02010600040101010101" pitchFamily="2" charset="-122"/>
                      </a:rPr>
                      <m:t>的</m:t>
                    </m:r>
                  </m:oMath>
                </a14:m>
                <a:r>
                  <a:rPr lang="zh-CN" altLang="en-US" kern="100" dirty="0">
                    <a:latin typeface="华文中宋" panose="02010600040101010101" pitchFamily="2" charset="-122"/>
                    <a:ea typeface="华文中宋" panose="02010600040101010101" pitchFamily="2" charset="-122"/>
                  </a:rPr>
                  <a:t>联合密度函数是：</a:t>
                </a:r>
                <a:endParaRPr lang="en-US" altLang="zh-CN" kern="100" dirty="0">
                  <a:latin typeface="华文中宋" panose="02010600040101010101" pitchFamily="2" charset="-122"/>
                  <a:ea typeface="华文中宋" panose="02010600040101010101" pitchFamily="2" charset="-122"/>
                </a:endParaRPr>
              </a:p>
              <a:p>
                <a:pPr marL="896938" indent="446088"/>
                <a14:m>
                  <m:oMathPara xmlns:m="http://schemas.openxmlformats.org/officeDocument/2006/math">
                    <m:oMathParaPr>
                      <m:jc m:val="centerGroup"/>
                    </m:oMathParaPr>
                    <m:oMath xmlns:m="http://schemas.openxmlformats.org/officeDocument/2006/math">
                      <m:r>
                        <a:rPr lang="en-US" altLang="zh-CN" b="0" i="1" kern="100" smtClean="0">
                          <a:latin typeface="Cambria Math" panose="02040503050406030204" pitchFamily="18" charset="0"/>
                          <a:ea typeface="华文中宋" panose="02010600040101010101" pitchFamily="2" charset="-122"/>
                        </a:rPr>
                        <m:t>𝐿</m:t>
                      </m:r>
                      <m:d>
                        <m:dPr>
                          <m:ctrlPr>
                            <a:rPr lang="en-US" altLang="zh-CN" b="0" i="1" kern="100" smtClean="0">
                              <a:latin typeface="Cambria Math" panose="02040503050406030204" pitchFamily="18" charset="0"/>
                              <a:ea typeface="华文中宋" panose="02010600040101010101" pitchFamily="2" charset="-122"/>
                            </a:rPr>
                          </m:ctrlPr>
                        </m:dPr>
                        <m:e>
                          <m:sSub>
                            <m:sSubPr>
                              <m:ctrlPr>
                                <a:rPr lang="en-US" altLang="zh-CN"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𝑥</m:t>
                              </m:r>
                            </m:e>
                            <m:sub>
                              <m:r>
                                <a:rPr lang="en-US" altLang="zh-CN" kern="100">
                                  <a:latin typeface="Cambria Math" panose="02040503050406030204" pitchFamily="18" charset="0"/>
                                  <a:ea typeface="华文中宋" panose="02010600040101010101" pitchFamily="2" charset="-122"/>
                                </a:rPr>
                                <m:t>1</m:t>
                              </m:r>
                            </m:sub>
                          </m:sSub>
                          <m:r>
                            <a:rPr lang="en-US" altLang="zh-CN" kern="100">
                              <a:latin typeface="Cambria Math" panose="02040503050406030204" pitchFamily="18" charset="0"/>
                              <a:ea typeface="华文中宋" panose="02010600040101010101" pitchFamily="2" charset="-122"/>
                            </a:rPr>
                            <m:t>,</m:t>
                          </m:r>
                          <m:sSub>
                            <m:sSubPr>
                              <m:ctrlPr>
                                <a:rPr lang="en-US" altLang="zh-CN" i="1" kern="100">
                                  <a:latin typeface="Cambria Math" panose="02040503050406030204" pitchFamily="18" charset="0"/>
                                  <a:ea typeface="华文中宋" panose="02010600040101010101" pitchFamily="2" charset="-122"/>
                                </a:rPr>
                              </m:ctrlPr>
                            </m:sSubPr>
                            <m:e>
                              <m:r>
                                <m:rPr>
                                  <m:sty m:val="p"/>
                                </m:rPr>
                                <a:rPr lang="en-US" altLang="zh-CN" kern="100">
                                  <a:latin typeface="Cambria Math" panose="02040503050406030204" pitchFamily="18" charset="0"/>
                                  <a:ea typeface="华文中宋" panose="02010600040101010101" pitchFamily="2" charset="-122"/>
                                </a:rPr>
                                <m:t>x</m:t>
                              </m:r>
                            </m:e>
                            <m:sub>
                              <m:r>
                                <a:rPr lang="en-US" altLang="zh-CN" kern="100">
                                  <a:latin typeface="Cambria Math" panose="02040503050406030204" pitchFamily="18" charset="0"/>
                                  <a:ea typeface="华文中宋" panose="02010600040101010101" pitchFamily="2" charset="-122"/>
                                </a:rPr>
                                <m:t>2</m:t>
                              </m:r>
                            </m:sub>
                          </m:sSub>
                          <m:r>
                            <a:rPr lang="en-US" altLang="zh-CN" kern="100">
                              <a:latin typeface="Cambria Math" panose="02040503050406030204" pitchFamily="18" charset="0"/>
                              <a:ea typeface="华文中宋" panose="02010600040101010101" pitchFamily="2" charset="-122"/>
                            </a:rPr>
                            <m:t>,</m:t>
                          </m:r>
                          <m:r>
                            <a:rPr lang="en-US" altLang="zh-CN" i="1" kern="100">
                              <a:latin typeface="Cambria Math" panose="02040503050406030204" pitchFamily="18" charset="0"/>
                              <a:ea typeface="华文中宋" panose="02010600040101010101" pitchFamily="2" charset="-122"/>
                            </a:rPr>
                            <m:t>…,</m:t>
                          </m:r>
                          <m:sSub>
                            <m:sSubPr>
                              <m:ctrlPr>
                                <a:rPr lang="en-US" altLang="zh-CN" i="1" kern="100">
                                  <a:latin typeface="Cambria Math" panose="02040503050406030204" pitchFamily="18" charset="0"/>
                                  <a:ea typeface="华文中宋" panose="02010600040101010101" pitchFamily="2" charset="-122"/>
                                </a:rPr>
                              </m:ctrlPr>
                            </m:sSubPr>
                            <m:e>
                              <m:r>
                                <a:rPr lang="en-US" altLang="zh-CN" i="1" kern="100">
                                  <a:latin typeface="Cambria Math" panose="02040503050406030204" pitchFamily="18" charset="0"/>
                                  <a:ea typeface="华文中宋" panose="02010600040101010101" pitchFamily="2" charset="-122"/>
                                </a:rPr>
                                <m:t>𝑥</m:t>
                              </m:r>
                            </m:e>
                            <m:sub>
                              <m:r>
                                <a:rPr lang="en-US" altLang="zh-CN" i="1" kern="100">
                                  <a:latin typeface="Cambria Math" panose="02040503050406030204" pitchFamily="18" charset="0"/>
                                  <a:ea typeface="华文中宋" panose="02010600040101010101" pitchFamily="2" charset="-122"/>
                                </a:rPr>
                                <m:t>𝑛</m:t>
                              </m:r>
                            </m:sub>
                          </m:sSub>
                        </m:e>
                      </m:d>
                      <m:r>
                        <a:rPr lang="en-US" altLang="zh-CN" b="0" i="1" kern="100" smtClean="0">
                          <a:latin typeface="Cambria Math" panose="02040503050406030204" pitchFamily="18" charset="0"/>
                          <a:ea typeface="华文中宋" panose="02010600040101010101" pitchFamily="2" charset="-122"/>
                        </a:rPr>
                        <m:t>=</m:t>
                      </m:r>
                      <m:nary>
                        <m:naryPr>
                          <m:chr m:val="∏"/>
                          <m:ctrlPr>
                            <a:rPr lang="en-US" altLang="zh-CN" b="0" i="1" kern="100" smtClean="0">
                              <a:latin typeface="Cambria Math" panose="02040503050406030204" pitchFamily="18" charset="0"/>
                              <a:ea typeface="华文中宋" panose="02010600040101010101" pitchFamily="2" charset="-122"/>
                            </a:rPr>
                          </m:ctrlPr>
                        </m:naryPr>
                        <m:sub>
                          <m:r>
                            <a:rPr lang="en-US" altLang="zh-CN" b="0" i="1" kern="100" smtClean="0">
                              <a:latin typeface="Cambria Math" panose="02040503050406030204" pitchFamily="18" charset="0"/>
                              <a:ea typeface="华文中宋" panose="02010600040101010101" pitchFamily="2" charset="-122"/>
                            </a:rPr>
                            <m:t>𝑖</m:t>
                          </m:r>
                          <m:r>
                            <a:rPr lang="en-US" altLang="zh-CN" b="0" i="1" kern="100" smtClean="0">
                              <a:latin typeface="Cambria Math" panose="02040503050406030204" pitchFamily="18" charset="0"/>
                              <a:ea typeface="华文中宋" panose="02010600040101010101" pitchFamily="2" charset="-122"/>
                            </a:rPr>
                            <m:t>=1</m:t>
                          </m:r>
                        </m:sub>
                        <m:sup>
                          <m:r>
                            <a:rPr lang="en-US" altLang="zh-CN" b="0" i="1" kern="100" smtClean="0">
                              <a:latin typeface="Cambria Math" panose="02040503050406030204" pitchFamily="18" charset="0"/>
                              <a:ea typeface="华文中宋" panose="02010600040101010101" pitchFamily="2" charset="-122"/>
                            </a:rPr>
                            <m:t>𝑛</m:t>
                          </m:r>
                        </m:sup>
                        <m:e>
                          <m:r>
                            <a:rPr lang="en-US" altLang="zh-CN" b="0" i="1" kern="100" smtClean="0">
                              <a:latin typeface="Cambria Math" panose="02040503050406030204" pitchFamily="18" charset="0"/>
                              <a:ea typeface="华文中宋" panose="02010600040101010101" pitchFamily="2" charset="-122"/>
                            </a:rPr>
                            <m:t>𝜙</m:t>
                          </m:r>
                          <m:r>
                            <a:rPr lang="en-US" altLang="zh-CN" b="0" i="1" kern="100" smtClean="0">
                              <a:latin typeface="Cambria Math" panose="02040503050406030204" pitchFamily="18" charset="0"/>
                              <a:ea typeface="华文中宋" panose="02010600040101010101" pitchFamily="2" charset="-122"/>
                            </a:rPr>
                            <m:t>(</m:t>
                          </m:r>
                          <m:sSub>
                            <m:sSubPr>
                              <m:ctrlPr>
                                <a:rPr lang="en-US" altLang="zh-CN" b="0" i="1" kern="100" smtClean="0">
                                  <a:latin typeface="Cambria Math" panose="02040503050406030204" pitchFamily="18" charset="0"/>
                                  <a:ea typeface="华文中宋" panose="02010600040101010101" pitchFamily="2" charset="-122"/>
                                </a:rPr>
                              </m:ctrlPr>
                            </m:sSubPr>
                            <m:e>
                              <m:r>
                                <a:rPr lang="en-US" altLang="zh-CN" b="0" i="1" kern="100" smtClean="0">
                                  <a:latin typeface="Cambria Math" panose="02040503050406030204" pitchFamily="18" charset="0"/>
                                  <a:ea typeface="华文中宋" panose="02010600040101010101" pitchFamily="2" charset="-122"/>
                                </a:rPr>
                                <m:t>𝑥</m:t>
                              </m:r>
                            </m:e>
                            <m:sub>
                              <m:r>
                                <a:rPr lang="en-US" altLang="zh-CN" b="0" i="1" kern="100" smtClean="0">
                                  <a:latin typeface="Cambria Math" panose="02040503050406030204" pitchFamily="18" charset="0"/>
                                  <a:ea typeface="华文中宋" panose="02010600040101010101" pitchFamily="2" charset="-122"/>
                                </a:rPr>
                                <m:t>𝑖</m:t>
                              </m:r>
                            </m:sub>
                          </m:sSub>
                          <m:r>
                            <a:rPr lang="en-US" altLang="zh-CN" b="0" i="1" kern="100" smtClean="0">
                              <a:latin typeface="Cambria Math" panose="02040503050406030204" pitchFamily="18" charset="0"/>
                              <a:ea typeface="华文中宋" panose="02010600040101010101" pitchFamily="2" charset="-122"/>
                            </a:rPr>
                            <m:t>;</m:t>
                          </m:r>
                          <m:r>
                            <a:rPr lang="en-US" altLang="zh-CN" b="0" i="1" kern="100" smtClean="0">
                              <a:latin typeface="Cambria Math" panose="02040503050406030204" pitchFamily="18" charset="0"/>
                              <a:ea typeface="华文中宋" panose="02010600040101010101" pitchFamily="2" charset="-122"/>
                            </a:rPr>
                            <m:t>𝜃</m:t>
                          </m:r>
                          <m:r>
                            <a:rPr lang="en-US" altLang="zh-CN" b="0" i="1" kern="100" smtClean="0">
                              <a:latin typeface="Cambria Math" panose="02040503050406030204" pitchFamily="18" charset="0"/>
                              <a:ea typeface="华文中宋" panose="02010600040101010101" pitchFamily="2" charset="-122"/>
                            </a:rPr>
                            <m:t>)</m:t>
                          </m:r>
                        </m:e>
                      </m:nary>
                    </m:oMath>
                  </m:oMathPara>
                </a14:m>
                <a:endParaRPr lang="en-US" altLang="zh-CN" b="0" kern="100" dirty="0">
                  <a:latin typeface="华文中宋" panose="02010600040101010101" pitchFamily="2" charset="-122"/>
                  <a:ea typeface="华文中宋" panose="02010600040101010101" pitchFamily="2" charset="-122"/>
                </a:endParaRPr>
              </a:p>
              <a:p>
                <a:pPr marL="896938"/>
                <a:r>
                  <a:rPr lang="zh-CN" altLang="zh-CN" b="1" kern="100" dirty="0">
                    <a:latin typeface="华文中宋" panose="02010600040101010101" pitchFamily="2" charset="-122"/>
                    <a:ea typeface="华文中宋" panose="02010600040101010101" pitchFamily="2" charset="-122"/>
                  </a:rPr>
                  <a:t>定义</a:t>
                </a:r>
                <a:r>
                  <a:rPr lang="en-US" altLang="zh-CN" b="1" kern="100" dirty="0">
                    <a:latin typeface="华文中宋" panose="02010600040101010101" pitchFamily="2" charset="-122"/>
                    <a:ea typeface="华文中宋" panose="02010600040101010101" pitchFamily="2" charset="-122"/>
                  </a:rPr>
                  <a:t>1.6.1 </a:t>
                </a:r>
                <a:r>
                  <a:rPr lang="zh-CN" altLang="zh-CN" kern="100" dirty="0">
                    <a:latin typeface="华文中宋" panose="02010600040101010101" pitchFamily="2" charset="-122"/>
                    <a:ea typeface="华文中宋" panose="02010600040101010101" pitchFamily="2" charset="-122"/>
                  </a:rPr>
                  <a:t>如果</a:t>
                </a:r>
                <a14:m>
                  <m:oMath xmlns:m="http://schemas.openxmlformats.org/officeDocument/2006/math">
                    <m:r>
                      <a:rPr lang="en-US" altLang="zh-CN" kern="100">
                        <a:latin typeface="Cambria Math" panose="02040503050406030204" pitchFamily="18" charset="0"/>
                        <a:ea typeface="华文中宋" panose="02010600040101010101" pitchFamily="2" charset="-122"/>
                      </a:rPr>
                      <m:t>𝐿</m:t>
                    </m:r>
                    <m:d>
                      <m:dPr>
                        <m:ctrlPr>
                          <a:rPr lang="en-US" altLang="zh-CN" i="1" kern="100">
                            <a:latin typeface="Cambria Math" panose="02040503050406030204" pitchFamily="18" charset="0"/>
                            <a:ea typeface="华文中宋" panose="02010600040101010101" pitchFamily="2" charset="-122"/>
                          </a:rPr>
                        </m:ctrlPr>
                      </m:dPr>
                      <m:e>
                        <m:sSub>
                          <m:sSubPr>
                            <m:ctrlPr>
                              <a:rPr lang="en-US" altLang="zh-CN"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𝑥</m:t>
                            </m:r>
                          </m:e>
                          <m:sub>
                            <m:r>
                              <a:rPr lang="en-US" altLang="zh-CN" kern="100">
                                <a:latin typeface="Cambria Math" panose="02040503050406030204" pitchFamily="18" charset="0"/>
                                <a:ea typeface="华文中宋" panose="02010600040101010101" pitchFamily="2" charset="-122"/>
                              </a:rPr>
                              <m:t>1</m:t>
                            </m:r>
                          </m:sub>
                        </m:sSub>
                        <m:r>
                          <a:rPr lang="en-US" altLang="zh-CN" kern="100">
                            <a:latin typeface="Cambria Math" panose="02040503050406030204" pitchFamily="18" charset="0"/>
                            <a:ea typeface="华文中宋" panose="02010600040101010101" pitchFamily="2" charset="-122"/>
                          </a:rPr>
                          <m:t>,</m:t>
                        </m:r>
                        <m:sSub>
                          <m:sSubPr>
                            <m:ctrlPr>
                              <a:rPr lang="en-US" altLang="zh-CN" i="1" kern="100">
                                <a:latin typeface="Cambria Math" panose="02040503050406030204" pitchFamily="18" charset="0"/>
                                <a:ea typeface="华文中宋" panose="02010600040101010101" pitchFamily="2" charset="-122"/>
                              </a:rPr>
                            </m:ctrlPr>
                          </m:sSubPr>
                          <m:e>
                            <m:r>
                              <m:rPr>
                                <m:sty m:val="p"/>
                              </m:rPr>
                              <a:rPr lang="en-US" altLang="zh-CN" kern="100">
                                <a:latin typeface="Cambria Math" panose="02040503050406030204" pitchFamily="18" charset="0"/>
                                <a:ea typeface="华文中宋" panose="02010600040101010101" pitchFamily="2" charset="-122"/>
                              </a:rPr>
                              <m:t>x</m:t>
                            </m:r>
                          </m:e>
                          <m:sub>
                            <m:r>
                              <a:rPr lang="en-US" altLang="zh-CN" kern="100">
                                <a:latin typeface="Cambria Math" panose="02040503050406030204" pitchFamily="18" charset="0"/>
                                <a:ea typeface="华文中宋" panose="02010600040101010101" pitchFamily="2" charset="-122"/>
                              </a:rPr>
                              <m:t>2</m:t>
                            </m:r>
                          </m:sub>
                        </m:sSub>
                        <m:r>
                          <a:rPr lang="en-US" altLang="zh-CN" kern="100">
                            <a:latin typeface="Cambria Math" panose="02040503050406030204" pitchFamily="18" charset="0"/>
                            <a:ea typeface="华文中宋" panose="02010600040101010101" pitchFamily="2" charset="-122"/>
                          </a:rPr>
                          <m:t>,…,</m:t>
                        </m:r>
                        <m:sSub>
                          <m:sSubPr>
                            <m:ctrlPr>
                              <a:rPr lang="en-US" altLang="zh-CN" i="1" kern="100">
                                <a:latin typeface="Cambria Math" panose="02040503050406030204" pitchFamily="18" charset="0"/>
                                <a:ea typeface="华文中宋" panose="02010600040101010101" pitchFamily="2" charset="-122"/>
                              </a:rPr>
                            </m:ctrlPr>
                          </m:sSubPr>
                          <m:e>
                            <m:r>
                              <a:rPr lang="en-US" altLang="zh-CN" kern="100">
                                <a:latin typeface="Cambria Math" panose="02040503050406030204" pitchFamily="18" charset="0"/>
                                <a:ea typeface="华文中宋" panose="02010600040101010101" pitchFamily="2" charset="-122"/>
                              </a:rPr>
                              <m:t>𝑥</m:t>
                            </m:r>
                          </m:e>
                          <m:sub>
                            <m:r>
                              <a:rPr lang="en-US" altLang="zh-CN" kern="100">
                                <a:latin typeface="Cambria Math" panose="02040503050406030204" pitchFamily="18" charset="0"/>
                                <a:ea typeface="华文中宋" panose="02010600040101010101" pitchFamily="2" charset="-122"/>
                              </a:rPr>
                              <m:t>𝑛</m:t>
                            </m:r>
                          </m:sub>
                        </m:sSub>
                      </m:e>
                    </m:d>
                    <m:r>
                      <a:rPr lang="zh-CN" altLang="en-US" kern="100">
                        <a:latin typeface="Cambria Math" panose="02040503050406030204" pitchFamily="18" charset="0"/>
                        <a:ea typeface="华文中宋" panose="02010600040101010101" pitchFamily="2" charset="-122"/>
                      </a:rPr>
                      <m:t>在</m:t>
                    </m:r>
                    <m:acc>
                      <m:accPr>
                        <m:chr m:val="̂"/>
                        <m:ctrlPr>
                          <a:rPr lang="en-US" altLang="zh-CN" i="1" kern="100">
                            <a:latin typeface="Cambria Math" panose="02040503050406030204" pitchFamily="18" charset="0"/>
                            <a:ea typeface="华文中宋" panose="02010600040101010101" pitchFamily="2" charset="-122"/>
                          </a:rPr>
                        </m:ctrlPr>
                      </m:accPr>
                      <m:e>
                        <m:r>
                          <a:rPr lang="en-US" altLang="zh-CN" kern="100">
                            <a:latin typeface="Cambria Math" panose="02040503050406030204" pitchFamily="18" charset="0"/>
                            <a:ea typeface="华文中宋" panose="02010600040101010101" pitchFamily="2" charset="-122"/>
                          </a:rPr>
                          <m:t>𝜃</m:t>
                        </m:r>
                      </m:e>
                    </m:acc>
                  </m:oMath>
                </a14:m>
                <a:r>
                  <a:rPr lang="zh-CN" altLang="en-US" kern="100" dirty="0">
                    <a:latin typeface="华文中宋" panose="02010600040101010101" pitchFamily="2" charset="-122"/>
                    <a:ea typeface="华文中宋" panose="02010600040101010101" pitchFamily="2" charset="-122"/>
                  </a:rPr>
                  <a:t>处达到最大值，则称</a:t>
                </a:r>
                <a14:m>
                  <m:oMath xmlns:m="http://schemas.openxmlformats.org/officeDocument/2006/math">
                    <m:acc>
                      <m:accPr>
                        <m:chr m:val="̂"/>
                        <m:ctrlPr>
                          <a:rPr lang="en-US" altLang="zh-CN" i="1" kern="100">
                            <a:latin typeface="Cambria Math" panose="02040503050406030204" pitchFamily="18" charset="0"/>
                            <a:ea typeface="华文中宋" panose="02010600040101010101" pitchFamily="2" charset="-122"/>
                          </a:rPr>
                        </m:ctrlPr>
                      </m:accPr>
                      <m:e>
                        <m:r>
                          <a:rPr lang="en-US" altLang="zh-CN" kern="100">
                            <a:latin typeface="Cambria Math" panose="02040503050406030204" pitchFamily="18" charset="0"/>
                            <a:ea typeface="华文中宋" panose="02010600040101010101" pitchFamily="2" charset="-122"/>
                          </a:rPr>
                          <m:t>𝜃</m:t>
                        </m:r>
                      </m:e>
                    </m:acc>
                  </m:oMath>
                </a14:m>
                <a:r>
                  <a:rPr lang="zh-CN" altLang="en-US" kern="100" dirty="0">
                    <a:latin typeface="华文中宋" panose="02010600040101010101" pitchFamily="2" charset="-122"/>
                    <a:ea typeface="华文中宋" panose="02010600040101010101" pitchFamily="2" charset="-122"/>
                  </a:rPr>
                  <a:t>是</a:t>
                </a:r>
                <a14:m>
                  <m:oMath xmlns:m="http://schemas.openxmlformats.org/officeDocument/2006/math">
                    <m:r>
                      <a:rPr lang="en-US" altLang="zh-CN" kern="100">
                        <a:latin typeface="Cambria Math" panose="02040503050406030204" pitchFamily="18" charset="0"/>
                        <a:ea typeface="华文中宋" panose="02010600040101010101" pitchFamily="2" charset="-122"/>
                      </a:rPr>
                      <m:t>𝜃</m:t>
                    </m:r>
                  </m:oMath>
                </a14:m>
                <a:r>
                  <a:rPr lang="zh-CN" altLang="en-US" kern="100" dirty="0">
                    <a:latin typeface="华文中宋" panose="02010600040101010101" pitchFamily="2" charset="-122"/>
                    <a:ea typeface="华文中宋" panose="02010600040101010101" pitchFamily="2" charset="-122"/>
                  </a:rPr>
                  <a:t>的最大似然估计。</a:t>
                </a:r>
                <a:endParaRPr lang="en-US" altLang="zh-CN" kern="100" dirty="0">
                  <a:latin typeface="华文中宋" panose="02010600040101010101" pitchFamily="2" charset="-122"/>
                  <a:ea typeface="华文中宋" panose="02010600040101010101" pitchFamily="2" charset="-122"/>
                </a:endParaRPr>
              </a:p>
              <a:p>
                <a:pPr marL="896938" indent="446088"/>
                <a:r>
                  <a:rPr lang="zh-CN" altLang="en-US" kern="100" dirty="0">
                    <a:latin typeface="华文中宋" panose="02010600040101010101" pitchFamily="2" charset="-122"/>
                    <a:ea typeface="华文中宋" panose="02010600040101010101" pitchFamily="2" charset="-122"/>
                  </a:rPr>
                  <a:t>注意：前提是分布函数或密度函数已知；</a:t>
                </a:r>
                <a:r>
                  <a:rPr lang="zh-CN" altLang="zh-CN" kern="100" dirty="0">
                    <a:latin typeface="华文中宋" panose="02010600040101010101" pitchFamily="2" charset="-122"/>
                    <a:ea typeface="华文中宋" panose="02010600040101010101" pitchFamily="2" charset="-122"/>
                  </a:rPr>
                  <a:t>用最大似然法求出的总体方差的估计量不是无偏估计量</a:t>
                </a:r>
                <a:r>
                  <a:rPr lang="zh-CN" altLang="en-US"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5547994"/>
              </a:xfrm>
              <a:prstGeom prst="rect">
                <a:avLst/>
              </a:prstGeom>
              <a:blipFill>
                <a:blip r:embed="rId2"/>
                <a:stretch>
                  <a:fillRect t="-1209" r="-367" b="-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1788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4666855"/>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通过样本，估计总体（二）</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估计方法</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sz="2800" kern="100" dirty="0">
                    <a:latin typeface="华文中宋" panose="02010600040101010101" pitchFamily="2" charset="-122"/>
                    <a:ea typeface="华文中宋" panose="02010600040101010101" pitchFamily="2" charset="-122"/>
                  </a:rPr>
                  <a:t>二</a:t>
                </a:r>
                <a:r>
                  <a:rPr lang="zh-CN" altLang="zh-CN" sz="2800" kern="100" dirty="0">
                    <a:latin typeface="华文中宋" panose="02010600040101010101" pitchFamily="2" charset="-122"/>
                    <a:ea typeface="华文中宋" panose="02010600040101010101" pitchFamily="2" charset="-122"/>
                  </a:rPr>
                  <a:t>、</a:t>
                </a:r>
                <a:r>
                  <a:rPr lang="zh-CN" altLang="en-US" sz="2800" kern="100" dirty="0">
                    <a:latin typeface="华文中宋" panose="02010600040101010101" pitchFamily="2" charset="-122"/>
                    <a:ea typeface="华文中宋" panose="02010600040101010101" pitchFamily="2" charset="-122"/>
                  </a:rPr>
                  <a:t>区间估计</a:t>
                </a:r>
                <a:r>
                  <a:rPr lang="en-US" altLang="zh-CN" sz="2800" kern="100" dirty="0">
                    <a:latin typeface="华文中宋" panose="02010600040101010101" pitchFamily="2" charset="-122"/>
                    <a:ea typeface="华文中宋" panose="02010600040101010101" pitchFamily="2" charset="-122"/>
                  </a:rPr>
                  <a:t>       </a:t>
                </a:r>
              </a:p>
              <a:p>
                <a:pPr marL="896938" indent="-1588"/>
                <a:r>
                  <a:rPr lang="en-US" altLang="zh-CN" kern="100" dirty="0">
                    <a:latin typeface="华文中宋" panose="02010600040101010101" pitchFamily="2" charset="-122"/>
                    <a:ea typeface="华文中宋" panose="02010600040101010101" pitchFamily="2" charset="-122"/>
                  </a:rPr>
                  <a:t>      </a:t>
                </a:r>
                <a:r>
                  <a:rPr lang="zh-CN" altLang="zh-CN" kern="100" dirty="0">
                    <a:latin typeface="华文中宋" panose="02010600040101010101" pitchFamily="2" charset="-122"/>
                    <a:ea typeface="华文中宋" panose="02010600040101010101" pitchFamily="2" charset="-122"/>
                  </a:rPr>
                  <a:t>区间估计，就是根据估计量的分布，在一定的可靠程度下，指出被估计的总体参数所在的可能数值范围。</a:t>
                </a:r>
                <a:endParaRPr lang="en-US" altLang="zh-CN" kern="100" dirty="0">
                  <a:latin typeface="华文中宋" panose="02010600040101010101" pitchFamily="2" charset="-122"/>
                  <a:ea typeface="华文中宋" panose="02010600040101010101" pitchFamily="2" charset="-122"/>
                </a:endParaRPr>
              </a:p>
              <a:p>
                <a:pPr marL="896938" indent="-1588"/>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一</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对总体期望值</a:t>
                </a:r>
                <a:r>
                  <a:rPr lang="zh-CN" altLang="en-US" kern="100" dirty="0">
                    <a:latin typeface="华文中宋" panose="02010600040101010101" pitchFamily="2" charset="-122"/>
                    <a:ea typeface="华文中宋" panose="02010600040101010101" pitchFamily="2" charset="-122"/>
                  </a:rPr>
                  <a:t>的区间估计</a:t>
                </a:r>
                <a:endParaRPr lang="en-US" altLang="zh-CN" kern="100" dirty="0">
                  <a:latin typeface="华文中宋" panose="02010600040101010101" pitchFamily="2" charset="-122"/>
                  <a:ea typeface="华文中宋" panose="02010600040101010101" pitchFamily="2" charset="-122"/>
                </a:endParaRPr>
              </a:p>
              <a:p>
                <a:pPr marL="1352550" indent="-457200">
                  <a:buAutoNum type="arabicPeriod"/>
                </a:pPr>
                <a:r>
                  <a:rPr lang="zh-CN" altLang="en-US" kern="100" dirty="0">
                    <a:latin typeface="华文中宋" panose="02010600040101010101" pitchFamily="2" charset="-122"/>
                    <a:ea typeface="华文中宋" panose="02010600040101010101" pitchFamily="2" charset="-122"/>
                  </a:rPr>
                  <a:t>方差已知，对期望进行估计</a:t>
                </a:r>
                <a:endParaRPr lang="en-US" altLang="zh-CN" kern="100" dirty="0">
                  <a:latin typeface="华文中宋" panose="02010600040101010101" pitchFamily="2" charset="-122"/>
                  <a:ea typeface="华文中宋" panose="02010600040101010101" pitchFamily="2" charset="-122"/>
                </a:endParaRPr>
              </a:p>
              <a:p>
                <a:pPr marL="1352550" lvl="1"/>
                <a:r>
                  <a:rPr lang="en-US" altLang="zh-CN" kern="100" dirty="0">
                    <a:latin typeface="华文中宋" panose="02010600040101010101" pitchFamily="2" charset="-122"/>
                    <a:ea typeface="华文中宋" panose="02010600040101010101" pitchFamily="2" charset="-122"/>
                  </a:rPr>
                  <a:t>1</a:t>
                </a:r>
                <a:r>
                  <a:rPr lang="zh-CN" altLang="en-US" kern="100" dirty="0">
                    <a:latin typeface="华文中宋" panose="02010600040101010101" pitchFamily="2" charset="-122"/>
                    <a:ea typeface="华文中宋" panose="02010600040101010101" pitchFamily="2" charset="-122"/>
                  </a:rPr>
                  <a:t>） 总体分布未知</a:t>
                </a:r>
                <a:endParaRPr lang="en-US" altLang="zh-CN" kern="100" dirty="0">
                  <a:latin typeface="华文中宋" panose="02010600040101010101" pitchFamily="2" charset="-122"/>
                  <a:ea typeface="华文中宋" panose="02010600040101010101" pitchFamily="2" charset="-122"/>
                </a:endParaRPr>
              </a:p>
              <a:p>
                <a:pPr marL="1352550" lvl="1"/>
                <a:r>
                  <a:rPr lang="zh-CN" altLang="zh-CN" kern="100" dirty="0">
                    <a:latin typeface="华文中宋" panose="02010600040101010101" pitchFamily="2" charset="-122"/>
                    <a:ea typeface="华文中宋" panose="02010600040101010101" pitchFamily="2" charset="-122"/>
                  </a:rPr>
                  <a:t>从总体中抽取样本</a:t>
                </a:r>
                <a14:m>
                  <m:oMath xmlns:m="http://schemas.openxmlformats.org/officeDocument/2006/math">
                    <m:r>
                      <a:rPr lang="en-US" altLang="zh-CN" kern="100">
                        <a:latin typeface="Cambria Math" panose="02040503050406030204" pitchFamily="18" charset="0"/>
                        <a:ea typeface="华文中宋" panose="02010600040101010101" pitchFamily="2" charset="-122"/>
                      </a:rPr>
                      <m:t>(</m:t>
                    </m:r>
                    <m:sSub>
                      <m:sSubPr>
                        <m:ctrlPr>
                          <a:rPr lang="en-US" altLang="zh-CN"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𝑥</m:t>
                        </m:r>
                      </m:e>
                      <m:sub>
                        <m:r>
                          <a:rPr lang="en-US" altLang="zh-CN" kern="100">
                            <a:latin typeface="Cambria Math" panose="02040503050406030204" pitchFamily="18" charset="0"/>
                            <a:ea typeface="华文中宋" panose="02010600040101010101" pitchFamily="2" charset="-122"/>
                          </a:rPr>
                          <m:t>1</m:t>
                        </m:r>
                      </m:sub>
                    </m:sSub>
                    <m:r>
                      <a:rPr lang="en-US" altLang="zh-CN" kern="100">
                        <a:latin typeface="Cambria Math" panose="02040503050406030204" pitchFamily="18" charset="0"/>
                        <a:ea typeface="华文中宋" panose="02010600040101010101" pitchFamily="2" charset="-122"/>
                      </a:rPr>
                      <m:t>,</m:t>
                    </m:r>
                    <m:sSub>
                      <m:sSubPr>
                        <m:ctrlPr>
                          <a:rPr lang="en-US" altLang="zh-CN" i="1" kern="100">
                            <a:latin typeface="Cambria Math" panose="02040503050406030204" pitchFamily="18" charset="0"/>
                            <a:ea typeface="华文中宋" panose="02010600040101010101" pitchFamily="2" charset="-122"/>
                          </a:rPr>
                        </m:ctrlPr>
                      </m:sSubPr>
                      <m:e>
                        <m:r>
                          <m:rPr>
                            <m:sty m:val="p"/>
                          </m:rPr>
                          <a:rPr lang="en-US" altLang="zh-CN" kern="100">
                            <a:latin typeface="Cambria Math" panose="02040503050406030204" pitchFamily="18" charset="0"/>
                            <a:ea typeface="华文中宋" panose="02010600040101010101" pitchFamily="2" charset="-122"/>
                          </a:rPr>
                          <m:t>x</m:t>
                        </m:r>
                      </m:e>
                      <m:sub>
                        <m:r>
                          <a:rPr lang="en-US" altLang="zh-CN" kern="100">
                            <a:latin typeface="Cambria Math" panose="02040503050406030204" pitchFamily="18" charset="0"/>
                            <a:ea typeface="华文中宋" panose="02010600040101010101" pitchFamily="2" charset="-122"/>
                          </a:rPr>
                          <m:t>2</m:t>
                        </m:r>
                      </m:sub>
                    </m:sSub>
                    <m:r>
                      <a:rPr lang="en-US" altLang="zh-CN" kern="100">
                        <a:latin typeface="Cambria Math" panose="02040503050406030204" pitchFamily="18" charset="0"/>
                        <a:ea typeface="华文中宋" panose="02010600040101010101" pitchFamily="2" charset="-122"/>
                      </a:rPr>
                      <m:t>,…,</m:t>
                    </m:r>
                    <m:sSub>
                      <m:sSubPr>
                        <m:ctrlPr>
                          <a:rPr lang="en-US" altLang="zh-CN" i="1" kern="100">
                            <a:latin typeface="Cambria Math" panose="02040503050406030204" pitchFamily="18" charset="0"/>
                            <a:ea typeface="华文中宋" panose="02010600040101010101" pitchFamily="2" charset="-122"/>
                          </a:rPr>
                        </m:ctrlPr>
                      </m:sSubPr>
                      <m:e>
                        <m:r>
                          <a:rPr lang="en-US" altLang="zh-CN" kern="100">
                            <a:latin typeface="Cambria Math" panose="02040503050406030204" pitchFamily="18" charset="0"/>
                            <a:ea typeface="华文中宋" panose="02010600040101010101" pitchFamily="2" charset="-122"/>
                          </a:rPr>
                          <m:t>𝑥</m:t>
                        </m:r>
                      </m:e>
                      <m:sub>
                        <m:r>
                          <a:rPr lang="en-US" altLang="zh-CN" kern="100">
                            <a:latin typeface="Cambria Math" panose="02040503050406030204" pitchFamily="18" charset="0"/>
                            <a:ea typeface="华文中宋" panose="02010600040101010101" pitchFamily="2" charset="-122"/>
                          </a:rPr>
                          <m:t>𝑛</m:t>
                        </m:r>
                      </m:sub>
                    </m:sSub>
                    <m:r>
                      <a:rPr lang="en-US" altLang="zh-CN" kern="100">
                        <a:latin typeface="Cambria Math" panose="02040503050406030204" pitchFamily="18" charset="0"/>
                        <a:ea typeface="华文中宋" panose="02010600040101010101" pitchFamily="2" charset="-122"/>
                      </a:rPr>
                      <m:t>)</m:t>
                    </m:r>
                  </m:oMath>
                </a14:m>
                <a:r>
                  <a:rPr lang="zh-CN" altLang="en-US" kern="100" dirty="0">
                    <a:latin typeface="华文中宋" panose="02010600040101010101" pitchFamily="2" charset="-122"/>
                    <a:ea typeface="华文中宋" panose="02010600040101010101" pitchFamily="2" charset="-122"/>
                  </a:rPr>
                  <a:t>，令</a:t>
                </a:r>
                <a14:m>
                  <m:oMath xmlns:m="http://schemas.openxmlformats.org/officeDocument/2006/math">
                    <m:acc>
                      <m:accPr>
                        <m:chr m:val="̅"/>
                        <m:ctrlPr>
                          <a:rPr lang="en-US" altLang="zh-CN" i="1" kern="100">
                            <a:latin typeface="Cambria Math" panose="02040503050406030204" pitchFamily="18" charset="0"/>
                            <a:ea typeface="华文中宋" panose="02010600040101010101" pitchFamily="2" charset="-122"/>
                          </a:rPr>
                        </m:ctrlPr>
                      </m:accPr>
                      <m:e>
                        <m:r>
                          <a:rPr lang="zh-CN" altLang="en-US" kern="100">
                            <a:latin typeface="Cambria Math" panose="02040503050406030204" pitchFamily="18" charset="0"/>
                            <a:ea typeface="华文中宋" panose="02010600040101010101" pitchFamily="2" charset="-122"/>
                          </a:rPr>
                          <m:t>𝑥</m:t>
                        </m:r>
                      </m:e>
                    </m:acc>
                    <m:r>
                      <a:rPr lang="en-US" altLang="zh-CN" kern="100">
                        <a:latin typeface="Cambria Math" panose="02040503050406030204" pitchFamily="18" charset="0"/>
                        <a:ea typeface="华文中宋" panose="02010600040101010101" pitchFamily="2" charset="-122"/>
                      </a:rPr>
                      <m:t>=1/</m:t>
                    </m:r>
                    <m:r>
                      <a:rPr lang="en-US" altLang="zh-CN" kern="100">
                        <a:latin typeface="Cambria Math" panose="02040503050406030204" pitchFamily="18" charset="0"/>
                        <a:ea typeface="华文中宋" panose="02010600040101010101" pitchFamily="2" charset="-122"/>
                      </a:rPr>
                      <m:t>𝑛</m:t>
                    </m:r>
                    <m:sSub>
                      <m:sSubPr>
                        <m:ctrlPr>
                          <a:rPr lang="en-US" altLang="zh-CN" i="1" kern="100">
                            <a:latin typeface="Cambria Math" panose="02040503050406030204" pitchFamily="18" charset="0"/>
                            <a:ea typeface="华文中宋" panose="02010600040101010101" pitchFamily="2" charset="-122"/>
                          </a:rPr>
                        </m:ctrlPr>
                      </m:sSubPr>
                      <m:e>
                        <m:nary>
                          <m:naryPr>
                            <m:chr m:val="∑"/>
                            <m:ctrlPr>
                              <a:rPr lang="en-US" altLang="zh-CN" i="1" kern="100">
                                <a:latin typeface="Cambria Math" panose="02040503050406030204" pitchFamily="18" charset="0"/>
                                <a:ea typeface="华文中宋" panose="02010600040101010101" pitchFamily="2" charset="-122"/>
                              </a:rPr>
                            </m:ctrlPr>
                          </m:naryPr>
                          <m:sub>
                            <m:r>
                              <a:rPr lang="en-US" altLang="zh-CN" kern="100">
                                <a:latin typeface="Cambria Math" panose="02040503050406030204" pitchFamily="18" charset="0"/>
                                <a:ea typeface="华文中宋" panose="02010600040101010101" pitchFamily="2" charset="-122"/>
                              </a:rPr>
                              <m:t>𝑖</m:t>
                            </m:r>
                          </m:sub>
                          <m:sup>
                            <m:r>
                              <a:rPr lang="en-US" altLang="zh-CN" kern="100">
                                <a:latin typeface="Cambria Math" panose="02040503050406030204" pitchFamily="18" charset="0"/>
                                <a:ea typeface="华文中宋" panose="02010600040101010101" pitchFamily="2" charset="-122"/>
                              </a:rPr>
                              <m:t>𝑛</m:t>
                            </m:r>
                          </m:sup>
                          <m:e>
                            <m:r>
                              <a:rPr lang="en-US" altLang="zh-CN" kern="100">
                                <a:latin typeface="Cambria Math" panose="02040503050406030204" pitchFamily="18" charset="0"/>
                                <a:ea typeface="华文中宋" panose="02010600040101010101" pitchFamily="2" charset="-122"/>
                              </a:rPr>
                              <m:t>𝑥</m:t>
                            </m:r>
                          </m:e>
                        </m:nary>
                      </m:e>
                      <m:sub>
                        <m:r>
                          <a:rPr lang="en-US" altLang="zh-CN" kern="100">
                            <a:latin typeface="Cambria Math" panose="02040503050406030204" pitchFamily="18" charset="0"/>
                            <a:ea typeface="华文中宋" panose="02010600040101010101" pitchFamily="2" charset="-122"/>
                          </a:rPr>
                          <m:t>𝑖</m:t>
                        </m:r>
                      </m:sub>
                    </m:sSub>
                  </m:oMath>
                </a14:m>
                <a:r>
                  <a:rPr lang="en-US"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则在方差</a:t>
                </a:r>
                <a14:m>
                  <m:oMath xmlns:m="http://schemas.openxmlformats.org/officeDocument/2006/math">
                    <m:sSubSup>
                      <m:sSubSupPr>
                        <m:ctrlPr>
                          <a:rPr lang="en-US" altLang="zh-CN" b="0" i="1" kern="100" smtClean="0">
                            <a:latin typeface="Cambria Math" panose="02040503050406030204" pitchFamily="18" charset="0"/>
                            <a:ea typeface="华文中宋" panose="02010600040101010101" pitchFamily="2" charset="-122"/>
                          </a:rPr>
                        </m:ctrlPr>
                      </m:sSubSupPr>
                      <m:e>
                        <m:r>
                          <a:rPr lang="en-US" altLang="zh-CN" kern="100">
                            <a:latin typeface="Cambria Math" panose="02040503050406030204" pitchFamily="18" charset="0"/>
                            <a:ea typeface="华文中宋" panose="02010600040101010101" pitchFamily="2" charset="-122"/>
                          </a:rPr>
                          <m:t>𝜎</m:t>
                        </m:r>
                      </m:e>
                      <m:sub>
                        <m:r>
                          <m:rPr>
                            <m:sty m:val="p"/>
                          </m:rPr>
                          <a:rPr lang="en-US" altLang="zh-CN" b="0" i="0" kern="100" smtClean="0">
                            <a:latin typeface="Cambria Math" panose="02040503050406030204" pitchFamily="18" charset="0"/>
                            <a:ea typeface="华文中宋" panose="02010600040101010101" pitchFamily="2" charset="-122"/>
                          </a:rPr>
                          <m:t>x</m:t>
                        </m:r>
                      </m:sub>
                      <m:sup>
                        <m:r>
                          <a:rPr lang="en-US" altLang="zh-CN" kern="100">
                            <a:latin typeface="Cambria Math" panose="02040503050406030204" pitchFamily="18" charset="0"/>
                            <a:ea typeface="华文中宋" panose="02010600040101010101" pitchFamily="2" charset="-122"/>
                          </a:rPr>
                          <m:t>2</m:t>
                        </m:r>
                      </m:sup>
                    </m:sSubSup>
                  </m:oMath>
                </a14:m>
                <a:r>
                  <a:rPr lang="zh-CN" altLang="zh-CN" kern="100" dirty="0">
                    <a:latin typeface="华文中宋" panose="02010600040101010101" pitchFamily="2" charset="-122"/>
                    <a:ea typeface="华文中宋" panose="02010600040101010101" pitchFamily="2" charset="-122"/>
                  </a:rPr>
                  <a:t>已知的情况下，估计所得</a:t>
                </a:r>
                <a14:m>
                  <m:oMath xmlns:m="http://schemas.openxmlformats.org/officeDocument/2006/math">
                    <m:sSub>
                      <m:sSubPr>
                        <m:ctrlPr>
                          <a:rPr lang="en-US" altLang="zh-CN" i="1" kern="100">
                            <a:latin typeface="Cambria Math" panose="02040503050406030204" pitchFamily="18" charset="0"/>
                            <a:ea typeface="华文中宋" panose="02010600040101010101" pitchFamily="2" charset="-122"/>
                          </a:rPr>
                        </m:ctrlPr>
                      </m:sSubPr>
                      <m:e>
                        <m:r>
                          <a:rPr lang="en-US" altLang="zh-CN" kern="100">
                            <a:latin typeface="Cambria Math" panose="02040503050406030204" pitchFamily="18" charset="0"/>
                            <a:ea typeface="华文中宋" panose="02010600040101010101" pitchFamily="2" charset="-122"/>
                          </a:rPr>
                          <m:t>𝜇</m:t>
                        </m:r>
                      </m:e>
                      <m:sub>
                        <m:r>
                          <a:rPr lang="zh-CN" altLang="en-US" kern="100">
                            <a:latin typeface="Cambria Math" panose="02040503050406030204" pitchFamily="18" charset="0"/>
                            <a:ea typeface="华文中宋" panose="02010600040101010101" pitchFamily="2" charset="-122"/>
                          </a:rPr>
                          <m:t>𝑥</m:t>
                        </m:r>
                      </m:sub>
                    </m:sSub>
                  </m:oMath>
                </a14:m>
                <a:r>
                  <a:rPr lang="zh-CN" altLang="zh-CN" kern="100" dirty="0">
                    <a:latin typeface="华文中宋" panose="02010600040101010101" pitchFamily="2" charset="-122"/>
                    <a:ea typeface="华文中宋" panose="02010600040101010101" pitchFamily="2" charset="-122"/>
                  </a:rPr>
                  <a:t>的置信区间可由下式确定：</a:t>
                </a:r>
                <a:endParaRPr lang="en-US" altLang="zh-CN" kern="100" dirty="0">
                  <a:latin typeface="华文中宋" panose="02010600040101010101" pitchFamily="2" charset="-122"/>
                  <a:ea typeface="华文中宋" panose="02010600040101010101" pitchFamily="2" charset="-122"/>
                </a:endParaRPr>
              </a:p>
              <a:p>
                <a:pPr marL="1352550" lvl="1"/>
                <a14:m>
                  <m:oMathPara xmlns:m="http://schemas.openxmlformats.org/officeDocument/2006/math">
                    <m:oMathParaPr>
                      <m:jc m:val="centerGroup"/>
                    </m:oMathParaPr>
                    <m:oMath xmlns:m="http://schemas.openxmlformats.org/officeDocument/2006/math">
                      <m:r>
                        <a:rPr lang="en-US" altLang="zh-CN" kern="100">
                          <a:latin typeface="Cambria Math" panose="02040503050406030204" pitchFamily="18" charset="0"/>
                          <a:ea typeface="华文中宋" panose="02010600040101010101" pitchFamily="2" charset="-122"/>
                        </a:rPr>
                        <m:t>𝑝</m:t>
                      </m:r>
                      <m:d>
                        <m:dPr>
                          <m:ctrlPr>
                            <a:rPr lang="en-US" altLang="zh-CN" i="1" kern="100">
                              <a:latin typeface="Cambria Math" panose="02040503050406030204" pitchFamily="18" charset="0"/>
                              <a:ea typeface="华文中宋" panose="02010600040101010101" pitchFamily="2" charset="-122"/>
                            </a:rPr>
                          </m:ctrlPr>
                        </m:dPr>
                        <m:e>
                          <m:acc>
                            <m:accPr>
                              <m:chr m:val="̅"/>
                              <m:ctrlPr>
                                <a:rPr lang="en-US" altLang="zh-CN" i="1" kern="100">
                                  <a:latin typeface="Cambria Math" panose="02040503050406030204" pitchFamily="18" charset="0"/>
                                  <a:ea typeface="华文中宋" panose="02010600040101010101" pitchFamily="2" charset="-122"/>
                                </a:rPr>
                              </m:ctrlPr>
                            </m:accPr>
                            <m:e>
                              <m:r>
                                <a:rPr lang="en-US" altLang="zh-CN" kern="100">
                                  <a:latin typeface="Cambria Math" panose="02040503050406030204" pitchFamily="18" charset="0"/>
                                  <a:ea typeface="华文中宋" panose="02010600040101010101" pitchFamily="2" charset="-122"/>
                                </a:rPr>
                                <m:t>𝑥</m:t>
                              </m:r>
                            </m:e>
                          </m:acc>
                          <m:r>
                            <a:rPr lang="en-US" altLang="zh-CN" kern="100">
                              <a:latin typeface="Cambria Math" panose="02040503050406030204" pitchFamily="18" charset="0"/>
                              <a:ea typeface="华文中宋" panose="02010600040101010101" pitchFamily="2" charset="-122"/>
                            </a:rPr>
                            <m:t>−</m:t>
                          </m:r>
                          <m:f>
                            <m:fPr>
                              <m:ctrlPr>
                                <a:rPr lang="en-US" altLang="zh-CN" i="1" kern="100">
                                  <a:latin typeface="Cambria Math" panose="02040503050406030204" pitchFamily="18" charset="0"/>
                                  <a:ea typeface="华文中宋" panose="02010600040101010101" pitchFamily="2" charset="-122"/>
                                </a:rPr>
                              </m:ctrlPr>
                            </m:fPr>
                            <m:num>
                              <m:sSub>
                                <m:sSubPr>
                                  <m:ctrlPr>
                                    <a:rPr lang="en-US" altLang="zh-CN" b="0" i="1" kern="100" smtClean="0">
                                      <a:latin typeface="Cambria Math" panose="02040503050406030204" pitchFamily="18" charset="0"/>
                                      <a:ea typeface="华文中宋" panose="02010600040101010101" pitchFamily="2" charset="-122"/>
                                    </a:rPr>
                                  </m:ctrlPr>
                                </m:sSubPr>
                                <m:e>
                                  <m:r>
                                    <a:rPr lang="en-US" altLang="zh-CN" kern="100">
                                      <a:latin typeface="Cambria Math" panose="02040503050406030204" pitchFamily="18" charset="0"/>
                                      <a:ea typeface="华文中宋" panose="02010600040101010101" pitchFamily="2" charset="-122"/>
                                    </a:rPr>
                                    <m:t>𝜎</m:t>
                                  </m:r>
                                </m:e>
                                <m:sub>
                                  <m:r>
                                    <m:rPr>
                                      <m:sty m:val="p"/>
                                    </m:rPr>
                                    <a:rPr lang="en-US" altLang="zh-CN" b="0" i="0" kern="100" smtClean="0">
                                      <a:latin typeface="Cambria Math" panose="02040503050406030204" pitchFamily="18" charset="0"/>
                                      <a:ea typeface="华文中宋" panose="02010600040101010101" pitchFamily="2" charset="-122"/>
                                    </a:rPr>
                                    <m:t>x</m:t>
                                  </m:r>
                                </m:sub>
                              </m:sSub>
                            </m:num>
                            <m:den>
                              <m:rad>
                                <m:radPr>
                                  <m:degHide m:val="on"/>
                                  <m:ctrlPr>
                                    <a:rPr lang="en-US" altLang="zh-CN" i="1" kern="100">
                                      <a:latin typeface="Cambria Math" panose="02040503050406030204" pitchFamily="18" charset="0"/>
                                      <a:ea typeface="华文中宋" panose="02010600040101010101" pitchFamily="2" charset="-122"/>
                                    </a:rPr>
                                  </m:ctrlPr>
                                </m:radPr>
                                <m:deg/>
                                <m:e>
                                  <m:r>
                                    <a:rPr lang="en-US" altLang="zh-CN" kern="100">
                                      <a:latin typeface="Cambria Math" panose="02040503050406030204" pitchFamily="18" charset="0"/>
                                      <a:ea typeface="华文中宋" panose="02010600040101010101" pitchFamily="2" charset="-122"/>
                                    </a:rPr>
                                    <m:t>𝛼</m:t>
                                  </m:r>
                                  <m:r>
                                    <a:rPr lang="en-US" altLang="zh-CN" kern="100">
                                      <a:latin typeface="Cambria Math" panose="02040503050406030204" pitchFamily="18" charset="0"/>
                                      <a:ea typeface="华文中宋" panose="02010600040101010101" pitchFamily="2" charset="-122"/>
                                    </a:rPr>
                                    <m:t>𝑛</m:t>
                                  </m:r>
                                </m:e>
                              </m:rad>
                            </m:den>
                          </m:f>
                          <m:sSub>
                            <m:sSubPr>
                              <m:ctrlPr>
                                <a:rPr lang="en-US" altLang="zh-CN" i="1" kern="100">
                                  <a:latin typeface="Cambria Math" panose="02040503050406030204" pitchFamily="18" charset="0"/>
                                  <a:ea typeface="华文中宋" panose="02010600040101010101" pitchFamily="2" charset="-122"/>
                                </a:rPr>
                              </m:ctrlPr>
                            </m:sSubPr>
                            <m:e>
                              <m:r>
                                <a:rPr lang="en-US" altLang="zh-CN" kern="100">
                                  <a:latin typeface="Cambria Math" panose="02040503050406030204" pitchFamily="18" charset="0"/>
                                  <a:ea typeface="华文中宋" panose="02010600040101010101" pitchFamily="2" charset="-122"/>
                                </a:rPr>
                                <m:t>&lt;</m:t>
                              </m:r>
                              <m:r>
                                <a:rPr lang="en-US" altLang="zh-CN" kern="100">
                                  <a:latin typeface="Cambria Math" panose="02040503050406030204" pitchFamily="18" charset="0"/>
                                  <a:ea typeface="华文中宋" panose="02010600040101010101" pitchFamily="2" charset="-122"/>
                                </a:rPr>
                                <m:t>𝜇</m:t>
                              </m:r>
                            </m:e>
                            <m:sub>
                              <m:r>
                                <a:rPr lang="zh-CN" altLang="en-US" kern="100">
                                  <a:latin typeface="Cambria Math" panose="02040503050406030204" pitchFamily="18" charset="0"/>
                                  <a:ea typeface="华文中宋" panose="02010600040101010101" pitchFamily="2" charset="-122"/>
                                </a:rPr>
                                <m:t>𝑥</m:t>
                              </m:r>
                            </m:sub>
                          </m:sSub>
                          <m:r>
                            <a:rPr lang="en-US" altLang="zh-CN" kern="100">
                              <a:latin typeface="Cambria Math" panose="02040503050406030204" pitchFamily="18" charset="0"/>
                              <a:ea typeface="华文中宋" panose="02010600040101010101" pitchFamily="2" charset="-122"/>
                            </a:rPr>
                            <m:t>&lt;</m:t>
                          </m:r>
                          <m:acc>
                            <m:accPr>
                              <m:chr m:val="̅"/>
                              <m:ctrlPr>
                                <a:rPr lang="en-US" altLang="zh-CN" i="1" kern="100">
                                  <a:latin typeface="Cambria Math" panose="02040503050406030204" pitchFamily="18" charset="0"/>
                                  <a:ea typeface="华文中宋" panose="02010600040101010101" pitchFamily="2" charset="-122"/>
                                </a:rPr>
                              </m:ctrlPr>
                            </m:accPr>
                            <m:e>
                              <m:r>
                                <a:rPr lang="en-US" altLang="zh-CN" kern="100">
                                  <a:latin typeface="Cambria Math" panose="02040503050406030204" pitchFamily="18" charset="0"/>
                                  <a:ea typeface="华文中宋" panose="02010600040101010101" pitchFamily="2" charset="-122"/>
                                </a:rPr>
                                <m:t>𝑥</m:t>
                              </m:r>
                            </m:e>
                          </m:acc>
                          <m:r>
                            <a:rPr lang="en-US" altLang="zh-CN" kern="100">
                              <a:latin typeface="Cambria Math" panose="02040503050406030204" pitchFamily="18" charset="0"/>
                              <a:ea typeface="华文中宋" panose="02010600040101010101" pitchFamily="2" charset="-122"/>
                            </a:rPr>
                            <m:t>+</m:t>
                          </m:r>
                          <m:f>
                            <m:fPr>
                              <m:ctrlPr>
                                <a:rPr lang="en-US" altLang="zh-CN" i="1" kern="100">
                                  <a:latin typeface="Cambria Math" panose="02040503050406030204" pitchFamily="18" charset="0"/>
                                  <a:ea typeface="华文中宋" panose="02010600040101010101" pitchFamily="2" charset="-122"/>
                                </a:rPr>
                              </m:ctrlPr>
                            </m:fPr>
                            <m:num>
                              <m:sSub>
                                <m:sSubPr>
                                  <m:ctrlPr>
                                    <a:rPr lang="en-US" altLang="zh-CN" b="0" i="1" kern="100" smtClean="0">
                                      <a:latin typeface="Cambria Math" panose="02040503050406030204" pitchFamily="18" charset="0"/>
                                      <a:ea typeface="华文中宋" panose="02010600040101010101" pitchFamily="2" charset="-122"/>
                                    </a:rPr>
                                  </m:ctrlPr>
                                </m:sSubPr>
                                <m:e>
                                  <m:r>
                                    <a:rPr lang="en-US" altLang="zh-CN" kern="100">
                                      <a:latin typeface="Cambria Math" panose="02040503050406030204" pitchFamily="18" charset="0"/>
                                      <a:ea typeface="华文中宋" panose="02010600040101010101" pitchFamily="2" charset="-122"/>
                                    </a:rPr>
                                    <m:t>𝜎</m:t>
                                  </m:r>
                                </m:e>
                                <m:sub>
                                  <m:r>
                                    <m:rPr>
                                      <m:sty m:val="p"/>
                                    </m:rPr>
                                    <a:rPr lang="en-US" altLang="zh-CN" b="0" i="0" kern="100" smtClean="0">
                                      <a:latin typeface="Cambria Math" panose="02040503050406030204" pitchFamily="18" charset="0"/>
                                      <a:ea typeface="华文中宋" panose="02010600040101010101" pitchFamily="2" charset="-122"/>
                                    </a:rPr>
                                    <m:t>x</m:t>
                                  </m:r>
                                </m:sub>
                              </m:sSub>
                            </m:num>
                            <m:den>
                              <m:rad>
                                <m:radPr>
                                  <m:degHide m:val="on"/>
                                  <m:ctrlPr>
                                    <a:rPr lang="en-US" altLang="zh-CN" i="1" kern="100">
                                      <a:latin typeface="Cambria Math" panose="02040503050406030204" pitchFamily="18" charset="0"/>
                                      <a:ea typeface="华文中宋" panose="02010600040101010101" pitchFamily="2" charset="-122"/>
                                    </a:rPr>
                                  </m:ctrlPr>
                                </m:radPr>
                                <m:deg/>
                                <m:e>
                                  <m:r>
                                    <a:rPr lang="en-US" altLang="zh-CN" kern="100">
                                      <a:latin typeface="Cambria Math" panose="02040503050406030204" pitchFamily="18" charset="0"/>
                                      <a:ea typeface="华文中宋" panose="02010600040101010101" pitchFamily="2" charset="-122"/>
                                    </a:rPr>
                                    <m:t>𝛼</m:t>
                                  </m:r>
                                  <m:r>
                                    <a:rPr lang="en-US" altLang="zh-CN" kern="100">
                                      <a:latin typeface="Cambria Math" panose="02040503050406030204" pitchFamily="18" charset="0"/>
                                      <a:ea typeface="华文中宋" panose="02010600040101010101" pitchFamily="2" charset="-122"/>
                                    </a:rPr>
                                    <m:t>𝑛</m:t>
                                  </m:r>
                                </m:e>
                              </m:rad>
                            </m:den>
                          </m:f>
                        </m:e>
                      </m:d>
                      <m:r>
                        <a:rPr lang="en-US" altLang="zh-CN" kern="100">
                          <a:latin typeface="Cambria Math" panose="02040503050406030204" pitchFamily="18" charset="0"/>
                          <a:ea typeface="华文中宋" panose="02010600040101010101" pitchFamily="2" charset="-122"/>
                        </a:rPr>
                        <m:t>≥1−</m:t>
                      </m:r>
                      <m:r>
                        <a:rPr lang="en-US" altLang="zh-CN" kern="100">
                          <a:latin typeface="Cambria Math" panose="02040503050406030204" pitchFamily="18" charset="0"/>
                          <a:ea typeface="华文中宋" panose="02010600040101010101" pitchFamily="2" charset="-122"/>
                        </a:rPr>
                        <m:t>𝛼</m:t>
                      </m:r>
                      <m:r>
                        <a:rPr lang="en-US" altLang="zh-CN" kern="100">
                          <a:latin typeface="Cambria Math" panose="02040503050406030204" pitchFamily="18" charset="0"/>
                          <a:ea typeface="华文中宋" panose="02010600040101010101" pitchFamily="2" charset="-122"/>
                        </a:rPr>
                        <m:t>     (1.6.1)</m:t>
                      </m:r>
                    </m:oMath>
                  </m:oMathPara>
                </a14:m>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4666855"/>
              </a:xfrm>
              <a:prstGeom prst="rect">
                <a:avLst/>
              </a:prstGeom>
              <a:blipFill>
                <a:blip r:embed="rId2"/>
                <a:stretch>
                  <a:fillRect t="-14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1964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5105885"/>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通过样本，估计总体（二）</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估计方法</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sz="2800" kern="100" dirty="0">
                    <a:latin typeface="华文中宋" panose="02010600040101010101" pitchFamily="2" charset="-122"/>
                    <a:ea typeface="华文中宋" panose="02010600040101010101" pitchFamily="2" charset="-122"/>
                  </a:rPr>
                  <a:t>二</a:t>
                </a:r>
                <a:r>
                  <a:rPr lang="zh-CN" altLang="zh-CN" sz="2800" kern="100" dirty="0">
                    <a:latin typeface="华文中宋" panose="02010600040101010101" pitchFamily="2" charset="-122"/>
                    <a:ea typeface="华文中宋" panose="02010600040101010101" pitchFamily="2" charset="-122"/>
                  </a:rPr>
                  <a:t>、</a:t>
                </a:r>
                <a:r>
                  <a:rPr lang="zh-CN" altLang="en-US" sz="2800" kern="100" dirty="0">
                    <a:latin typeface="华文中宋" panose="02010600040101010101" pitchFamily="2" charset="-122"/>
                    <a:ea typeface="华文中宋" panose="02010600040101010101" pitchFamily="2" charset="-122"/>
                  </a:rPr>
                  <a:t>区间估计</a:t>
                </a:r>
                <a:r>
                  <a:rPr lang="en-US" altLang="zh-CN" sz="2800" kern="100" dirty="0">
                    <a:latin typeface="华文中宋" panose="02010600040101010101" pitchFamily="2" charset="-122"/>
                    <a:ea typeface="华文中宋" panose="02010600040101010101" pitchFamily="2" charset="-122"/>
                  </a:rPr>
                  <a:t>       </a:t>
                </a:r>
              </a:p>
              <a:p>
                <a:pPr marL="896938" indent="-1588"/>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一</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对总体期望值</a:t>
                </a:r>
                <a:r>
                  <a:rPr lang="zh-CN" altLang="en-US" kern="100" dirty="0">
                    <a:latin typeface="华文中宋" panose="02010600040101010101" pitchFamily="2" charset="-122"/>
                    <a:ea typeface="华文中宋" panose="02010600040101010101" pitchFamily="2" charset="-122"/>
                  </a:rPr>
                  <a:t>的区间估计</a:t>
                </a:r>
                <a:endParaRPr lang="en-US" altLang="zh-CN" kern="100" dirty="0">
                  <a:latin typeface="华文中宋" panose="02010600040101010101" pitchFamily="2" charset="-122"/>
                  <a:ea typeface="华文中宋" panose="02010600040101010101" pitchFamily="2" charset="-122"/>
                </a:endParaRPr>
              </a:p>
              <a:p>
                <a:pPr marL="1352550" indent="-457200">
                  <a:buAutoNum type="arabicPeriod"/>
                </a:pPr>
                <a:r>
                  <a:rPr lang="zh-CN" altLang="en-US" kern="100" dirty="0">
                    <a:latin typeface="华文中宋" panose="02010600040101010101" pitchFamily="2" charset="-122"/>
                    <a:ea typeface="华文中宋" panose="02010600040101010101" pitchFamily="2" charset="-122"/>
                  </a:rPr>
                  <a:t>方差已知，对期望进行估计</a:t>
                </a:r>
                <a:endParaRPr lang="en-US" altLang="zh-CN" kern="100" dirty="0">
                  <a:latin typeface="华文中宋" panose="02010600040101010101" pitchFamily="2" charset="-122"/>
                  <a:ea typeface="华文中宋" panose="02010600040101010101" pitchFamily="2" charset="-122"/>
                </a:endParaRPr>
              </a:p>
              <a:p>
                <a:pPr marL="1352550" lvl="1"/>
                <a:r>
                  <a:rPr lang="en-US" altLang="zh-CN" kern="100" dirty="0">
                    <a:latin typeface="华文中宋" panose="02010600040101010101" pitchFamily="2" charset="-122"/>
                    <a:ea typeface="华文中宋" panose="02010600040101010101" pitchFamily="2" charset="-122"/>
                  </a:rPr>
                  <a:t>2</a:t>
                </a:r>
                <a:r>
                  <a:rPr lang="zh-CN" altLang="en-US" kern="100" dirty="0">
                    <a:latin typeface="华文中宋" panose="02010600040101010101" pitchFamily="2" charset="-122"/>
                    <a:ea typeface="华文中宋" panose="02010600040101010101" pitchFamily="2" charset="-122"/>
                  </a:rPr>
                  <a:t>） 已知总体为正态分布</a:t>
                </a:r>
                <a:endParaRPr lang="en-US" altLang="zh-CN" kern="100" dirty="0">
                  <a:latin typeface="华文中宋" panose="02010600040101010101" pitchFamily="2" charset="-122"/>
                  <a:ea typeface="华文中宋" panose="02010600040101010101" pitchFamily="2" charset="-122"/>
                </a:endParaRPr>
              </a:p>
              <a:p>
                <a:pPr marL="1352550" lvl="1"/>
                <a:r>
                  <a:rPr lang="zh-CN" altLang="en-US" kern="100" dirty="0">
                    <a:latin typeface="华文中宋" panose="02010600040101010101" pitchFamily="2" charset="-122"/>
                    <a:ea typeface="华文中宋" panose="02010600040101010101" pitchFamily="2" charset="-122"/>
                  </a:rPr>
                  <a:t>如果</a:t>
                </a:r>
                <a:r>
                  <a:rPr lang="zh-CN" altLang="zh-CN" kern="100" dirty="0">
                    <a:latin typeface="华文中宋" panose="02010600040101010101" pitchFamily="2" charset="-122"/>
                    <a:ea typeface="华文中宋" panose="02010600040101010101" pitchFamily="2" charset="-122"/>
                  </a:rPr>
                  <a:t>样本</a:t>
                </a:r>
                <a14:m>
                  <m:oMath xmlns:m="http://schemas.openxmlformats.org/officeDocument/2006/math">
                    <m:r>
                      <a:rPr lang="en-US" altLang="zh-CN" kern="100">
                        <a:latin typeface="Cambria Math" panose="02040503050406030204" pitchFamily="18" charset="0"/>
                        <a:ea typeface="华文中宋" panose="02010600040101010101" pitchFamily="2" charset="-122"/>
                      </a:rPr>
                      <m:t>(</m:t>
                    </m:r>
                    <m:sSub>
                      <m:sSubPr>
                        <m:ctrlPr>
                          <a:rPr lang="en-US" altLang="zh-CN"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𝑥</m:t>
                        </m:r>
                      </m:e>
                      <m:sub>
                        <m:r>
                          <a:rPr lang="en-US" altLang="zh-CN" kern="100">
                            <a:latin typeface="Cambria Math" panose="02040503050406030204" pitchFamily="18" charset="0"/>
                            <a:ea typeface="华文中宋" panose="02010600040101010101" pitchFamily="2" charset="-122"/>
                          </a:rPr>
                          <m:t>1</m:t>
                        </m:r>
                      </m:sub>
                    </m:sSub>
                    <m:r>
                      <a:rPr lang="en-US" altLang="zh-CN" kern="100">
                        <a:latin typeface="Cambria Math" panose="02040503050406030204" pitchFamily="18" charset="0"/>
                        <a:ea typeface="华文中宋" panose="02010600040101010101" pitchFamily="2" charset="-122"/>
                      </a:rPr>
                      <m:t>,</m:t>
                    </m:r>
                    <m:sSub>
                      <m:sSubPr>
                        <m:ctrlPr>
                          <a:rPr lang="en-US" altLang="zh-CN" i="1" kern="100">
                            <a:latin typeface="Cambria Math" panose="02040503050406030204" pitchFamily="18" charset="0"/>
                            <a:ea typeface="华文中宋" panose="02010600040101010101" pitchFamily="2" charset="-122"/>
                          </a:rPr>
                        </m:ctrlPr>
                      </m:sSubPr>
                      <m:e>
                        <m:r>
                          <m:rPr>
                            <m:sty m:val="p"/>
                          </m:rPr>
                          <a:rPr lang="en-US" altLang="zh-CN" kern="100">
                            <a:latin typeface="Cambria Math" panose="02040503050406030204" pitchFamily="18" charset="0"/>
                            <a:ea typeface="华文中宋" panose="02010600040101010101" pitchFamily="2" charset="-122"/>
                          </a:rPr>
                          <m:t>x</m:t>
                        </m:r>
                      </m:e>
                      <m:sub>
                        <m:r>
                          <a:rPr lang="en-US" altLang="zh-CN" kern="100">
                            <a:latin typeface="Cambria Math" panose="02040503050406030204" pitchFamily="18" charset="0"/>
                            <a:ea typeface="华文中宋" panose="02010600040101010101" pitchFamily="2" charset="-122"/>
                          </a:rPr>
                          <m:t>2</m:t>
                        </m:r>
                      </m:sub>
                    </m:sSub>
                    <m:r>
                      <a:rPr lang="en-US" altLang="zh-CN" kern="100">
                        <a:latin typeface="Cambria Math" panose="02040503050406030204" pitchFamily="18" charset="0"/>
                        <a:ea typeface="华文中宋" panose="02010600040101010101" pitchFamily="2" charset="-122"/>
                      </a:rPr>
                      <m:t>,…,</m:t>
                    </m:r>
                    <m:sSub>
                      <m:sSubPr>
                        <m:ctrlPr>
                          <a:rPr lang="en-US" altLang="zh-CN" i="1" kern="100">
                            <a:latin typeface="Cambria Math" panose="02040503050406030204" pitchFamily="18" charset="0"/>
                            <a:ea typeface="华文中宋" panose="02010600040101010101" pitchFamily="2" charset="-122"/>
                          </a:rPr>
                        </m:ctrlPr>
                      </m:sSubPr>
                      <m:e>
                        <m:r>
                          <a:rPr lang="en-US" altLang="zh-CN" kern="100">
                            <a:latin typeface="Cambria Math" panose="02040503050406030204" pitchFamily="18" charset="0"/>
                            <a:ea typeface="华文中宋" panose="02010600040101010101" pitchFamily="2" charset="-122"/>
                          </a:rPr>
                          <m:t>𝑥</m:t>
                        </m:r>
                      </m:e>
                      <m:sub>
                        <m:r>
                          <a:rPr lang="en-US" altLang="zh-CN" kern="100">
                            <a:latin typeface="Cambria Math" panose="02040503050406030204" pitchFamily="18" charset="0"/>
                            <a:ea typeface="华文中宋" panose="02010600040101010101" pitchFamily="2" charset="-122"/>
                          </a:rPr>
                          <m:t>𝑛</m:t>
                        </m:r>
                      </m:sub>
                    </m:sSub>
                    <m:r>
                      <a:rPr lang="en-US" altLang="zh-CN" kern="100">
                        <a:latin typeface="Cambria Math" panose="02040503050406030204" pitchFamily="18" charset="0"/>
                        <a:ea typeface="华文中宋" panose="02010600040101010101" pitchFamily="2" charset="-122"/>
                      </a:rPr>
                      <m:t>)</m:t>
                    </m:r>
                  </m:oMath>
                </a14:m>
                <a:r>
                  <a:rPr lang="zh-CN" altLang="en-US" kern="100" dirty="0">
                    <a:latin typeface="华文中宋" panose="02010600040101010101" pitchFamily="2" charset="-122"/>
                    <a:ea typeface="华文中宋" panose="02010600040101010101" pitchFamily="2" charset="-122"/>
                  </a:rPr>
                  <a:t>来自于正态分布总体</a:t>
                </a:r>
                <a14:m>
                  <m:oMath xmlns:m="http://schemas.openxmlformats.org/officeDocument/2006/math">
                    <m:r>
                      <a:rPr lang="en-US" altLang="zh-CN" b="0" i="1" kern="100" smtClean="0">
                        <a:latin typeface="Cambria Math" panose="02040503050406030204" pitchFamily="18" charset="0"/>
                        <a:ea typeface="华文中宋" panose="02010600040101010101" pitchFamily="2" charset="-122"/>
                      </a:rPr>
                      <m:t>𝑁</m:t>
                    </m:r>
                    <m:r>
                      <a:rPr lang="en-US" altLang="zh-CN" b="0" i="1" kern="100" smtClean="0">
                        <a:latin typeface="Cambria Math" panose="02040503050406030204" pitchFamily="18" charset="0"/>
                        <a:ea typeface="华文中宋" panose="02010600040101010101" pitchFamily="2" charset="-122"/>
                      </a:rPr>
                      <m:t>(</m:t>
                    </m:r>
                    <m:sSub>
                      <m:sSubPr>
                        <m:ctrlPr>
                          <a:rPr lang="en-US" altLang="zh-CN" b="0" i="1" kern="100" smtClean="0">
                            <a:latin typeface="Cambria Math" panose="02040503050406030204" pitchFamily="18" charset="0"/>
                            <a:ea typeface="华文中宋" panose="02010600040101010101" pitchFamily="2" charset="-122"/>
                          </a:rPr>
                        </m:ctrlPr>
                      </m:sSubPr>
                      <m:e>
                        <m:r>
                          <a:rPr lang="en-US" altLang="zh-CN" b="0" i="1" kern="100" smtClean="0">
                            <a:latin typeface="Cambria Math" panose="02040503050406030204" pitchFamily="18" charset="0"/>
                            <a:ea typeface="华文中宋" panose="02010600040101010101" pitchFamily="2" charset="-122"/>
                          </a:rPr>
                          <m:t>𝜇</m:t>
                        </m:r>
                      </m:e>
                      <m:sub>
                        <m:r>
                          <a:rPr lang="en-US" altLang="zh-CN" b="0" i="1" kern="100" smtClean="0">
                            <a:latin typeface="Cambria Math" panose="02040503050406030204" pitchFamily="18" charset="0"/>
                            <a:ea typeface="华文中宋" panose="02010600040101010101" pitchFamily="2" charset="-122"/>
                          </a:rPr>
                          <m:t>𝑥</m:t>
                        </m:r>
                      </m:sub>
                    </m:sSub>
                    <m:r>
                      <a:rPr lang="en-US" altLang="zh-CN" b="0" i="0" kern="100" smtClean="0">
                        <a:latin typeface="Cambria Math" panose="02040503050406030204" pitchFamily="18" charset="0"/>
                        <a:ea typeface="华文中宋" panose="02010600040101010101" pitchFamily="2" charset="-122"/>
                      </a:rPr>
                      <m:t>,</m:t>
                    </m:r>
                    <m:sSubSup>
                      <m:sSubSupPr>
                        <m:ctrlPr>
                          <a:rPr lang="en-US" altLang="zh-CN" b="0" i="1" kern="100" smtClean="0">
                            <a:latin typeface="Cambria Math" panose="02040503050406030204" pitchFamily="18" charset="0"/>
                            <a:ea typeface="华文中宋" panose="02010600040101010101" pitchFamily="2" charset="-122"/>
                          </a:rPr>
                        </m:ctrlPr>
                      </m:sSubSupPr>
                      <m:e>
                        <m:r>
                          <a:rPr lang="en-US" altLang="zh-CN" b="0" i="1" kern="100" smtClean="0">
                            <a:latin typeface="Cambria Math" panose="02040503050406030204" pitchFamily="18" charset="0"/>
                            <a:ea typeface="华文中宋" panose="02010600040101010101" pitchFamily="2" charset="-122"/>
                          </a:rPr>
                          <m:t>𝜎</m:t>
                        </m:r>
                      </m:e>
                      <m:sub>
                        <m:r>
                          <a:rPr lang="en-US" altLang="zh-CN" b="0" i="1" kern="100" smtClean="0">
                            <a:latin typeface="Cambria Math" panose="02040503050406030204" pitchFamily="18" charset="0"/>
                            <a:ea typeface="华文中宋" panose="02010600040101010101" pitchFamily="2" charset="-122"/>
                          </a:rPr>
                          <m:t>𝑥</m:t>
                        </m:r>
                      </m:sub>
                      <m:sup>
                        <m:r>
                          <a:rPr lang="en-US" altLang="zh-CN" b="0" i="1" kern="100" smtClean="0">
                            <a:latin typeface="Cambria Math" panose="02040503050406030204" pitchFamily="18" charset="0"/>
                            <a:ea typeface="华文中宋" panose="02010600040101010101" pitchFamily="2" charset="-122"/>
                          </a:rPr>
                          <m:t>2</m:t>
                        </m:r>
                      </m:sup>
                    </m:sSubSup>
                    <m:r>
                      <a:rPr lang="en-US" altLang="zh-CN" b="0" i="1" kern="100" smtClean="0">
                        <a:latin typeface="Cambria Math" panose="02040503050406030204" pitchFamily="18" charset="0"/>
                        <a:ea typeface="华文中宋" panose="02010600040101010101" pitchFamily="2" charset="-122"/>
                      </a:rPr>
                      <m:t>)</m:t>
                    </m:r>
                  </m:oMath>
                </a14:m>
                <a:r>
                  <a:rPr lang="en-US" altLang="zh-CN" kern="100" dirty="0">
                    <a:latin typeface="华文中宋" panose="02010600040101010101" pitchFamily="2" charset="-122"/>
                    <a:ea typeface="华文中宋" panose="02010600040101010101" pitchFamily="2" charset="-122"/>
                  </a:rPr>
                  <a:t>, </a:t>
                </a:r>
                <a:r>
                  <a:rPr lang="zh-CN" altLang="en-US" kern="100" dirty="0">
                    <a:latin typeface="华文中宋" panose="02010600040101010101" pitchFamily="2" charset="-122"/>
                    <a:ea typeface="华文中宋" panose="02010600040101010101" pitchFamily="2" charset="-122"/>
                  </a:rPr>
                  <a:t>则</a:t>
                </a:r>
                <a14:m>
                  <m:oMath xmlns:m="http://schemas.openxmlformats.org/officeDocument/2006/math">
                    <m:r>
                      <a:rPr lang="en-US" altLang="zh-CN" b="0" i="1" kern="100" dirty="0" smtClean="0">
                        <a:latin typeface="Cambria Math" panose="02040503050406030204" pitchFamily="18" charset="0"/>
                        <a:ea typeface="华文中宋" panose="02010600040101010101" pitchFamily="2" charset="-122"/>
                      </a:rPr>
                      <m:t> </m:t>
                    </m:r>
                    <m:f>
                      <m:fPr>
                        <m:ctrlPr>
                          <a:rPr lang="en-US" altLang="zh-CN" b="0" i="1" kern="100" dirty="0" smtClean="0">
                            <a:latin typeface="Cambria Math" panose="02040503050406030204" pitchFamily="18" charset="0"/>
                            <a:ea typeface="华文中宋" panose="02010600040101010101" pitchFamily="2" charset="-122"/>
                          </a:rPr>
                        </m:ctrlPr>
                      </m:fPr>
                      <m:num>
                        <m:acc>
                          <m:accPr>
                            <m:chr m:val="̅"/>
                            <m:ctrlPr>
                              <a:rPr lang="en-US" altLang="zh-CN" i="1" kern="100">
                                <a:latin typeface="Cambria Math" panose="02040503050406030204" pitchFamily="18" charset="0"/>
                                <a:ea typeface="华文中宋" panose="02010600040101010101" pitchFamily="2" charset="-122"/>
                              </a:rPr>
                            </m:ctrlPr>
                          </m:accPr>
                          <m:e>
                            <m:r>
                              <a:rPr lang="zh-CN" altLang="en-US" kern="100">
                                <a:latin typeface="Cambria Math" panose="02040503050406030204" pitchFamily="18" charset="0"/>
                                <a:ea typeface="华文中宋" panose="02010600040101010101" pitchFamily="2" charset="-122"/>
                              </a:rPr>
                              <m:t>𝑥</m:t>
                            </m:r>
                          </m:e>
                        </m:acc>
                        <m:r>
                          <a:rPr lang="en-US" altLang="zh-CN" i="1" kern="100" dirty="0">
                            <a:latin typeface="Cambria Math" panose="02040503050406030204" pitchFamily="18" charset="0"/>
                            <a:ea typeface="华文中宋" panose="02010600040101010101" pitchFamily="2" charset="-122"/>
                          </a:rPr>
                          <m:t>−</m:t>
                        </m:r>
                        <m:sSub>
                          <m:sSubPr>
                            <m:ctrlPr>
                              <a:rPr lang="en-US" altLang="zh-CN" i="1" kern="100" dirty="0">
                                <a:latin typeface="Cambria Math" panose="02040503050406030204" pitchFamily="18" charset="0"/>
                                <a:ea typeface="华文中宋" panose="02010600040101010101" pitchFamily="2" charset="-122"/>
                              </a:rPr>
                            </m:ctrlPr>
                          </m:sSubPr>
                          <m:e>
                            <m:r>
                              <a:rPr lang="en-US" altLang="zh-CN" i="1" kern="100" dirty="0">
                                <a:latin typeface="Cambria Math" panose="02040503050406030204" pitchFamily="18" charset="0"/>
                                <a:ea typeface="华文中宋" panose="02010600040101010101" pitchFamily="2" charset="-122"/>
                              </a:rPr>
                              <m:t>𝜇</m:t>
                            </m:r>
                          </m:e>
                          <m:sub>
                            <m:r>
                              <a:rPr lang="en-US" altLang="zh-CN" i="1" kern="100" dirty="0">
                                <a:latin typeface="Cambria Math" panose="02040503050406030204" pitchFamily="18" charset="0"/>
                                <a:ea typeface="华文中宋" panose="02010600040101010101" pitchFamily="2" charset="-122"/>
                              </a:rPr>
                              <m:t>𝑥</m:t>
                            </m:r>
                          </m:sub>
                        </m:sSub>
                      </m:num>
                      <m:den>
                        <m:f>
                          <m:fPr>
                            <m:type m:val="lin"/>
                            <m:ctrlPr>
                              <a:rPr lang="en-US" altLang="zh-CN" i="1" kern="100" dirty="0">
                                <a:latin typeface="Cambria Math" panose="02040503050406030204" pitchFamily="18" charset="0"/>
                                <a:ea typeface="华文中宋" panose="02010600040101010101" pitchFamily="2" charset="-122"/>
                              </a:rPr>
                            </m:ctrlPr>
                          </m:fPr>
                          <m:num>
                            <m:sSub>
                              <m:sSubPr>
                                <m:ctrlPr>
                                  <a:rPr lang="en-US" altLang="zh-CN" i="1" kern="100" dirty="0">
                                    <a:latin typeface="Cambria Math" panose="02040503050406030204" pitchFamily="18" charset="0"/>
                                    <a:ea typeface="华文中宋" panose="02010600040101010101" pitchFamily="2" charset="-122"/>
                                  </a:rPr>
                                </m:ctrlPr>
                              </m:sSubPr>
                              <m:e>
                                <m:r>
                                  <a:rPr lang="en-US" altLang="zh-CN" i="1" kern="100" dirty="0">
                                    <a:latin typeface="Cambria Math" panose="02040503050406030204" pitchFamily="18" charset="0"/>
                                    <a:ea typeface="华文中宋" panose="02010600040101010101" pitchFamily="2" charset="-122"/>
                                  </a:rPr>
                                  <m:t>𝜎</m:t>
                                </m:r>
                              </m:e>
                              <m:sub>
                                <m:r>
                                  <a:rPr lang="en-US" altLang="zh-CN" i="1" kern="100" dirty="0">
                                    <a:latin typeface="Cambria Math" panose="02040503050406030204" pitchFamily="18" charset="0"/>
                                    <a:ea typeface="华文中宋" panose="02010600040101010101" pitchFamily="2" charset="-122"/>
                                  </a:rPr>
                                  <m:t>𝑥</m:t>
                                </m:r>
                              </m:sub>
                            </m:sSub>
                          </m:num>
                          <m:den>
                            <m:rad>
                              <m:radPr>
                                <m:degHide m:val="on"/>
                                <m:ctrlPr>
                                  <a:rPr lang="en-US" altLang="zh-CN" i="1" kern="100" dirty="0">
                                    <a:latin typeface="Cambria Math" panose="02040503050406030204" pitchFamily="18" charset="0"/>
                                    <a:ea typeface="华文中宋" panose="02010600040101010101" pitchFamily="2" charset="-122"/>
                                  </a:rPr>
                                </m:ctrlPr>
                              </m:radPr>
                              <m:deg/>
                              <m:e>
                                <m:r>
                                  <a:rPr lang="en-US" altLang="zh-CN" i="1" kern="100" dirty="0">
                                    <a:latin typeface="Cambria Math" panose="02040503050406030204" pitchFamily="18" charset="0"/>
                                    <a:ea typeface="华文中宋" panose="02010600040101010101" pitchFamily="2" charset="-122"/>
                                  </a:rPr>
                                  <m:t>𝑛</m:t>
                                </m:r>
                              </m:e>
                            </m:rad>
                          </m:den>
                        </m:f>
                      </m:den>
                    </m:f>
                    <m:r>
                      <a:rPr lang="en-US" altLang="zh-CN" b="0" i="1" kern="100" dirty="0" smtClean="0">
                        <a:latin typeface="Cambria Math" panose="02040503050406030204" pitchFamily="18" charset="0"/>
                        <a:ea typeface="华文中宋" panose="02010600040101010101" pitchFamily="2" charset="-122"/>
                      </a:rPr>
                      <m:t>~</m:t>
                    </m:r>
                    <m:r>
                      <a:rPr lang="en-US" altLang="zh-CN" b="0" i="1" kern="100" dirty="0" smtClean="0">
                        <a:latin typeface="Cambria Math" panose="02040503050406030204" pitchFamily="18" charset="0"/>
                        <a:ea typeface="华文中宋" panose="02010600040101010101" pitchFamily="2" charset="-122"/>
                      </a:rPr>
                      <m:t>𝑁</m:t>
                    </m:r>
                    <m:r>
                      <a:rPr lang="en-US" altLang="zh-CN" b="0" i="1" kern="100" dirty="0" smtClean="0">
                        <a:latin typeface="Cambria Math" panose="02040503050406030204" pitchFamily="18" charset="0"/>
                        <a:ea typeface="华文中宋" panose="02010600040101010101" pitchFamily="2" charset="-122"/>
                      </a:rPr>
                      <m:t>(0,1)</m:t>
                    </m:r>
                  </m:oMath>
                </a14:m>
                <a:r>
                  <a:rPr lang="zh-CN" altLang="en-US" kern="100" dirty="0">
                    <a:latin typeface="华文中宋" panose="02010600040101010101" pitchFamily="2" charset="-122"/>
                    <a:ea typeface="华文中宋" panose="02010600040101010101" pitchFamily="2" charset="-122"/>
                  </a:rPr>
                  <a:t>。对给定</a:t>
                </a:r>
                <a14:m>
                  <m:oMath xmlns:m="http://schemas.openxmlformats.org/officeDocument/2006/math">
                    <m:r>
                      <a:rPr lang="en-US" altLang="zh-CN" kern="100">
                        <a:latin typeface="Cambria Math" panose="02040503050406030204" pitchFamily="18" charset="0"/>
                        <a:ea typeface="华文中宋" panose="02010600040101010101" pitchFamily="2" charset="-122"/>
                      </a:rPr>
                      <m:t>𝛼</m:t>
                    </m:r>
                  </m:oMath>
                </a14:m>
                <a:r>
                  <a:rPr lang="zh-CN" altLang="en-US" kern="100" dirty="0">
                    <a:latin typeface="华文中宋" panose="02010600040101010101" pitchFamily="2" charset="-122"/>
                    <a:ea typeface="华文中宋" panose="02010600040101010101" pitchFamily="2" charset="-122"/>
                  </a:rPr>
                  <a:t>，查标准正态分布表可以确定</a:t>
                </a:r>
                <a14:m>
                  <m:oMath xmlns:m="http://schemas.openxmlformats.org/officeDocument/2006/math">
                    <m:sSub>
                      <m:sSubPr>
                        <m:ctrlPr>
                          <a:rPr lang="en-US" altLang="zh-CN" i="1" kern="100">
                            <a:latin typeface="Cambria Math" panose="02040503050406030204" pitchFamily="18" charset="0"/>
                            <a:ea typeface="华文中宋" panose="02010600040101010101" pitchFamily="2" charset="-122"/>
                          </a:rPr>
                        </m:ctrlPr>
                      </m:sSubPr>
                      <m:e>
                        <m:r>
                          <a:rPr lang="en-US" altLang="zh-CN" i="1" kern="100">
                            <a:latin typeface="Cambria Math" panose="02040503050406030204" pitchFamily="18" charset="0"/>
                            <a:ea typeface="华文中宋" panose="02010600040101010101" pitchFamily="2" charset="-122"/>
                          </a:rPr>
                          <m:t>𝜇</m:t>
                        </m:r>
                      </m:e>
                      <m:sub>
                        <m:r>
                          <a:rPr lang="en-US" altLang="zh-CN" b="0" i="1" kern="100" smtClean="0">
                            <a:latin typeface="Cambria Math" panose="02040503050406030204" pitchFamily="18" charset="0"/>
                            <a:ea typeface="华文中宋" panose="02010600040101010101" pitchFamily="2" charset="-122"/>
                          </a:rPr>
                          <m:t>𝛼</m:t>
                        </m:r>
                      </m:sub>
                    </m:sSub>
                    <m:r>
                      <a:rPr lang="en-US" altLang="zh-CN" i="1" kern="100">
                        <a:latin typeface="Cambria Math" panose="02040503050406030204" pitchFamily="18" charset="0"/>
                        <a:ea typeface="华文中宋" panose="02010600040101010101" pitchFamily="2" charset="-122"/>
                      </a:rPr>
                      <m:t> </m:t>
                    </m:r>
                  </m:oMath>
                </a14:m>
                <a:r>
                  <a:rPr lang="zh-CN"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使</a:t>
                </a:r>
                <a14:m>
                  <m:oMath xmlns:m="http://schemas.openxmlformats.org/officeDocument/2006/math">
                    <m:r>
                      <a:rPr lang="en-US" altLang="zh-CN" i="1" kern="100">
                        <a:latin typeface="Cambria Math" panose="02040503050406030204" pitchFamily="18" charset="0"/>
                        <a:ea typeface="华文中宋" panose="02010600040101010101" pitchFamily="2" charset="-122"/>
                      </a:rPr>
                      <m:t>𝑝</m:t>
                    </m:r>
                    <m:d>
                      <m:dPr>
                        <m:ctrlPr>
                          <a:rPr lang="en-US" altLang="zh-CN" b="0" i="1" kern="100" smtClean="0">
                            <a:latin typeface="Cambria Math" panose="02040503050406030204" pitchFamily="18" charset="0"/>
                            <a:ea typeface="华文中宋" panose="02010600040101010101" pitchFamily="2" charset="-122"/>
                          </a:rPr>
                        </m:ctrlPr>
                      </m:dPr>
                      <m:e>
                        <m:d>
                          <m:dPr>
                            <m:begChr m:val="|"/>
                            <m:endChr m:val="|"/>
                            <m:ctrlPr>
                              <a:rPr lang="en-US" altLang="zh-CN" b="0" i="1" kern="100" smtClean="0">
                                <a:latin typeface="Cambria Math" panose="02040503050406030204" pitchFamily="18" charset="0"/>
                                <a:ea typeface="华文中宋" panose="02010600040101010101" pitchFamily="2" charset="-122"/>
                              </a:rPr>
                            </m:ctrlPr>
                          </m:dPr>
                          <m:e>
                            <m:r>
                              <a:rPr lang="en-US" altLang="zh-CN" b="0" i="1" kern="100" smtClean="0">
                                <a:latin typeface="Cambria Math" panose="02040503050406030204" pitchFamily="18" charset="0"/>
                                <a:ea typeface="华文中宋" panose="02010600040101010101" pitchFamily="2" charset="-122"/>
                              </a:rPr>
                              <m:t>𝑈</m:t>
                            </m:r>
                          </m:e>
                        </m:d>
                        <m:r>
                          <a:rPr lang="en-US" altLang="zh-CN" b="0" i="1" kern="100" smtClean="0">
                            <a:latin typeface="Cambria Math" panose="02040503050406030204" pitchFamily="18" charset="0"/>
                            <a:ea typeface="华文中宋" panose="02010600040101010101" pitchFamily="2" charset="-122"/>
                          </a:rPr>
                          <m:t>&lt;</m:t>
                        </m:r>
                        <m:sSub>
                          <m:sSubPr>
                            <m:ctrlPr>
                              <a:rPr lang="en-US" altLang="zh-CN" i="1" kern="100">
                                <a:latin typeface="Cambria Math" panose="02040503050406030204" pitchFamily="18" charset="0"/>
                                <a:ea typeface="华文中宋" panose="02010600040101010101" pitchFamily="2" charset="-122"/>
                              </a:rPr>
                            </m:ctrlPr>
                          </m:sSubPr>
                          <m:e>
                            <m:r>
                              <a:rPr lang="en-US" altLang="zh-CN" i="1" kern="100">
                                <a:latin typeface="Cambria Math" panose="02040503050406030204" pitchFamily="18" charset="0"/>
                                <a:ea typeface="华文中宋" panose="02010600040101010101" pitchFamily="2" charset="-122"/>
                              </a:rPr>
                              <m:t>𝜇</m:t>
                            </m:r>
                          </m:e>
                          <m:sub>
                            <m:r>
                              <a:rPr lang="en-US" altLang="zh-CN" i="1" kern="100">
                                <a:latin typeface="Cambria Math" panose="02040503050406030204" pitchFamily="18" charset="0"/>
                                <a:ea typeface="华文中宋" panose="02010600040101010101" pitchFamily="2" charset="-122"/>
                              </a:rPr>
                              <m:t>𝛼</m:t>
                            </m:r>
                          </m:sub>
                        </m:sSub>
                      </m:e>
                    </m:d>
                    <m:r>
                      <a:rPr lang="en-US" altLang="zh-CN" b="0" i="1" kern="100" smtClean="0">
                        <a:latin typeface="Cambria Math" panose="02040503050406030204" pitchFamily="18" charset="0"/>
                        <a:ea typeface="华文中宋" panose="02010600040101010101" pitchFamily="2" charset="-122"/>
                      </a:rPr>
                      <m:t>=1−</m:t>
                    </m:r>
                    <m:r>
                      <a:rPr lang="en-US" altLang="zh-CN" b="0" i="1" kern="100" smtClean="0">
                        <a:latin typeface="Cambria Math" panose="02040503050406030204" pitchFamily="18" charset="0"/>
                        <a:ea typeface="华文中宋" panose="02010600040101010101" pitchFamily="2" charset="-122"/>
                      </a:rPr>
                      <m:t>𝛼</m:t>
                    </m:r>
                    <m:r>
                      <a:rPr lang="zh-CN" altLang="en-US" i="1" kern="100">
                        <a:latin typeface="Cambria Math" panose="02040503050406030204" pitchFamily="18" charset="0"/>
                        <a:ea typeface="华文中宋" panose="02010600040101010101" pitchFamily="2" charset="-122"/>
                      </a:rPr>
                      <m:t>，</m:t>
                    </m:r>
                  </m:oMath>
                </a14:m>
                <a:r>
                  <a:rPr lang="zh-CN" altLang="en-US" kern="100" dirty="0">
                    <a:latin typeface="华文中宋" panose="02010600040101010101" pitchFamily="2" charset="-122"/>
                    <a:ea typeface="华文中宋" panose="02010600040101010101" pitchFamily="2" charset="-122"/>
                  </a:rPr>
                  <a:t>即</a:t>
                </a:r>
                <a:endParaRPr lang="en-US" altLang="zh-CN" kern="100" dirty="0">
                  <a:latin typeface="华文中宋" panose="02010600040101010101" pitchFamily="2" charset="-122"/>
                  <a:ea typeface="华文中宋" panose="02010600040101010101" pitchFamily="2" charset="-122"/>
                </a:endParaRPr>
              </a:p>
              <a:p>
                <a:pPr marL="1352550" lvl="1"/>
                <a14:m>
                  <m:oMathPara xmlns:m="http://schemas.openxmlformats.org/officeDocument/2006/math">
                    <m:oMathParaPr>
                      <m:jc m:val="center"/>
                    </m:oMathParaPr>
                    <m:oMath xmlns:m="http://schemas.openxmlformats.org/officeDocument/2006/math">
                      <m:r>
                        <a:rPr lang="zh-CN" altLang="en-US" i="1">
                          <a:latin typeface="Cambria Math" panose="02040503050406030204" pitchFamily="18" charset="0"/>
                        </a:rPr>
                        <m:t>𝑝</m:t>
                      </m:r>
                      <m:d>
                        <m:dPr>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𝑥</m:t>
                                  </m:r>
                                </m:sub>
                              </m:sSub>
                            </m:num>
                            <m:den>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𝑛</m:t>
                                  </m:r>
                                </m:e>
                              </m:rad>
                            </m:den>
                          </m:f>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𝛼</m:t>
                              </m:r>
                            </m:sub>
                          </m:sSub>
                          <m:r>
                            <a:rPr lang="zh-CN" altLang="en-US">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𝑥</m:t>
                              </m:r>
                            </m:sub>
                          </m:sSub>
                          <m:r>
                            <a:rPr lang="zh-CN" altLang="en-US">
                              <a:latin typeface="Cambria Math" panose="02040503050406030204" pitchFamily="18" charset="0"/>
                            </a:rPr>
                            <m:t>&lt;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i="1">
                                      <a:latin typeface="Cambria Math" panose="02040503050406030204" pitchFamily="18" charset="0"/>
                                    </a:rPr>
                                    <m:t>𝜎</m:t>
                                  </m:r>
                                </m:e>
                                <m:sub>
                                  <m:r>
                                    <a:rPr lang="en-US" altLang="zh-CN" b="0" i="1" smtClean="0">
                                      <a:latin typeface="Cambria Math" panose="02040503050406030204" pitchFamily="18" charset="0"/>
                                    </a:rPr>
                                    <m:t>𝑥</m:t>
                                  </m:r>
                                </m:sub>
                              </m:sSub>
                            </m:num>
                            <m:den>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𝑛</m:t>
                                  </m:r>
                                </m:e>
                              </m:rad>
                            </m:den>
                          </m:f>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en-US" altLang="zh-CN" b="0" i="1" smtClean="0">
                                  <a:latin typeface="Cambria Math" panose="02040503050406030204" pitchFamily="18" charset="0"/>
                                </a:rPr>
                                <m:t>𝛼</m:t>
                              </m:r>
                            </m:sub>
                          </m:sSub>
                        </m:e>
                      </m:d>
                      <m:r>
                        <a:rPr lang="zh-CN" altLang="en-US">
                          <a:latin typeface="Cambria Math" panose="02040503050406030204" pitchFamily="18" charset="0"/>
                        </a:rPr>
                        <m:t>=1−</m:t>
                      </m:r>
                      <m:r>
                        <a:rPr lang="en-US" altLang="zh-CN" b="0" i="1" smtClean="0">
                          <a:latin typeface="Cambria Math" panose="02040503050406030204" pitchFamily="18" charset="0"/>
                        </a:rPr>
                        <m:t>𝛼</m:t>
                      </m:r>
                      <m:r>
                        <a:rPr lang="en-US" altLang="zh-CN" b="0" i="1" smtClean="0">
                          <a:latin typeface="Cambria Math" panose="02040503050406030204" pitchFamily="18" charset="0"/>
                        </a:rPr>
                        <m:t>                             (1.6.2)</m:t>
                      </m:r>
                    </m:oMath>
                  </m:oMathPara>
                </a14:m>
                <a:endParaRPr lang="en-US" altLang="zh-CN" dirty="0"/>
              </a:p>
              <a:p>
                <a:pPr marL="1352550" lvl="1"/>
                <a:r>
                  <a:rPr lang="zh-CN" altLang="en-US" kern="100" dirty="0">
                    <a:latin typeface="华文中宋" panose="02010600040101010101" pitchFamily="2" charset="-122"/>
                    <a:ea typeface="华文中宋" panose="02010600040101010101" pitchFamily="2" charset="-122"/>
                  </a:rPr>
                  <a:t>因此</a:t>
                </a:r>
                <a14:m>
                  <m:oMath xmlns:m="http://schemas.openxmlformats.org/officeDocument/2006/math">
                    <m:sSub>
                      <m:sSubPr>
                        <m:ctrlPr>
                          <a:rPr lang="en-US" altLang="zh-CN"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𝜇</m:t>
                        </m:r>
                      </m:e>
                      <m:sub>
                        <m:r>
                          <a:rPr lang="en-US" altLang="zh-CN" kern="100">
                            <a:latin typeface="Cambria Math" panose="02040503050406030204" pitchFamily="18" charset="0"/>
                            <a:ea typeface="华文中宋" panose="02010600040101010101" pitchFamily="2" charset="-122"/>
                          </a:rPr>
                          <m:t>𝑥</m:t>
                        </m:r>
                      </m:sub>
                    </m:sSub>
                  </m:oMath>
                </a14:m>
                <a:r>
                  <a:rPr lang="zh-CN" altLang="zh-CN" kern="100" dirty="0">
                    <a:latin typeface="华文中宋" panose="02010600040101010101" pitchFamily="2" charset="-122"/>
                    <a:ea typeface="华文中宋" panose="02010600040101010101" pitchFamily="2" charset="-122"/>
                  </a:rPr>
                  <a:t>的置信度为</a:t>
                </a:r>
                <a14:m>
                  <m:oMath xmlns:m="http://schemas.openxmlformats.org/officeDocument/2006/math">
                    <m:r>
                      <a:rPr lang="zh-CN" altLang="en-US" kern="100">
                        <a:latin typeface="Cambria Math" panose="02040503050406030204" pitchFamily="18" charset="0"/>
                        <a:ea typeface="华文中宋" panose="02010600040101010101" pitchFamily="2" charset="-122"/>
                      </a:rPr>
                      <m:t>1−</m:t>
                    </m:r>
                    <m:r>
                      <a:rPr lang="en-US" altLang="zh-CN" kern="100">
                        <a:latin typeface="Cambria Math" panose="02040503050406030204" pitchFamily="18" charset="0"/>
                        <a:ea typeface="华文中宋" panose="02010600040101010101" pitchFamily="2" charset="-122"/>
                      </a:rPr>
                      <m:t>𝛼</m:t>
                    </m:r>
                  </m:oMath>
                </a14:m>
                <a:r>
                  <a:rPr lang="zh-CN" altLang="en-US" kern="100" dirty="0">
                    <a:latin typeface="华文中宋" panose="02010600040101010101" pitchFamily="2" charset="-122"/>
                    <a:ea typeface="华文中宋" panose="02010600040101010101" pitchFamily="2" charset="-122"/>
                  </a:rPr>
                  <a:t>的置信区间是</a:t>
                </a:r>
                <a14:m>
                  <m:oMath xmlns:m="http://schemas.openxmlformats.org/officeDocument/2006/math">
                    <m:d>
                      <m:dPr>
                        <m:ctrlPr>
                          <a:rPr lang="zh-CN" altLang="en-US" i="1" kern="100">
                            <a:latin typeface="Cambria Math" panose="02040503050406030204" pitchFamily="18" charset="0"/>
                            <a:ea typeface="华文中宋" panose="02010600040101010101" pitchFamily="2" charset="-122"/>
                          </a:rPr>
                        </m:ctrlPr>
                      </m:dPr>
                      <m:e>
                        <m:acc>
                          <m:accPr>
                            <m:chr m:val="̅"/>
                            <m:ctrlPr>
                              <a:rPr lang="zh-CN" altLang="en-US" i="1" kern="100">
                                <a:latin typeface="Cambria Math" panose="02040503050406030204" pitchFamily="18" charset="0"/>
                                <a:ea typeface="华文中宋" panose="02010600040101010101" pitchFamily="2" charset="-122"/>
                              </a:rPr>
                            </m:ctrlPr>
                          </m:accPr>
                          <m:e>
                            <m:r>
                              <a:rPr lang="zh-CN" altLang="en-US" kern="100">
                                <a:latin typeface="Cambria Math" panose="02040503050406030204" pitchFamily="18" charset="0"/>
                                <a:ea typeface="华文中宋" panose="02010600040101010101" pitchFamily="2" charset="-122"/>
                              </a:rPr>
                              <m:t>𝑥</m:t>
                            </m:r>
                          </m:e>
                        </m:acc>
                        <m:r>
                          <a:rPr lang="zh-CN" altLang="en-US" kern="100">
                            <a:latin typeface="Cambria Math" panose="02040503050406030204" pitchFamily="18" charset="0"/>
                            <a:ea typeface="华文中宋" panose="02010600040101010101" pitchFamily="2" charset="-122"/>
                          </a:rPr>
                          <m:t>−</m:t>
                        </m:r>
                        <m:f>
                          <m:fPr>
                            <m:ctrlPr>
                              <a:rPr lang="zh-CN" altLang="en-US" i="1" kern="100">
                                <a:latin typeface="Cambria Math" panose="02040503050406030204" pitchFamily="18" charset="0"/>
                                <a:ea typeface="华文中宋" panose="02010600040101010101" pitchFamily="2" charset="-122"/>
                              </a:rPr>
                            </m:ctrlPr>
                          </m:fPr>
                          <m:num>
                            <m:r>
                              <a:rPr lang="zh-CN" altLang="en-US" kern="100">
                                <a:latin typeface="Cambria Math" panose="02040503050406030204" pitchFamily="18" charset="0"/>
                                <a:ea typeface="华文中宋" panose="02010600040101010101" pitchFamily="2" charset="-122"/>
                              </a:rPr>
                              <m:t>𝜎</m:t>
                            </m:r>
                          </m:num>
                          <m:den>
                            <m:rad>
                              <m:radPr>
                                <m:degHide m:val="on"/>
                                <m:ctrlPr>
                                  <a:rPr lang="zh-CN" altLang="en-US" i="1" kern="100">
                                    <a:latin typeface="Cambria Math" panose="02040503050406030204" pitchFamily="18" charset="0"/>
                                    <a:ea typeface="华文中宋" panose="02010600040101010101" pitchFamily="2" charset="-122"/>
                                  </a:rPr>
                                </m:ctrlPr>
                              </m:radPr>
                              <m:deg/>
                              <m:e>
                                <m:r>
                                  <a:rPr lang="zh-CN" altLang="en-US" kern="100">
                                    <a:latin typeface="Cambria Math" panose="02040503050406030204" pitchFamily="18" charset="0"/>
                                    <a:ea typeface="华文中宋" panose="02010600040101010101" pitchFamily="2" charset="-122"/>
                                  </a:rPr>
                                  <m:t>𝑛</m:t>
                                </m:r>
                              </m:e>
                            </m:rad>
                          </m:den>
                        </m:f>
                        <m:sSub>
                          <m:sSubPr>
                            <m:ctrlPr>
                              <a:rPr lang="zh-CN" altLang="en-US"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𝜇</m:t>
                            </m:r>
                          </m:e>
                          <m:sub>
                            <m:r>
                              <a:rPr lang="en-US" altLang="zh-CN" kern="100">
                                <a:latin typeface="Cambria Math" panose="02040503050406030204" pitchFamily="18" charset="0"/>
                                <a:ea typeface="华文中宋" panose="02010600040101010101" pitchFamily="2" charset="-122"/>
                              </a:rPr>
                              <m:t>𝛼</m:t>
                            </m:r>
                          </m:sub>
                        </m:sSub>
                        <m:r>
                          <a:rPr lang="en-US" altLang="zh-CN" kern="100">
                            <a:latin typeface="Cambria Math" panose="02040503050406030204" pitchFamily="18" charset="0"/>
                            <a:ea typeface="华文中宋" panose="02010600040101010101" pitchFamily="2" charset="-122"/>
                          </a:rPr>
                          <m:t>,</m:t>
                        </m:r>
                        <m:acc>
                          <m:accPr>
                            <m:chr m:val="̅"/>
                            <m:ctrlPr>
                              <a:rPr lang="zh-CN" altLang="en-US" i="1" kern="100">
                                <a:latin typeface="Cambria Math" panose="02040503050406030204" pitchFamily="18" charset="0"/>
                                <a:ea typeface="华文中宋" panose="02010600040101010101" pitchFamily="2" charset="-122"/>
                              </a:rPr>
                            </m:ctrlPr>
                          </m:accPr>
                          <m:e>
                            <m:r>
                              <a:rPr lang="zh-CN" altLang="en-US" kern="100">
                                <a:latin typeface="Cambria Math" panose="02040503050406030204" pitchFamily="18" charset="0"/>
                                <a:ea typeface="华文中宋" panose="02010600040101010101" pitchFamily="2" charset="-122"/>
                              </a:rPr>
                              <m:t>𝑥</m:t>
                            </m:r>
                          </m:e>
                        </m:acc>
                        <m:r>
                          <a:rPr lang="zh-CN" altLang="en-US" kern="100">
                            <a:latin typeface="Cambria Math" panose="02040503050406030204" pitchFamily="18" charset="0"/>
                            <a:ea typeface="华文中宋" panose="02010600040101010101" pitchFamily="2" charset="-122"/>
                          </a:rPr>
                          <m:t>+</m:t>
                        </m:r>
                        <m:f>
                          <m:fPr>
                            <m:ctrlPr>
                              <a:rPr lang="zh-CN" altLang="en-US" i="1" kern="100">
                                <a:latin typeface="Cambria Math" panose="02040503050406030204" pitchFamily="18" charset="0"/>
                                <a:ea typeface="华文中宋" panose="02010600040101010101" pitchFamily="2" charset="-122"/>
                              </a:rPr>
                            </m:ctrlPr>
                          </m:fPr>
                          <m:num>
                            <m:r>
                              <a:rPr lang="zh-CN" altLang="en-US" kern="100">
                                <a:latin typeface="Cambria Math" panose="02040503050406030204" pitchFamily="18" charset="0"/>
                                <a:ea typeface="华文中宋" panose="02010600040101010101" pitchFamily="2" charset="-122"/>
                              </a:rPr>
                              <m:t>𝜎</m:t>
                            </m:r>
                          </m:num>
                          <m:den>
                            <m:rad>
                              <m:radPr>
                                <m:degHide m:val="on"/>
                                <m:ctrlPr>
                                  <a:rPr lang="zh-CN" altLang="en-US" i="1" kern="100">
                                    <a:latin typeface="Cambria Math" panose="02040503050406030204" pitchFamily="18" charset="0"/>
                                    <a:ea typeface="华文中宋" panose="02010600040101010101" pitchFamily="2" charset="-122"/>
                                  </a:rPr>
                                </m:ctrlPr>
                              </m:radPr>
                              <m:deg/>
                              <m:e>
                                <m:r>
                                  <a:rPr lang="zh-CN" altLang="en-US" kern="100">
                                    <a:latin typeface="Cambria Math" panose="02040503050406030204" pitchFamily="18" charset="0"/>
                                    <a:ea typeface="华文中宋" panose="02010600040101010101" pitchFamily="2" charset="-122"/>
                                  </a:rPr>
                                  <m:t>𝑛</m:t>
                                </m:r>
                              </m:e>
                            </m:rad>
                          </m:den>
                        </m:f>
                        <m:sSub>
                          <m:sSubPr>
                            <m:ctrlPr>
                              <a:rPr lang="zh-CN" altLang="en-US"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𝜇</m:t>
                            </m:r>
                          </m:e>
                          <m:sub>
                            <m:r>
                              <a:rPr lang="en-US" altLang="zh-CN" kern="100">
                                <a:latin typeface="Cambria Math" panose="02040503050406030204" pitchFamily="18" charset="0"/>
                                <a:ea typeface="华文中宋" panose="02010600040101010101" pitchFamily="2" charset="-122"/>
                              </a:rPr>
                              <m:t>𝛼</m:t>
                            </m:r>
                          </m:sub>
                        </m:sSub>
                      </m:e>
                    </m:d>
                    <m:r>
                      <a:rPr lang="zh-CN" altLang="en-US" kern="100">
                        <a:latin typeface="Cambria Math" panose="02040503050406030204" pitchFamily="18" charset="0"/>
                        <a:ea typeface="华文中宋" panose="02010600040101010101" pitchFamily="2" charset="-122"/>
                      </a:rPr>
                      <m:t>。</m:t>
                    </m:r>
                  </m:oMath>
                </a14:m>
                <a:endParaRPr lang="en-US" altLang="zh-CN" kern="100" dirty="0">
                  <a:latin typeface="华文中宋" panose="02010600040101010101" pitchFamily="2" charset="-122"/>
                  <a:ea typeface="华文中宋" panose="02010600040101010101" pitchFamily="2" charset="-122"/>
                </a:endParaRPr>
              </a:p>
              <a:p>
                <a:pPr marL="1352550" lvl="1"/>
                <a:r>
                  <a:rPr lang="zh-CN" altLang="en-US" kern="100" dirty="0">
                    <a:latin typeface="华文中宋" panose="02010600040101010101" pitchFamily="2" charset="-122"/>
                    <a:ea typeface="华文中宋" panose="02010600040101010101" pitchFamily="2" charset="-122"/>
                  </a:rPr>
                  <a:t>当</a:t>
                </a:r>
                <a14:m>
                  <m:oMath xmlns:m="http://schemas.openxmlformats.org/officeDocument/2006/math">
                    <m:r>
                      <a:rPr lang="en-US" altLang="zh-CN" kern="100">
                        <a:latin typeface="Cambria Math" panose="02040503050406030204" pitchFamily="18" charset="0"/>
                        <a:ea typeface="华文中宋" panose="02010600040101010101" pitchFamily="2" charset="-122"/>
                      </a:rPr>
                      <m:t>𝛼</m:t>
                    </m:r>
                    <m:r>
                      <a:rPr lang="en-US" altLang="zh-CN" kern="100">
                        <a:latin typeface="Cambria Math" panose="02040503050406030204" pitchFamily="18" charset="0"/>
                        <a:ea typeface="华文中宋" panose="02010600040101010101" pitchFamily="2" charset="-122"/>
                      </a:rPr>
                      <m:t>=</m:t>
                    </m:r>
                  </m:oMath>
                </a14:m>
                <a:r>
                  <a:rPr lang="en-US" altLang="zh-CN" kern="100" dirty="0">
                    <a:latin typeface="华文中宋" panose="02010600040101010101" pitchFamily="2" charset="-122"/>
                    <a:ea typeface="华文中宋" panose="02010600040101010101" pitchFamily="2" charset="-122"/>
                  </a:rPr>
                  <a:t>0.05</a:t>
                </a:r>
                <a:r>
                  <a:rPr lang="zh-CN" altLang="en-US" kern="100" dirty="0">
                    <a:latin typeface="华文中宋" panose="02010600040101010101" pitchFamily="2" charset="-122"/>
                    <a:ea typeface="华文中宋" panose="02010600040101010101" pitchFamily="2" charset="-122"/>
                  </a:rPr>
                  <a:t>时， </a:t>
                </a:r>
                <a14:m>
                  <m:oMath xmlns:m="http://schemas.openxmlformats.org/officeDocument/2006/math">
                    <m:sSub>
                      <m:sSubPr>
                        <m:ctrlPr>
                          <a:rPr lang="zh-CN" altLang="en-US"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𝜇</m:t>
                        </m:r>
                      </m:e>
                      <m:sub>
                        <m:r>
                          <a:rPr lang="en-US" altLang="zh-CN" kern="100">
                            <a:latin typeface="Cambria Math" panose="02040503050406030204" pitchFamily="18" charset="0"/>
                            <a:ea typeface="华文中宋" panose="02010600040101010101" pitchFamily="2" charset="-122"/>
                          </a:rPr>
                          <m:t>𝛼</m:t>
                        </m:r>
                      </m:sub>
                    </m:sSub>
                    <m:r>
                      <a:rPr lang="en-US" altLang="zh-CN" kern="100">
                        <a:latin typeface="Cambria Math" panose="02040503050406030204" pitchFamily="18" charset="0"/>
                        <a:ea typeface="华文中宋" panose="02010600040101010101" pitchFamily="2" charset="-122"/>
                      </a:rPr>
                      <m:t>=</m:t>
                    </m:r>
                  </m:oMath>
                </a14:m>
                <a:r>
                  <a:rPr lang="en-US" altLang="zh-CN" kern="100" dirty="0">
                    <a:latin typeface="华文中宋" panose="02010600040101010101" pitchFamily="2" charset="-122"/>
                    <a:ea typeface="华文中宋" panose="02010600040101010101" pitchFamily="2" charset="-122"/>
                  </a:rPr>
                  <a:t>1.96</a:t>
                </a:r>
                <a:r>
                  <a:rPr lang="zh-CN" altLang="en-US" kern="100" dirty="0">
                    <a:latin typeface="华文中宋" panose="02010600040101010101" pitchFamily="2" charset="-122"/>
                    <a:ea typeface="华文中宋" panose="02010600040101010101" pitchFamily="2" charset="-122"/>
                  </a:rPr>
                  <a:t>；当</a:t>
                </a:r>
                <a14:m>
                  <m:oMath xmlns:m="http://schemas.openxmlformats.org/officeDocument/2006/math">
                    <m:r>
                      <a:rPr lang="en-US" altLang="zh-CN" kern="100">
                        <a:latin typeface="Cambria Math" panose="02040503050406030204" pitchFamily="18" charset="0"/>
                        <a:ea typeface="华文中宋" panose="02010600040101010101" pitchFamily="2" charset="-122"/>
                      </a:rPr>
                      <m:t>𝛼</m:t>
                    </m:r>
                    <m:r>
                      <a:rPr lang="en-US" altLang="zh-CN" kern="100">
                        <a:latin typeface="Cambria Math" panose="02040503050406030204" pitchFamily="18" charset="0"/>
                        <a:ea typeface="华文中宋" panose="02010600040101010101" pitchFamily="2" charset="-122"/>
                      </a:rPr>
                      <m:t>=</m:t>
                    </m:r>
                  </m:oMath>
                </a14:m>
                <a:r>
                  <a:rPr lang="en-US" altLang="zh-CN" kern="100" dirty="0">
                    <a:latin typeface="华文中宋" panose="02010600040101010101" pitchFamily="2" charset="-122"/>
                    <a:ea typeface="华文中宋" panose="02010600040101010101" pitchFamily="2" charset="-122"/>
                  </a:rPr>
                  <a:t>0.01</a:t>
                </a:r>
                <a:r>
                  <a:rPr lang="zh-CN" altLang="en-US" kern="100" dirty="0">
                    <a:latin typeface="华文中宋" panose="02010600040101010101" pitchFamily="2" charset="-122"/>
                    <a:ea typeface="华文中宋" panose="02010600040101010101" pitchFamily="2" charset="-122"/>
                  </a:rPr>
                  <a:t>时， </a:t>
                </a:r>
                <a14:m>
                  <m:oMath xmlns:m="http://schemas.openxmlformats.org/officeDocument/2006/math">
                    <m:sSub>
                      <m:sSubPr>
                        <m:ctrlPr>
                          <a:rPr lang="zh-CN" altLang="en-US" i="1" kern="100">
                            <a:latin typeface="Cambria Math" panose="02040503050406030204" pitchFamily="18" charset="0"/>
                            <a:ea typeface="华文中宋" panose="02010600040101010101" pitchFamily="2" charset="-122"/>
                          </a:rPr>
                        </m:ctrlPr>
                      </m:sSubPr>
                      <m:e>
                        <m:r>
                          <a:rPr lang="zh-CN" altLang="en-US" kern="100">
                            <a:latin typeface="Cambria Math" panose="02040503050406030204" pitchFamily="18" charset="0"/>
                            <a:ea typeface="华文中宋" panose="02010600040101010101" pitchFamily="2" charset="-122"/>
                          </a:rPr>
                          <m:t>𝜇</m:t>
                        </m:r>
                      </m:e>
                      <m:sub>
                        <m:r>
                          <a:rPr lang="en-US" altLang="zh-CN" kern="100">
                            <a:latin typeface="Cambria Math" panose="02040503050406030204" pitchFamily="18" charset="0"/>
                            <a:ea typeface="华文中宋" panose="02010600040101010101" pitchFamily="2" charset="-122"/>
                          </a:rPr>
                          <m:t>𝛼</m:t>
                        </m:r>
                      </m:sub>
                    </m:sSub>
                    <m:r>
                      <a:rPr lang="en-US" altLang="zh-CN" kern="100">
                        <a:latin typeface="Cambria Math" panose="02040503050406030204" pitchFamily="18" charset="0"/>
                        <a:ea typeface="华文中宋" panose="02010600040101010101" pitchFamily="2" charset="-122"/>
                      </a:rPr>
                      <m:t>=</m:t>
                    </m:r>
                  </m:oMath>
                </a14:m>
                <a:r>
                  <a:rPr lang="en-US" altLang="zh-CN" kern="100" dirty="0">
                    <a:latin typeface="华文中宋" panose="02010600040101010101" pitchFamily="2" charset="-122"/>
                    <a:ea typeface="华文中宋" panose="02010600040101010101" pitchFamily="2" charset="-122"/>
                  </a:rPr>
                  <a:t>2.576</a:t>
                </a:r>
                <a:r>
                  <a:rPr lang="zh-CN" altLang="en-US" kern="100" dirty="0">
                    <a:latin typeface="华文中宋" panose="02010600040101010101" pitchFamily="2" charset="-122"/>
                    <a:ea typeface="华文中宋" panose="02010600040101010101" pitchFamily="2" charset="-122"/>
                  </a:rPr>
                  <a:t>。</a:t>
                </a: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5105885"/>
              </a:xfrm>
              <a:prstGeom prst="rect">
                <a:avLst/>
              </a:prstGeom>
              <a:blipFill>
                <a:blip r:embed="rId2"/>
                <a:stretch>
                  <a:fillRect t="-1314" b="-19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8060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3416320"/>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通过样本，估计总体（二）</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估计方法</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sz="2800" kern="100" dirty="0">
                    <a:latin typeface="华文中宋" panose="02010600040101010101" pitchFamily="2" charset="-122"/>
                    <a:ea typeface="华文中宋" panose="02010600040101010101" pitchFamily="2" charset="-122"/>
                  </a:rPr>
                  <a:t>二</a:t>
                </a:r>
                <a:r>
                  <a:rPr lang="zh-CN" altLang="zh-CN" sz="2800" kern="100" dirty="0">
                    <a:latin typeface="华文中宋" panose="02010600040101010101" pitchFamily="2" charset="-122"/>
                    <a:ea typeface="华文中宋" panose="02010600040101010101" pitchFamily="2" charset="-122"/>
                  </a:rPr>
                  <a:t>、</a:t>
                </a:r>
                <a:r>
                  <a:rPr lang="zh-CN" altLang="en-US" sz="2800" kern="100" dirty="0">
                    <a:latin typeface="华文中宋" panose="02010600040101010101" pitchFamily="2" charset="-122"/>
                    <a:ea typeface="华文中宋" panose="02010600040101010101" pitchFamily="2" charset="-122"/>
                  </a:rPr>
                  <a:t>区间估计</a:t>
                </a:r>
                <a:r>
                  <a:rPr lang="en-US" altLang="zh-CN" sz="2800" kern="100" dirty="0">
                    <a:latin typeface="华文中宋" panose="02010600040101010101" pitchFamily="2" charset="-122"/>
                    <a:ea typeface="华文中宋" panose="02010600040101010101" pitchFamily="2" charset="-122"/>
                  </a:rPr>
                  <a:t>       </a:t>
                </a:r>
              </a:p>
              <a:p>
                <a:pPr marL="896938" indent="-1588"/>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一</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对总体期望值</a:t>
                </a:r>
                <a:r>
                  <a:rPr lang="zh-CN" altLang="en-US" kern="100" dirty="0">
                    <a:latin typeface="华文中宋" panose="02010600040101010101" pitchFamily="2" charset="-122"/>
                    <a:ea typeface="华文中宋" panose="02010600040101010101" pitchFamily="2" charset="-122"/>
                  </a:rPr>
                  <a:t>的区间估计</a:t>
                </a:r>
                <a:endParaRPr lang="en-US" altLang="zh-CN" kern="100" dirty="0">
                  <a:latin typeface="华文中宋" panose="02010600040101010101" pitchFamily="2" charset="-122"/>
                  <a:ea typeface="华文中宋" panose="02010600040101010101" pitchFamily="2" charset="-122"/>
                </a:endParaRPr>
              </a:p>
              <a:p>
                <a:pPr marL="1352550" indent="-457200">
                  <a:buAutoNum type="arabicPeriod"/>
                </a:pPr>
                <a:r>
                  <a:rPr lang="zh-CN" altLang="en-US" kern="100" dirty="0">
                    <a:latin typeface="华文中宋" panose="02010600040101010101" pitchFamily="2" charset="-122"/>
                    <a:ea typeface="华文中宋" panose="02010600040101010101" pitchFamily="2" charset="-122"/>
                  </a:rPr>
                  <a:t>方差已知，对期望进行估计</a:t>
                </a:r>
                <a:endParaRPr lang="en-US" altLang="zh-CN" kern="100" dirty="0">
                  <a:latin typeface="华文中宋" panose="02010600040101010101" pitchFamily="2" charset="-122"/>
                  <a:ea typeface="华文中宋" panose="02010600040101010101" pitchFamily="2" charset="-122"/>
                </a:endParaRPr>
              </a:p>
              <a:p>
                <a:pPr marL="1352550" lvl="1"/>
                <a:r>
                  <a:rPr lang="en-US" altLang="zh-CN" kern="100" dirty="0">
                    <a:latin typeface="华文中宋" panose="02010600040101010101" pitchFamily="2" charset="-122"/>
                    <a:ea typeface="华文中宋" panose="02010600040101010101" pitchFamily="2" charset="-122"/>
                  </a:rPr>
                  <a:t>3</a:t>
                </a:r>
                <a:r>
                  <a:rPr lang="zh-CN" altLang="en-US"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一般总体大样本下</a:t>
                </a:r>
                <a:r>
                  <a:rPr lang="zh-CN" altLang="en-US" kern="100" dirty="0">
                    <a:latin typeface="华文中宋" panose="02010600040101010101" pitchFamily="2" charset="-122"/>
                    <a:ea typeface="华文中宋" panose="02010600040101010101" pitchFamily="2" charset="-122"/>
                  </a:rPr>
                  <a:t>，期望</a:t>
                </a:r>
                <a:r>
                  <a:rPr lang="zh-CN" altLang="zh-CN" kern="100" dirty="0">
                    <a:latin typeface="华文中宋" panose="02010600040101010101" pitchFamily="2" charset="-122"/>
                    <a:ea typeface="华文中宋" panose="02010600040101010101" pitchFamily="2" charset="-122"/>
                  </a:rPr>
                  <a:t>的区间估计</a:t>
                </a:r>
              </a:p>
              <a:p>
                <a:pPr marL="1352550" lvl="1" indent="528638"/>
                <a:r>
                  <a:rPr lang="zh-CN" altLang="zh-CN" kern="100" dirty="0">
                    <a:latin typeface="华文中宋" panose="02010600040101010101" pitchFamily="2" charset="-122"/>
                    <a:ea typeface="华文中宋" panose="02010600040101010101" pitchFamily="2" charset="-122"/>
                  </a:rPr>
                  <a:t>中心极限定理指出，在很宽的条件下，</a:t>
                </a:r>
                <a:r>
                  <a:rPr lang="zh-CN" altLang="en-US" kern="100" dirty="0">
                    <a:latin typeface="华文中宋" panose="02010600040101010101" pitchFamily="2" charset="-122"/>
                    <a:ea typeface="华文中宋" panose="02010600040101010101" pitchFamily="2" charset="-122"/>
                  </a:rPr>
                  <a:t>对于</a:t>
                </a:r>
                <a:r>
                  <a:rPr lang="zh-CN" altLang="zh-CN" kern="100" dirty="0">
                    <a:latin typeface="华文中宋" panose="02010600040101010101" pitchFamily="2" charset="-122"/>
                    <a:ea typeface="华文中宋" panose="02010600040101010101" pitchFamily="2" charset="-122"/>
                  </a:rPr>
                  <a:t>不是正态总体的一般总体</a:t>
                </a:r>
                <a:r>
                  <a:rPr lang="zh-CN" altLang="en-US"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当</a:t>
                </a:r>
                <a:r>
                  <a:rPr lang="zh-CN" altLang="en-US" kern="100" dirty="0">
                    <a:latin typeface="华文中宋" panose="02010600040101010101" pitchFamily="2" charset="-122"/>
                    <a:ea typeface="华文中宋" panose="02010600040101010101" pitchFamily="2" charset="-122"/>
                  </a:rPr>
                  <a:t>其</a:t>
                </a:r>
                <a:r>
                  <a:rPr lang="zh-CN" altLang="zh-CN" kern="100" dirty="0">
                    <a:latin typeface="华文中宋" panose="02010600040101010101" pitchFamily="2" charset="-122"/>
                    <a:ea typeface="华文中宋" panose="02010600040101010101" pitchFamily="2" charset="-122"/>
                  </a:rPr>
                  <a:t>样本容量相当大的时候，</a:t>
                </a:r>
                <a:r>
                  <a:rPr lang="zh-CN" altLang="en-US" kern="100" dirty="0">
                    <a:latin typeface="华文中宋" panose="02010600040101010101" pitchFamily="2" charset="-122"/>
                    <a:ea typeface="华文中宋" panose="02010600040101010101" pitchFamily="2" charset="-122"/>
                  </a:rPr>
                  <a:t>均值渐近服从正态分布。</a:t>
                </a:r>
                <a:endParaRPr lang="en-US" altLang="zh-CN" kern="100" dirty="0">
                  <a:latin typeface="华文中宋" panose="02010600040101010101" pitchFamily="2" charset="-122"/>
                  <a:ea typeface="华文中宋" panose="02010600040101010101" pitchFamily="2" charset="-122"/>
                </a:endParaRPr>
              </a:p>
              <a:p>
                <a:pPr marL="1352550" lvl="1" indent="528638"/>
                <a:r>
                  <a:rPr lang="zh-CN" altLang="en-US" kern="100" dirty="0">
                    <a:latin typeface="华文中宋" panose="02010600040101010101" pitchFamily="2" charset="-122"/>
                    <a:ea typeface="华文中宋" panose="02010600040101010101" pitchFamily="2" charset="-122"/>
                  </a:rPr>
                  <a:t>一般来说，在</a:t>
                </a:r>
                <a14:m>
                  <m:oMath xmlns:m="http://schemas.openxmlformats.org/officeDocument/2006/math">
                    <m:r>
                      <m:rPr>
                        <m:sty m:val="p"/>
                      </m:rPr>
                      <a:rPr lang="en-US" altLang="zh-CN" kern="100">
                        <a:latin typeface="Cambria Math" panose="02040503050406030204" pitchFamily="18" charset="0"/>
                      </a:rPr>
                      <m:t>n</m:t>
                    </m:r>
                    <m:r>
                      <a:rPr lang="en-US" altLang="zh-CN" kern="100">
                        <a:latin typeface="Cambria Math" panose="02040503050406030204" pitchFamily="18" charset="0"/>
                      </a:rPr>
                      <m:t>=30</m:t>
                    </m:r>
                  </m:oMath>
                </a14:m>
                <a:r>
                  <a:rPr lang="zh-CN" altLang="en-US" kern="100" dirty="0">
                    <a:latin typeface="华文中宋" panose="02010600040101010101" pitchFamily="2" charset="-122"/>
                    <a:ea typeface="华文中宋" panose="02010600040101010101" pitchFamily="2" charset="-122"/>
                  </a:rPr>
                  <a:t>时，就可以把</a:t>
                </a:r>
                <a14:m>
                  <m:oMath xmlns:m="http://schemas.openxmlformats.org/officeDocument/2006/math">
                    <m:acc>
                      <m:accPr>
                        <m:chr m:val="̅"/>
                        <m:ctrlPr>
                          <a:rPr lang="en-US" altLang="zh-CN" i="1" kern="100">
                            <a:latin typeface="Cambria Math" panose="02040503050406030204" pitchFamily="18" charset="0"/>
                          </a:rPr>
                        </m:ctrlPr>
                      </m:accPr>
                      <m:e>
                        <m:r>
                          <m:rPr>
                            <m:sty m:val="p"/>
                          </m:rPr>
                          <a:rPr lang="en-US" altLang="zh-CN" kern="100">
                            <a:latin typeface="Cambria Math" panose="02040503050406030204" pitchFamily="18" charset="0"/>
                          </a:rPr>
                          <m:t>x</m:t>
                        </m:r>
                      </m:e>
                    </m:acc>
                  </m:oMath>
                </a14:m>
                <a:r>
                  <a:rPr lang="zh-CN" altLang="en-US" kern="100" dirty="0">
                    <a:latin typeface="华文中宋" panose="02010600040101010101" pitchFamily="2" charset="-122"/>
                    <a:ea typeface="华文中宋" panose="02010600040101010101" pitchFamily="2" charset="-122"/>
                  </a:rPr>
                  <a:t>近似看作服从正态分布。</a:t>
                </a:r>
                <a:endParaRPr lang="en-US"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3416320"/>
              </a:xfrm>
              <a:prstGeom prst="rect">
                <a:avLst/>
              </a:prstGeom>
              <a:blipFill>
                <a:blip r:embed="rId2"/>
                <a:stretch>
                  <a:fillRect t="-1964" b="-32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0346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5292603"/>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通过样本，估计总体（二）</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估计方法</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sz="2800" kern="100" dirty="0">
                    <a:latin typeface="华文中宋" panose="02010600040101010101" pitchFamily="2" charset="-122"/>
                    <a:ea typeface="华文中宋" panose="02010600040101010101" pitchFamily="2" charset="-122"/>
                  </a:rPr>
                  <a:t>二</a:t>
                </a:r>
                <a:r>
                  <a:rPr lang="zh-CN" altLang="zh-CN" sz="2800" kern="100" dirty="0">
                    <a:latin typeface="华文中宋" panose="02010600040101010101" pitchFamily="2" charset="-122"/>
                    <a:ea typeface="华文中宋" panose="02010600040101010101" pitchFamily="2" charset="-122"/>
                  </a:rPr>
                  <a:t>、</a:t>
                </a:r>
                <a:r>
                  <a:rPr lang="zh-CN" altLang="en-US" sz="2800" kern="100" dirty="0">
                    <a:latin typeface="华文中宋" panose="02010600040101010101" pitchFamily="2" charset="-122"/>
                    <a:ea typeface="华文中宋" panose="02010600040101010101" pitchFamily="2" charset="-122"/>
                  </a:rPr>
                  <a:t>区间估计</a:t>
                </a:r>
                <a:r>
                  <a:rPr lang="en-US" altLang="zh-CN" sz="2800" kern="100" dirty="0">
                    <a:latin typeface="华文中宋" panose="02010600040101010101" pitchFamily="2" charset="-122"/>
                    <a:ea typeface="华文中宋" panose="02010600040101010101" pitchFamily="2" charset="-122"/>
                  </a:rPr>
                  <a:t>       </a:t>
                </a:r>
              </a:p>
              <a:p>
                <a:pPr marL="896938" indent="-1588"/>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一</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对总体期望值</a:t>
                </a:r>
                <a:r>
                  <a:rPr lang="zh-CN" altLang="en-US" kern="100" dirty="0">
                    <a:latin typeface="华文中宋" panose="02010600040101010101" pitchFamily="2" charset="-122"/>
                    <a:ea typeface="华文中宋" panose="02010600040101010101" pitchFamily="2" charset="-122"/>
                  </a:rPr>
                  <a:t>的区间估计</a:t>
                </a:r>
                <a:endParaRPr lang="en-US" altLang="zh-CN" kern="100" dirty="0">
                  <a:latin typeface="华文中宋" panose="02010600040101010101" pitchFamily="2" charset="-122"/>
                  <a:ea typeface="华文中宋" panose="02010600040101010101" pitchFamily="2" charset="-122"/>
                </a:endParaRPr>
              </a:p>
              <a:p>
                <a:pPr marL="895350"/>
                <a:r>
                  <a:rPr lang="en-US" altLang="zh-CN" kern="100" dirty="0">
                    <a:latin typeface="华文中宋" panose="02010600040101010101" pitchFamily="2" charset="-122"/>
                    <a:ea typeface="华文中宋" panose="02010600040101010101" pitchFamily="2" charset="-122"/>
                  </a:rPr>
                  <a:t>2. </a:t>
                </a:r>
                <a:r>
                  <a:rPr lang="zh-CN" altLang="en-US" kern="100" dirty="0">
                    <a:latin typeface="华文中宋" panose="02010600040101010101" pitchFamily="2" charset="-122"/>
                    <a:ea typeface="华文中宋" panose="02010600040101010101" pitchFamily="2" charset="-122"/>
                  </a:rPr>
                  <a:t>总体方差未知，对期望进行估计</a:t>
                </a:r>
                <a:endParaRPr lang="en-US" altLang="zh-CN" kern="100" dirty="0">
                  <a:latin typeface="华文中宋" panose="02010600040101010101" pitchFamily="2" charset="-122"/>
                  <a:ea typeface="华文中宋" panose="02010600040101010101" pitchFamily="2" charset="-122"/>
                </a:endParaRPr>
              </a:p>
              <a:p>
                <a:pPr marL="1352550" lvl="1"/>
                <a:r>
                  <a:rPr lang="en-US" altLang="zh-CN" kern="100" dirty="0">
                    <a:latin typeface="华文中宋" panose="02010600040101010101" pitchFamily="2" charset="-122"/>
                    <a:ea typeface="华文中宋" panose="02010600040101010101" pitchFamily="2" charset="-122"/>
                  </a:rPr>
                  <a:t>1</a:t>
                </a:r>
                <a:r>
                  <a:rPr lang="zh-CN" altLang="en-US"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大样本</a:t>
                </a:r>
              </a:p>
              <a:p>
                <a:pPr marL="1352550" lvl="1" indent="528638"/>
                <a:r>
                  <a:rPr lang="zh-CN" altLang="zh-CN" kern="100" dirty="0">
                    <a:latin typeface="华文中宋" panose="02010600040101010101" pitchFamily="2" charset="-122"/>
                    <a:ea typeface="华文中宋" panose="02010600040101010101" pitchFamily="2" charset="-122"/>
                  </a:rPr>
                  <a:t>由于是大样本，根据大数定理和中心极限定理</a:t>
                </a:r>
                <a:r>
                  <a:rPr lang="zh-CN" altLang="en-US" kern="100" dirty="0">
                    <a:latin typeface="华文中宋" panose="02010600040101010101" pitchFamily="2" charset="-122"/>
                    <a:ea typeface="华文中宋" panose="02010600040101010101" pitchFamily="2" charset="-122"/>
                  </a:rPr>
                  <a:t>，可以用样本方差代替总体方差用</a:t>
                </a:r>
                <a:r>
                  <a:rPr lang="en-US" altLang="zh-CN" kern="100" dirty="0">
                    <a:latin typeface="华文中宋" panose="02010600040101010101" pitchFamily="2" charset="-122"/>
                    <a:ea typeface="华文中宋" panose="02010600040101010101" pitchFamily="2" charset="-122"/>
                  </a:rPr>
                  <a:t>1.6.2</a:t>
                </a:r>
                <a:r>
                  <a:rPr lang="zh-CN" altLang="en-US" kern="100" dirty="0">
                    <a:latin typeface="华文中宋" panose="02010600040101010101" pitchFamily="2" charset="-122"/>
                    <a:ea typeface="华文中宋" panose="02010600040101010101" pitchFamily="2" charset="-122"/>
                  </a:rPr>
                  <a:t>式进行估计。</a:t>
                </a:r>
                <a:endParaRPr lang="en-US" altLang="zh-CN" kern="100" dirty="0">
                  <a:latin typeface="华文中宋" panose="02010600040101010101" pitchFamily="2" charset="-122"/>
                  <a:ea typeface="华文中宋" panose="02010600040101010101" pitchFamily="2" charset="-122"/>
                </a:endParaRPr>
              </a:p>
              <a:p>
                <a:pPr marL="1352550" lvl="1"/>
                <a:r>
                  <a:rPr lang="en-US" altLang="zh-CN" kern="100" dirty="0">
                    <a:latin typeface="华文中宋" panose="02010600040101010101" pitchFamily="2" charset="-122"/>
                    <a:ea typeface="华文中宋" panose="02010600040101010101" pitchFamily="2" charset="-122"/>
                  </a:rPr>
                  <a:t>2</a:t>
                </a:r>
                <a:r>
                  <a:rPr lang="zh-CN" altLang="en-US" kern="100" dirty="0">
                    <a:latin typeface="华文中宋" panose="02010600040101010101" pitchFamily="2" charset="-122"/>
                    <a:ea typeface="华文中宋" panose="02010600040101010101" pitchFamily="2" charset="-122"/>
                  </a:rPr>
                  <a:t>）小</a:t>
                </a:r>
                <a:r>
                  <a:rPr lang="zh-CN" altLang="zh-CN" kern="100" dirty="0">
                    <a:latin typeface="华文中宋" panose="02010600040101010101" pitchFamily="2" charset="-122"/>
                    <a:ea typeface="华文中宋" panose="02010600040101010101" pitchFamily="2" charset="-122"/>
                  </a:rPr>
                  <a:t>样本</a:t>
                </a:r>
              </a:p>
              <a:p>
                <a:pPr marL="1352550" lvl="1" indent="528638"/>
                <a:r>
                  <a:rPr lang="zh-CN" altLang="en-US" kern="100" dirty="0">
                    <a:latin typeface="华文中宋" panose="02010600040101010101" pitchFamily="2" charset="-122"/>
                    <a:ea typeface="华文中宋" panose="02010600040101010101" pitchFamily="2" charset="-122"/>
                  </a:rPr>
                  <a:t>小</a:t>
                </a:r>
                <a:r>
                  <a:rPr lang="zh-CN" altLang="zh-CN" kern="100" dirty="0">
                    <a:latin typeface="华文中宋" panose="02010600040101010101" pitchFamily="2" charset="-122"/>
                    <a:ea typeface="华文中宋" panose="02010600040101010101" pitchFamily="2" charset="-122"/>
                  </a:rPr>
                  <a:t>样本</a:t>
                </a:r>
                <a:r>
                  <a:rPr lang="zh-CN" altLang="en-US" kern="100" dirty="0">
                    <a:latin typeface="华文中宋" panose="02010600040101010101" pitchFamily="2" charset="-122"/>
                    <a:ea typeface="华文中宋" panose="02010600040101010101" pitchFamily="2" charset="-122"/>
                  </a:rPr>
                  <a:t>不能满足</a:t>
                </a:r>
                <a:r>
                  <a:rPr lang="zh-CN" altLang="zh-CN" kern="100" dirty="0">
                    <a:latin typeface="华文中宋" panose="02010600040101010101" pitchFamily="2" charset="-122"/>
                    <a:ea typeface="华文中宋" panose="02010600040101010101" pitchFamily="2" charset="-122"/>
                  </a:rPr>
                  <a:t>大数定理和中心极限定理</a:t>
                </a:r>
                <a:r>
                  <a:rPr lang="zh-CN" altLang="en-US" kern="100" dirty="0">
                    <a:latin typeface="华文中宋" panose="02010600040101010101" pitchFamily="2" charset="-122"/>
                    <a:ea typeface="华文中宋" panose="02010600040101010101" pitchFamily="2" charset="-122"/>
                  </a:rPr>
                  <a:t>的数量条件，根据定理</a:t>
                </a:r>
                <a:r>
                  <a:rPr lang="en-US" altLang="zh-CN" kern="100" dirty="0">
                    <a:latin typeface="华文中宋" panose="02010600040101010101" pitchFamily="2" charset="-122"/>
                    <a:ea typeface="华文中宋" panose="02010600040101010101" pitchFamily="2" charset="-122"/>
                  </a:rPr>
                  <a:t>1.5.15</a:t>
                </a:r>
                <a:r>
                  <a:rPr lang="zh-CN" altLang="en-US" kern="100" dirty="0">
                    <a:latin typeface="华文中宋" panose="02010600040101010101" pitchFamily="2" charset="-122"/>
                    <a:ea typeface="华文中宋" panose="02010600040101010101" pitchFamily="2" charset="-122"/>
                  </a:rPr>
                  <a:t>转换为</a:t>
                </a:r>
                <a:r>
                  <a:rPr lang="en-US" altLang="zh-CN" kern="100" dirty="0">
                    <a:latin typeface="华文中宋" panose="02010600040101010101" pitchFamily="2" charset="-122"/>
                    <a:ea typeface="华文中宋" panose="02010600040101010101" pitchFamily="2" charset="-122"/>
                  </a:rPr>
                  <a:t>t</a:t>
                </a:r>
                <a:r>
                  <a:rPr lang="zh-CN" altLang="en-US" kern="100" dirty="0">
                    <a:latin typeface="华文中宋" panose="02010600040101010101" pitchFamily="2" charset="-122"/>
                    <a:ea typeface="华文中宋" panose="02010600040101010101" pitchFamily="2" charset="-122"/>
                  </a:rPr>
                  <a:t>分布后利用</a:t>
                </a:r>
                <a:r>
                  <a:rPr lang="en-US" altLang="zh-CN" kern="100" dirty="0">
                    <a:latin typeface="华文中宋" panose="02010600040101010101" pitchFamily="2" charset="-122"/>
                    <a:ea typeface="华文中宋" panose="02010600040101010101" pitchFamily="2" charset="-122"/>
                  </a:rPr>
                  <a:t>t</a:t>
                </a:r>
                <a:r>
                  <a:rPr lang="zh-CN" altLang="en-US" kern="100" dirty="0">
                    <a:latin typeface="华文中宋" panose="02010600040101010101" pitchFamily="2" charset="-122"/>
                    <a:ea typeface="华文中宋" panose="02010600040101010101" pitchFamily="2" charset="-122"/>
                  </a:rPr>
                  <a:t>分布表确定</a:t>
                </a:r>
                <a:endParaRPr lang="en-US" altLang="zh-CN" kern="100" dirty="0">
                  <a:latin typeface="华文中宋" panose="02010600040101010101" pitchFamily="2" charset="-122"/>
                  <a:ea typeface="华文中宋" panose="02010600040101010101" pitchFamily="2" charset="-122"/>
                </a:endParaRPr>
              </a:p>
              <a:p>
                <a:pPr marL="1352550" lvl="1" indent="528638"/>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d>
                        <m:dPr>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a:latin typeface="Cambria Math" panose="02040503050406030204" pitchFamily="18" charset="0"/>
                            </a:rPr>
                            <m:t>−</m:t>
                          </m:r>
                          <m:f>
                            <m:fPr>
                              <m:ctrlPr>
                                <a:rPr lang="zh-CN" altLang="en-US" i="1">
                                  <a:latin typeface="Cambria Math" panose="02040503050406030204" pitchFamily="18" charset="0"/>
                                </a:rPr>
                              </m:ctrlPr>
                            </m:fPr>
                            <m:num>
                              <m:r>
                                <a:rPr lang="en-US" altLang="zh-CN" b="0" i="1" smtClean="0">
                                  <a:latin typeface="Cambria Math" panose="02040503050406030204" pitchFamily="18" charset="0"/>
                                </a:rPr>
                                <m:t>𝑠</m:t>
                              </m:r>
                            </m:num>
                            <m:den>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𝑛</m:t>
                                  </m:r>
                                </m:e>
                              </m:rad>
                            </m:den>
                          </m:f>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𝛼</m:t>
                              </m:r>
                            </m:sub>
                          </m:sSub>
                          <m:r>
                            <a:rPr lang="zh-CN" altLang="en-US">
                              <a:latin typeface="Cambria Math" panose="02040503050406030204" pitchFamily="18" charset="0"/>
                            </a:rPr>
                            <m:t>&lt;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𝑥</m:t>
                              </m:r>
                            </m:sub>
                          </m:sSub>
                          <m:r>
                            <a:rPr lang="zh-CN" altLang="en-US">
                              <a:latin typeface="Cambria Math" panose="02040503050406030204" pitchFamily="18" charset="0"/>
                            </a:rPr>
                            <m:t>&lt;</m:t>
                          </m:r>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𝑥</m:t>
                              </m:r>
                            </m:e>
                          </m:acc>
                          <m:r>
                            <a:rPr lang="zh-CN" altLang="en-US">
                              <a:latin typeface="Cambria Math" panose="02040503050406030204" pitchFamily="18" charset="0"/>
                            </a:rPr>
                            <m:t>+</m:t>
                          </m:r>
                          <m:f>
                            <m:fPr>
                              <m:ctrlPr>
                                <a:rPr lang="zh-CN" altLang="en-US" i="1">
                                  <a:latin typeface="Cambria Math" panose="02040503050406030204" pitchFamily="18" charset="0"/>
                                </a:rPr>
                              </m:ctrlPr>
                            </m:fPr>
                            <m:num>
                              <m:r>
                                <a:rPr lang="en-US" altLang="zh-CN" b="0" i="1" smtClean="0">
                                  <a:latin typeface="Cambria Math" panose="02040503050406030204" pitchFamily="18" charset="0"/>
                                </a:rPr>
                                <m:t>𝑠</m:t>
                              </m:r>
                            </m:num>
                            <m:den>
                              <m:rad>
                                <m:radPr>
                                  <m:degHide m:val="on"/>
                                  <m:ctrlPr>
                                    <a:rPr lang="zh-CN" altLang="en-US" i="1">
                                      <a:latin typeface="Cambria Math" panose="02040503050406030204" pitchFamily="18" charset="0"/>
                                    </a:rPr>
                                  </m:ctrlPr>
                                </m:radPr>
                                <m:deg/>
                                <m:e>
                                  <m:r>
                                    <a:rPr lang="zh-CN" altLang="en-US" i="1">
                                      <a:latin typeface="Cambria Math" panose="02040503050406030204" pitchFamily="18" charset="0"/>
                                    </a:rPr>
                                    <m:t>𝑛</m:t>
                                  </m:r>
                                </m:e>
                              </m:rad>
                            </m:den>
                          </m:f>
                          <m:sSub>
                            <m:sSubPr>
                              <m:ctrlPr>
                                <a:rPr lang="zh-CN" altLang="en-US"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𝛼</m:t>
                              </m:r>
                            </m:sub>
                          </m:sSub>
                        </m:e>
                      </m:d>
                      <m:r>
                        <a:rPr lang="zh-CN" altLang="en-US">
                          <a:latin typeface="Cambria Math" panose="02040503050406030204" pitchFamily="18" charset="0"/>
                        </a:rPr>
                        <m:t>=1−</m:t>
                      </m:r>
                      <m:r>
                        <a:rPr lang="en-US" altLang="zh-CN" i="1">
                          <a:latin typeface="Cambria Math" panose="02040503050406030204" pitchFamily="18" charset="0"/>
                        </a:rPr>
                        <m:t>𝛼</m:t>
                      </m:r>
                    </m:oMath>
                  </m:oMathPara>
                </a14:m>
                <a:endParaRPr lang="en-US" altLang="zh-CN" kern="100" dirty="0">
                  <a:latin typeface="华文中宋" panose="02010600040101010101" pitchFamily="2" charset="-122"/>
                  <a:ea typeface="华文中宋" panose="02010600040101010101" pitchFamily="2" charset="-122"/>
                </a:endParaRPr>
              </a:p>
              <a:p>
                <a:pPr marL="1352550" lvl="1" indent="528638"/>
                <a:endParaRPr lang="en-US" altLang="zh-CN" sz="2000"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5292603"/>
              </a:xfrm>
              <a:prstGeom prst="rect">
                <a:avLst/>
              </a:prstGeom>
              <a:blipFill>
                <a:blip r:embed="rId2"/>
                <a:stretch>
                  <a:fillRect t="-1267" r="-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9125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3994812"/>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通过样本，估计总体（二）</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估计方法</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sz="2800" kern="100" dirty="0">
                    <a:latin typeface="华文中宋" panose="02010600040101010101" pitchFamily="2" charset="-122"/>
                    <a:ea typeface="华文中宋" panose="02010600040101010101" pitchFamily="2" charset="-122"/>
                  </a:rPr>
                  <a:t>二</a:t>
                </a:r>
                <a:r>
                  <a:rPr lang="zh-CN" altLang="zh-CN" sz="2800" kern="100" dirty="0">
                    <a:latin typeface="华文中宋" panose="02010600040101010101" pitchFamily="2" charset="-122"/>
                    <a:ea typeface="华文中宋" panose="02010600040101010101" pitchFamily="2" charset="-122"/>
                  </a:rPr>
                  <a:t>、</a:t>
                </a:r>
                <a:r>
                  <a:rPr lang="zh-CN" altLang="en-US" sz="2800" kern="100" dirty="0">
                    <a:latin typeface="华文中宋" panose="02010600040101010101" pitchFamily="2" charset="-122"/>
                    <a:ea typeface="华文中宋" panose="02010600040101010101" pitchFamily="2" charset="-122"/>
                  </a:rPr>
                  <a:t>区间估计</a:t>
                </a:r>
                <a:r>
                  <a:rPr lang="en-US" altLang="zh-CN" sz="2800" kern="100" dirty="0">
                    <a:latin typeface="华文中宋" panose="02010600040101010101" pitchFamily="2" charset="-122"/>
                    <a:ea typeface="华文中宋" panose="02010600040101010101" pitchFamily="2" charset="-122"/>
                  </a:rPr>
                  <a:t>       </a:t>
                </a:r>
              </a:p>
              <a:p>
                <a:pPr marL="896938" indent="-1588"/>
                <a:r>
                  <a:rPr lang="en-US" altLang="zh-CN" kern="100" dirty="0">
                    <a:latin typeface="华文中宋" panose="02010600040101010101" pitchFamily="2" charset="-122"/>
                    <a:ea typeface="华文中宋" panose="02010600040101010101" pitchFamily="2" charset="-122"/>
                  </a:rPr>
                  <a:t>(</a:t>
                </a:r>
                <a:r>
                  <a:rPr lang="zh-CN" altLang="en-US" kern="100" dirty="0">
                    <a:latin typeface="华文中宋" panose="02010600040101010101" pitchFamily="2" charset="-122"/>
                    <a:ea typeface="华文中宋" panose="02010600040101010101" pitchFamily="2" charset="-122"/>
                  </a:rPr>
                  <a:t>二</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对总体</a:t>
                </a:r>
                <a:r>
                  <a:rPr lang="zh-CN" altLang="en-US" kern="100" dirty="0">
                    <a:latin typeface="华文中宋" panose="02010600040101010101" pitchFamily="2" charset="-122"/>
                    <a:ea typeface="华文中宋" panose="02010600040101010101" pitchFamily="2" charset="-122"/>
                  </a:rPr>
                  <a:t>方差的区间估计</a:t>
                </a:r>
                <a:endParaRPr lang="en-US" altLang="zh-CN" kern="100" dirty="0">
                  <a:latin typeface="华文中宋" panose="02010600040101010101" pitchFamily="2" charset="-122"/>
                  <a:ea typeface="华文中宋" panose="02010600040101010101" pitchFamily="2" charset="-122"/>
                </a:endParaRPr>
              </a:p>
              <a:p>
                <a:pPr marL="895350" indent="542925"/>
                <a:r>
                  <a:rPr lang="zh-CN" altLang="en-US" kern="100" dirty="0">
                    <a:latin typeface="华文中宋" panose="02010600040101010101" pitchFamily="2" charset="-122"/>
                    <a:ea typeface="华文中宋" panose="02010600040101010101" pitchFamily="2" charset="-122"/>
                  </a:rPr>
                  <a:t>大样本下样本方差可以按正态分布进行估计。</a:t>
                </a:r>
                <a:endParaRPr lang="en-US" altLang="zh-CN" kern="100" dirty="0">
                  <a:latin typeface="华文中宋" panose="02010600040101010101" pitchFamily="2" charset="-122"/>
                  <a:ea typeface="华文中宋" panose="02010600040101010101" pitchFamily="2" charset="-122"/>
                </a:endParaRPr>
              </a:p>
              <a:p>
                <a:pPr marL="895350" indent="542925"/>
                <a:r>
                  <a:rPr lang="zh-CN" altLang="en-US" kern="100" dirty="0">
                    <a:latin typeface="华文中宋" panose="02010600040101010101" pitchFamily="2" charset="-122"/>
                    <a:ea typeface="华文中宋" panose="02010600040101010101" pitchFamily="2" charset="-122"/>
                  </a:rPr>
                  <a:t>小样本下，由于总体方差未知，由定理</a:t>
                </a:r>
                <a:r>
                  <a:rPr lang="en-US" altLang="zh-CN" kern="100" dirty="0">
                    <a:latin typeface="华文中宋" panose="02010600040101010101" pitchFamily="2" charset="-122"/>
                    <a:ea typeface="华文中宋" panose="02010600040101010101" pitchFamily="2" charset="-122"/>
                  </a:rPr>
                  <a:t>1.5.14</a:t>
                </a:r>
                <a:r>
                  <a:rPr lang="zh-CN" altLang="en-US" kern="100" dirty="0">
                    <a:latin typeface="华文中宋" panose="02010600040101010101" pitchFamily="2" charset="-122"/>
                    <a:ea typeface="华文中宋" panose="02010600040101010101" pitchFamily="2" charset="-122"/>
                  </a:rPr>
                  <a:t>可知</a:t>
                </a:r>
                <a14:m>
                  <m:oMath xmlns:m="http://schemas.openxmlformats.org/officeDocument/2006/math">
                    <m:r>
                      <a:rPr lang="en-US" altLang="zh-CN" kern="100">
                        <a:latin typeface="Cambria Math" panose="02040503050406030204" pitchFamily="18" charset="0"/>
                        <a:ea typeface="华文中宋" panose="02010600040101010101" pitchFamily="2" charset="-122"/>
                      </a:rPr>
                      <m:t>𝑍</m:t>
                    </m:r>
                    <m:r>
                      <a:rPr lang="en-US" altLang="zh-CN" kern="100">
                        <a:latin typeface="Cambria Math" panose="02040503050406030204" pitchFamily="18" charset="0"/>
                        <a:ea typeface="华文中宋" panose="02010600040101010101" pitchFamily="2" charset="-122"/>
                      </a:rPr>
                      <m:t>=</m:t>
                    </m:r>
                    <m:f>
                      <m:fPr>
                        <m:ctrlPr>
                          <a:rPr lang="en-US" altLang="zh-CN" i="1" kern="100">
                            <a:latin typeface="Cambria Math" panose="02040503050406030204" pitchFamily="18" charset="0"/>
                            <a:ea typeface="华文中宋" panose="02010600040101010101" pitchFamily="2" charset="-122"/>
                          </a:rPr>
                        </m:ctrlPr>
                      </m:fPr>
                      <m:num>
                        <m:d>
                          <m:dPr>
                            <m:ctrlPr>
                              <a:rPr lang="en-US" altLang="zh-CN" i="1" kern="100">
                                <a:latin typeface="Cambria Math" panose="02040503050406030204" pitchFamily="18" charset="0"/>
                                <a:ea typeface="华文中宋" panose="02010600040101010101" pitchFamily="2" charset="-122"/>
                              </a:rPr>
                            </m:ctrlPr>
                          </m:dPr>
                          <m:e>
                            <m:r>
                              <a:rPr lang="en-US" altLang="zh-CN" kern="100">
                                <a:latin typeface="Cambria Math" panose="02040503050406030204" pitchFamily="18" charset="0"/>
                                <a:ea typeface="华文中宋" panose="02010600040101010101" pitchFamily="2" charset="-122"/>
                              </a:rPr>
                              <m:t>𝑛</m:t>
                            </m:r>
                            <m:r>
                              <a:rPr lang="en-US" altLang="zh-CN" kern="100">
                                <a:latin typeface="Cambria Math" panose="02040503050406030204" pitchFamily="18" charset="0"/>
                                <a:ea typeface="华文中宋" panose="02010600040101010101" pitchFamily="2" charset="-122"/>
                              </a:rPr>
                              <m:t>−1</m:t>
                            </m:r>
                          </m:e>
                        </m:d>
                        <m:sSup>
                          <m:sSupPr>
                            <m:ctrlPr>
                              <a:rPr lang="en-US" altLang="zh-CN" i="1" kern="100">
                                <a:latin typeface="Cambria Math" panose="02040503050406030204" pitchFamily="18" charset="0"/>
                                <a:ea typeface="华文中宋" panose="02010600040101010101" pitchFamily="2" charset="-122"/>
                              </a:rPr>
                            </m:ctrlPr>
                          </m:sSupPr>
                          <m:e>
                            <m:r>
                              <a:rPr lang="en-US" altLang="zh-CN" kern="100">
                                <a:latin typeface="Cambria Math" panose="02040503050406030204" pitchFamily="18" charset="0"/>
                                <a:ea typeface="华文中宋" panose="02010600040101010101" pitchFamily="2" charset="-122"/>
                              </a:rPr>
                              <m:t>𝑠</m:t>
                            </m:r>
                          </m:e>
                          <m:sup>
                            <m:r>
                              <a:rPr lang="en-US" altLang="zh-CN" kern="100">
                                <a:latin typeface="Cambria Math" panose="02040503050406030204" pitchFamily="18" charset="0"/>
                                <a:ea typeface="华文中宋" panose="02010600040101010101" pitchFamily="2" charset="-122"/>
                              </a:rPr>
                              <m:t>2</m:t>
                            </m:r>
                          </m:sup>
                        </m:sSup>
                      </m:num>
                      <m:den>
                        <m:sSup>
                          <m:sSupPr>
                            <m:ctrlPr>
                              <a:rPr lang="en-US" altLang="zh-CN" i="1" kern="100">
                                <a:latin typeface="Cambria Math" panose="02040503050406030204" pitchFamily="18" charset="0"/>
                                <a:ea typeface="华文中宋" panose="02010600040101010101" pitchFamily="2" charset="-122"/>
                              </a:rPr>
                            </m:ctrlPr>
                          </m:sSupPr>
                          <m:e>
                            <m:r>
                              <a:rPr lang="en-US" altLang="zh-CN" kern="100">
                                <a:latin typeface="Cambria Math" panose="02040503050406030204" pitchFamily="18" charset="0"/>
                                <a:ea typeface="华文中宋" panose="02010600040101010101" pitchFamily="2" charset="-122"/>
                              </a:rPr>
                              <m:t>𝜎</m:t>
                            </m:r>
                          </m:e>
                          <m:sup>
                            <m:r>
                              <a:rPr lang="en-US" altLang="zh-CN" kern="100">
                                <a:latin typeface="Cambria Math" panose="02040503050406030204" pitchFamily="18" charset="0"/>
                                <a:ea typeface="华文中宋" panose="02010600040101010101" pitchFamily="2" charset="-122"/>
                              </a:rPr>
                              <m:t>2</m:t>
                            </m:r>
                          </m:sup>
                        </m:sSup>
                      </m:den>
                    </m:f>
                    <m:r>
                      <a:rPr lang="zh-CN" altLang="en-US" kern="100">
                        <a:latin typeface="Cambria Math" panose="02040503050406030204" pitchFamily="18" charset="0"/>
                        <a:ea typeface="华文中宋" panose="02010600040101010101" pitchFamily="2" charset="-122"/>
                      </a:rPr>
                      <m:t>服从</m:t>
                    </m:r>
                  </m:oMath>
                </a14:m>
                <a:r>
                  <a:rPr lang="zh-CN" altLang="en-US" kern="100" dirty="0">
                    <a:latin typeface="华文中宋" panose="02010600040101010101" pitchFamily="2" charset="-122"/>
                    <a:ea typeface="华文中宋" panose="02010600040101010101" pitchFamily="2" charset="-122"/>
                  </a:rPr>
                  <a:t>具有</a:t>
                </a:r>
                <a14:m>
                  <m:oMath xmlns:m="http://schemas.openxmlformats.org/officeDocument/2006/math">
                    <m:r>
                      <a:rPr lang="en-US" altLang="zh-CN" kern="100">
                        <a:latin typeface="Cambria Math" panose="02040503050406030204" pitchFamily="18" charset="0"/>
                        <a:ea typeface="华文中宋" panose="02010600040101010101" pitchFamily="2" charset="-122"/>
                      </a:rPr>
                      <m:t>𝑛</m:t>
                    </m:r>
                    <m:r>
                      <a:rPr lang="en-US" altLang="zh-CN" kern="100">
                        <a:latin typeface="Cambria Math" panose="02040503050406030204" pitchFamily="18" charset="0"/>
                        <a:ea typeface="华文中宋" panose="02010600040101010101" pitchFamily="2" charset="-122"/>
                      </a:rPr>
                      <m:t>−1</m:t>
                    </m:r>
                  </m:oMath>
                </a14:m>
                <a:r>
                  <a:rPr lang="zh-CN" altLang="en-US" kern="100" dirty="0">
                    <a:latin typeface="华文中宋" panose="02010600040101010101" pitchFamily="2" charset="-122"/>
                    <a:ea typeface="华文中宋" panose="02010600040101010101" pitchFamily="2" charset="-122"/>
                  </a:rPr>
                  <a:t>个自由度的</a:t>
                </a:r>
                <a14:m>
                  <m:oMath xmlns:m="http://schemas.openxmlformats.org/officeDocument/2006/math">
                    <m:sSup>
                      <m:sSupPr>
                        <m:ctrlPr>
                          <a:rPr lang="en-US" altLang="zh-CN" i="1" kern="100">
                            <a:latin typeface="Cambria Math" panose="02040503050406030204" pitchFamily="18" charset="0"/>
                            <a:ea typeface="华文中宋" panose="02010600040101010101" pitchFamily="2" charset="-122"/>
                          </a:rPr>
                        </m:ctrlPr>
                      </m:sSupPr>
                      <m:e>
                        <m:r>
                          <a:rPr lang="en-US" altLang="zh-CN" kern="100">
                            <a:latin typeface="Cambria Math" panose="02040503050406030204" pitchFamily="18" charset="0"/>
                            <a:ea typeface="华文中宋" panose="02010600040101010101" pitchFamily="2" charset="-122"/>
                          </a:rPr>
                          <m:t>𝜒</m:t>
                        </m:r>
                      </m:e>
                      <m:sup>
                        <m:r>
                          <a:rPr lang="en-US" altLang="zh-CN" kern="100">
                            <a:latin typeface="Cambria Math" panose="02040503050406030204" pitchFamily="18" charset="0"/>
                            <a:ea typeface="华文中宋" panose="02010600040101010101" pitchFamily="2" charset="-122"/>
                          </a:rPr>
                          <m:t>2</m:t>
                        </m:r>
                      </m:sup>
                    </m:sSup>
                    <m:r>
                      <a:rPr lang="zh-CN" altLang="en-US" kern="100">
                        <a:latin typeface="Cambria Math" panose="02040503050406030204" pitchFamily="18" charset="0"/>
                        <a:ea typeface="华文中宋" panose="02010600040101010101" pitchFamily="2" charset="-122"/>
                      </a:rPr>
                      <m:t>分布</m:t>
                    </m:r>
                  </m:oMath>
                </a14:m>
                <a:r>
                  <a:rPr lang="zh-CN" altLang="en-US" kern="100" dirty="0">
                    <a:latin typeface="华文中宋" panose="02010600040101010101" pitchFamily="2" charset="-122"/>
                    <a:ea typeface="华文中宋" panose="02010600040101010101" pitchFamily="2" charset="-122"/>
                  </a:rPr>
                  <a:t>。对于给定的</a:t>
                </a:r>
                <a14:m>
                  <m:oMath xmlns:m="http://schemas.openxmlformats.org/officeDocument/2006/math">
                    <m:r>
                      <a:rPr lang="en-US" altLang="zh-CN" i="1">
                        <a:latin typeface="Cambria Math" panose="02040503050406030204" pitchFamily="18" charset="0"/>
                      </a:rPr>
                      <m:t>𝛼</m:t>
                    </m:r>
                  </m:oMath>
                </a14:m>
                <a:r>
                  <a:rPr lang="zh-CN" altLang="en-US" kern="100" dirty="0">
                    <a:latin typeface="华文中宋" panose="02010600040101010101" pitchFamily="2" charset="-122"/>
                    <a:ea typeface="华文中宋" panose="02010600040101010101" pitchFamily="2" charset="-122"/>
                  </a:rPr>
                  <a:t>查</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𝜒</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zh-CN" altLang="en-US" kern="100" dirty="0">
                    <a:latin typeface="华文中宋" panose="02010600040101010101" pitchFamily="2" charset="-122"/>
                    <a:ea typeface="华文中宋" panose="02010600040101010101" pitchFamily="2" charset="-122"/>
                  </a:rPr>
                  <a:t>分布临界值表得到</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r>
                  <a:rPr lang="zh-CN" altLang="en-US" kern="100" dirty="0">
                    <a:latin typeface="华文中宋" panose="02010600040101010101" pitchFamily="2" charset="-122"/>
                    <a:ea typeface="华文中宋" panose="02010600040101010101" pitchFamily="2" charset="-122"/>
                  </a:rPr>
                  <a:t>，使</a:t>
                </a:r>
                <a:endParaRPr lang="en-US" altLang="zh-CN" kern="100" dirty="0">
                  <a:latin typeface="华文中宋" panose="02010600040101010101" pitchFamily="2" charset="-122"/>
                  <a:ea typeface="华文中宋" panose="02010600040101010101" pitchFamily="2" charset="-122"/>
                </a:endParaRPr>
              </a:p>
              <a:p>
                <a:pPr marL="895350" indent="542925"/>
                <a14:m>
                  <m:oMathPara xmlns:m="http://schemas.openxmlformats.org/officeDocument/2006/math">
                    <m:oMathParaPr>
                      <m:jc m:val="centerGroup"/>
                    </m:oMathParaPr>
                    <m:oMath xmlns:m="http://schemas.openxmlformats.org/officeDocument/2006/math">
                      <m:r>
                        <a:rPr lang="en-US" altLang="zh-CN" b="0" i="1" kern="100" dirty="0" smtClean="0">
                          <a:latin typeface="Cambria Math" panose="02040503050406030204" pitchFamily="18" charset="0"/>
                        </a:rPr>
                        <m:t>𝑝</m:t>
                      </m:r>
                      <m:d>
                        <m:dPr>
                          <m:ctrlPr>
                            <a:rPr lang="en-US" altLang="zh-CN" b="0" i="1" kern="100" dirty="0" smtClean="0">
                              <a:latin typeface="Cambria Math" panose="02040503050406030204" pitchFamily="18" charset="0"/>
                            </a:rPr>
                          </m:ctrlPr>
                        </m:dPr>
                        <m:e>
                          <m:r>
                            <a:rPr lang="en-US" altLang="zh-CN" b="0" i="1" kern="100" dirty="0" smtClean="0">
                              <a:latin typeface="Cambria Math" panose="02040503050406030204" pitchFamily="18" charset="0"/>
                            </a:rPr>
                            <m:t>𝑎</m:t>
                          </m:r>
                          <m:r>
                            <a:rPr lang="en-US" altLang="zh-CN" b="0" i="1" kern="100" dirty="0" smtClean="0">
                              <a:latin typeface="Cambria Math" panose="02040503050406030204" pitchFamily="18" charset="0"/>
                            </a:rPr>
                            <m:t>&lt;</m:t>
                          </m:r>
                          <m:r>
                            <a:rPr lang="en-US" altLang="zh-CN" b="0" i="1" kern="100" dirty="0" smtClean="0">
                              <a:latin typeface="Cambria Math" panose="02040503050406030204" pitchFamily="18" charset="0"/>
                            </a:rPr>
                            <m:t>𝑍</m:t>
                          </m:r>
                          <m:r>
                            <a:rPr lang="en-US" altLang="zh-CN" b="0" i="1" kern="100" dirty="0" smtClean="0">
                              <a:latin typeface="Cambria Math" panose="02040503050406030204" pitchFamily="18" charset="0"/>
                            </a:rPr>
                            <m:t>&lt;</m:t>
                          </m:r>
                          <m:r>
                            <a:rPr lang="en-US" altLang="zh-CN" b="0" i="1" kern="100" dirty="0" smtClean="0">
                              <a:latin typeface="Cambria Math" panose="02040503050406030204" pitchFamily="18" charset="0"/>
                            </a:rPr>
                            <m:t>𝑏</m:t>
                          </m:r>
                        </m:e>
                      </m:d>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𝑝</m:t>
                      </m:r>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𝑎</m:t>
                      </m:r>
                      <m:r>
                        <a:rPr lang="en-US" altLang="zh-CN" b="0" i="1" kern="100" dirty="0" smtClean="0">
                          <a:latin typeface="Cambria Math" panose="02040503050406030204" pitchFamily="18" charset="0"/>
                        </a:rPr>
                        <m:t>&lt;</m:t>
                      </m:r>
                      <m:f>
                        <m:fPr>
                          <m:ctrlPr>
                            <a:rPr lang="en-US" altLang="zh-CN" i="1" kern="100">
                              <a:latin typeface="Cambria Math" panose="02040503050406030204" pitchFamily="18" charset="0"/>
                              <a:ea typeface="华文中宋" panose="02010600040101010101" pitchFamily="2" charset="-122"/>
                            </a:rPr>
                          </m:ctrlPr>
                        </m:fPr>
                        <m:num>
                          <m:d>
                            <m:dPr>
                              <m:ctrlPr>
                                <a:rPr lang="en-US" altLang="zh-CN" i="1" kern="100">
                                  <a:latin typeface="Cambria Math" panose="02040503050406030204" pitchFamily="18" charset="0"/>
                                  <a:ea typeface="华文中宋" panose="02010600040101010101" pitchFamily="2" charset="-122"/>
                                </a:rPr>
                              </m:ctrlPr>
                            </m:dPr>
                            <m:e>
                              <m:r>
                                <a:rPr lang="en-US" altLang="zh-CN" kern="100">
                                  <a:latin typeface="Cambria Math" panose="02040503050406030204" pitchFamily="18" charset="0"/>
                                  <a:ea typeface="华文中宋" panose="02010600040101010101" pitchFamily="2" charset="-122"/>
                                </a:rPr>
                                <m:t>𝑛</m:t>
                              </m:r>
                              <m:r>
                                <a:rPr lang="en-US" altLang="zh-CN" kern="100">
                                  <a:latin typeface="Cambria Math" panose="02040503050406030204" pitchFamily="18" charset="0"/>
                                  <a:ea typeface="华文中宋" panose="02010600040101010101" pitchFamily="2" charset="-122"/>
                                </a:rPr>
                                <m:t>−1</m:t>
                              </m:r>
                            </m:e>
                          </m:d>
                          <m:sSup>
                            <m:sSupPr>
                              <m:ctrlPr>
                                <a:rPr lang="en-US" altLang="zh-CN" i="1" kern="100">
                                  <a:latin typeface="Cambria Math" panose="02040503050406030204" pitchFamily="18" charset="0"/>
                                  <a:ea typeface="华文中宋" panose="02010600040101010101" pitchFamily="2" charset="-122"/>
                                </a:rPr>
                              </m:ctrlPr>
                            </m:sSupPr>
                            <m:e>
                              <m:r>
                                <a:rPr lang="en-US" altLang="zh-CN" kern="100">
                                  <a:latin typeface="Cambria Math" panose="02040503050406030204" pitchFamily="18" charset="0"/>
                                  <a:ea typeface="华文中宋" panose="02010600040101010101" pitchFamily="2" charset="-122"/>
                                </a:rPr>
                                <m:t>𝑠</m:t>
                              </m:r>
                            </m:e>
                            <m:sup>
                              <m:r>
                                <a:rPr lang="en-US" altLang="zh-CN" kern="100">
                                  <a:latin typeface="Cambria Math" panose="02040503050406030204" pitchFamily="18" charset="0"/>
                                  <a:ea typeface="华文中宋" panose="02010600040101010101" pitchFamily="2" charset="-122"/>
                                </a:rPr>
                                <m:t>2</m:t>
                              </m:r>
                            </m:sup>
                          </m:sSup>
                        </m:num>
                        <m:den>
                          <m:sSup>
                            <m:sSupPr>
                              <m:ctrlPr>
                                <a:rPr lang="en-US" altLang="zh-CN" i="1" kern="100">
                                  <a:latin typeface="Cambria Math" panose="02040503050406030204" pitchFamily="18" charset="0"/>
                                  <a:ea typeface="华文中宋" panose="02010600040101010101" pitchFamily="2" charset="-122"/>
                                </a:rPr>
                              </m:ctrlPr>
                            </m:sSupPr>
                            <m:e>
                              <m:r>
                                <a:rPr lang="en-US" altLang="zh-CN" kern="100">
                                  <a:latin typeface="Cambria Math" panose="02040503050406030204" pitchFamily="18" charset="0"/>
                                  <a:ea typeface="华文中宋" panose="02010600040101010101" pitchFamily="2" charset="-122"/>
                                </a:rPr>
                                <m:t>𝜎</m:t>
                              </m:r>
                            </m:e>
                            <m:sup>
                              <m:r>
                                <a:rPr lang="en-US" altLang="zh-CN" kern="100">
                                  <a:latin typeface="Cambria Math" panose="02040503050406030204" pitchFamily="18" charset="0"/>
                                  <a:ea typeface="华文中宋" panose="02010600040101010101" pitchFamily="2" charset="-122"/>
                                </a:rPr>
                                <m:t>2</m:t>
                              </m:r>
                            </m:sup>
                          </m:sSup>
                        </m:den>
                      </m:f>
                      <m:r>
                        <a:rPr lang="en-US" altLang="zh-CN" b="0" i="1" kern="100" smtClean="0">
                          <a:latin typeface="Cambria Math" panose="02040503050406030204" pitchFamily="18" charset="0"/>
                          <a:ea typeface="华文中宋" panose="02010600040101010101" pitchFamily="2" charset="-122"/>
                        </a:rPr>
                        <m:t>&lt;</m:t>
                      </m:r>
                      <m:r>
                        <a:rPr lang="en-US" altLang="zh-CN" b="0" i="1" kern="100" smtClean="0">
                          <a:latin typeface="Cambria Math" panose="02040503050406030204" pitchFamily="18" charset="0"/>
                          <a:ea typeface="华文中宋" panose="02010600040101010101" pitchFamily="2" charset="-122"/>
                        </a:rPr>
                        <m:t>𝑏</m:t>
                      </m:r>
                      <m:r>
                        <a:rPr lang="en-US" altLang="zh-CN" b="0" i="1" kern="100" smtClean="0">
                          <a:latin typeface="Cambria Math" panose="02040503050406030204" pitchFamily="18" charset="0"/>
                          <a:ea typeface="华文中宋" panose="02010600040101010101" pitchFamily="2" charset="-122"/>
                        </a:rPr>
                        <m:t>)=1−</m:t>
                      </m:r>
                      <m:r>
                        <a:rPr lang="en-US" altLang="zh-CN" i="1">
                          <a:latin typeface="Cambria Math" panose="02040503050406030204" pitchFamily="18" charset="0"/>
                        </a:rPr>
                        <m:t>𝛼</m:t>
                      </m:r>
                    </m:oMath>
                  </m:oMathPara>
                </a14:m>
                <a:endParaRPr lang="en-US" altLang="zh-CN" kern="100" dirty="0">
                  <a:latin typeface="华文中宋" panose="02010600040101010101" pitchFamily="2" charset="-122"/>
                  <a:ea typeface="华文中宋" panose="02010600040101010101" pitchFamily="2" charset="-122"/>
                </a:endParaRPr>
              </a:p>
              <a:p>
                <a:pPr marL="895350" indent="542925"/>
                <a:r>
                  <a:rPr lang="zh-CN" altLang="en-US" kern="100" dirty="0">
                    <a:latin typeface="华文中宋" panose="02010600040101010101" pitchFamily="2" charset="-122"/>
                    <a:ea typeface="华文中宋" panose="02010600040101010101" pitchFamily="2" charset="-122"/>
                  </a:rPr>
                  <a:t>在确定</a:t>
                </a:r>
                <a14:m>
                  <m:oMath xmlns:m="http://schemas.openxmlformats.org/officeDocument/2006/math">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m:t>
                    </m:r>
                  </m:oMath>
                </a14:m>
                <a:r>
                  <a:rPr lang="zh-CN" altLang="en-US" kern="100" dirty="0">
                    <a:latin typeface="华文中宋" panose="02010600040101010101" pitchFamily="2" charset="-122"/>
                    <a:ea typeface="华文中宋" panose="02010600040101010101" pitchFamily="2" charset="-122"/>
                  </a:rPr>
                  <a:t>时一般是取</a:t>
                </a:r>
                <a14:m>
                  <m:oMath xmlns:m="http://schemas.openxmlformats.org/officeDocument/2006/math">
                    <m:r>
                      <a:rPr lang="en-US" altLang="zh-CN" i="1" kern="100" dirty="0">
                        <a:latin typeface="Cambria Math" panose="02040503050406030204" pitchFamily="18" charset="0"/>
                      </a:rPr>
                      <m:t>𝑝</m:t>
                    </m:r>
                    <m:d>
                      <m:dPr>
                        <m:ctrlPr>
                          <a:rPr lang="en-US" altLang="zh-CN" i="1" kern="100" dirty="0">
                            <a:latin typeface="Cambria Math" panose="02040503050406030204" pitchFamily="18" charset="0"/>
                          </a:rPr>
                        </m:ctrlPr>
                      </m:dPr>
                      <m:e>
                        <m:r>
                          <a:rPr lang="en-US" altLang="zh-CN" i="1" kern="100" dirty="0">
                            <a:latin typeface="Cambria Math" panose="02040503050406030204" pitchFamily="18" charset="0"/>
                          </a:rPr>
                          <m:t>𝑍</m:t>
                        </m:r>
                        <m:r>
                          <a:rPr lang="en-US" altLang="zh-CN" i="1" kern="100" dirty="0">
                            <a:latin typeface="Cambria Math" panose="02040503050406030204" pitchFamily="18" charset="0"/>
                          </a:rPr>
                          <m:t>≤</m:t>
                        </m:r>
                        <m:r>
                          <a:rPr lang="en-US" altLang="zh-CN" b="0" i="1" kern="100" dirty="0" smtClean="0">
                            <a:latin typeface="Cambria Math" panose="02040503050406030204" pitchFamily="18" charset="0"/>
                          </a:rPr>
                          <m:t>𝑎</m:t>
                        </m:r>
                      </m:e>
                    </m:d>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𝑝</m:t>
                    </m:r>
                    <m:d>
                      <m:dPr>
                        <m:ctrlPr>
                          <a:rPr lang="en-US" altLang="zh-CN" b="0" i="1" kern="100" dirty="0" smtClean="0">
                            <a:latin typeface="Cambria Math" panose="02040503050406030204" pitchFamily="18" charset="0"/>
                          </a:rPr>
                        </m:ctrlPr>
                      </m:dPr>
                      <m:e>
                        <m:r>
                          <a:rPr lang="en-US" altLang="zh-CN" b="0" i="1" kern="100" dirty="0" smtClean="0">
                            <a:latin typeface="Cambria Math" panose="02040503050406030204" pitchFamily="18" charset="0"/>
                          </a:rPr>
                          <m:t>𝑍</m:t>
                        </m:r>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𝑏</m:t>
                        </m:r>
                      </m:e>
                    </m:d>
                    <m:r>
                      <a:rPr lang="en-US" altLang="zh-CN" b="0" i="1" kern="100" dirty="0" smtClean="0">
                        <a:latin typeface="Cambria Math" panose="02040503050406030204" pitchFamily="18" charset="0"/>
                      </a:rPr>
                      <m:t>=</m:t>
                    </m:r>
                    <m:r>
                      <a:rPr lang="en-US" altLang="zh-CN" b="0" i="1" kern="100" dirty="0" smtClean="0">
                        <a:latin typeface="Cambria Math" panose="02040503050406030204" pitchFamily="18" charset="0"/>
                      </a:rPr>
                      <m:t>𝛼</m:t>
                    </m:r>
                    <m:r>
                      <a:rPr lang="en-US" altLang="zh-CN" b="0" i="1" kern="100" dirty="0" smtClean="0">
                        <a:latin typeface="Cambria Math" panose="02040503050406030204" pitchFamily="18" charset="0"/>
                      </a:rPr>
                      <m:t>/2</m:t>
                    </m:r>
                  </m:oMath>
                </a14:m>
                <a:r>
                  <a:rPr lang="zh-CN" altLang="en-US" kern="100" dirty="0">
                    <a:latin typeface="华文中宋" panose="02010600040101010101" pitchFamily="2" charset="-122"/>
                    <a:ea typeface="华文中宋" panose="02010600040101010101" pitchFamily="2" charset="-122"/>
                  </a:rPr>
                  <a:t>。</a:t>
                </a:r>
                <a:endParaRPr lang="zh-CN" altLang="zh-CN"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3994812"/>
              </a:xfrm>
              <a:prstGeom prst="rect">
                <a:avLst/>
              </a:prstGeom>
              <a:blipFill>
                <a:blip r:embed="rId2"/>
                <a:stretch>
                  <a:fillRect t="-1679" b="-2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6949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279400" y="1736889"/>
                <a:ext cx="11633200" cy="3046988"/>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通过样本，估计总体（二）</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估计方法</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indent="719138"/>
                <a:r>
                  <a:rPr lang="zh-CN" altLang="en-US" sz="2800" kern="100" dirty="0">
                    <a:latin typeface="华文中宋" panose="02010600040101010101" pitchFamily="2" charset="-122"/>
                    <a:ea typeface="华文中宋" panose="02010600040101010101" pitchFamily="2" charset="-122"/>
                  </a:rPr>
                  <a:t>二</a:t>
                </a:r>
                <a:r>
                  <a:rPr lang="zh-CN" altLang="zh-CN" sz="2800" kern="100" dirty="0">
                    <a:latin typeface="华文中宋" panose="02010600040101010101" pitchFamily="2" charset="-122"/>
                    <a:ea typeface="华文中宋" panose="02010600040101010101" pitchFamily="2" charset="-122"/>
                  </a:rPr>
                  <a:t>、</a:t>
                </a:r>
                <a:r>
                  <a:rPr lang="zh-CN" altLang="en-US" sz="2800" kern="100" dirty="0">
                    <a:latin typeface="华文中宋" panose="02010600040101010101" pitchFamily="2" charset="-122"/>
                    <a:ea typeface="华文中宋" panose="02010600040101010101" pitchFamily="2" charset="-122"/>
                  </a:rPr>
                  <a:t>区间估计</a:t>
                </a:r>
                <a:r>
                  <a:rPr lang="en-US" altLang="zh-CN" sz="2800" kern="100" dirty="0">
                    <a:latin typeface="华文中宋" panose="02010600040101010101" pitchFamily="2" charset="-122"/>
                    <a:ea typeface="华文中宋" panose="02010600040101010101" pitchFamily="2" charset="-122"/>
                  </a:rPr>
                  <a:t>       </a:t>
                </a:r>
              </a:p>
              <a:p>
                <a:pPr indent="719138"/>
                <a:r>
                  <a:rPr lang="zh-CN" altLang="en-US" kern="100" dirty="0">
                    <a:latin typeface="华文中宋" panose="02010600040101010101" pitchFamily="2" charset="-122"/>
                    <a:ea typeface="华文中宋" panose="02010600040101010101" pitchFamily="2" charset="-122"/>
                  </a:rPr>
                  <a:t>注意：</a:t>
                </a:r>
                <a:endParaRPr lang="en-US" altLang="zh-CN" kern="100" dirty="0">
                  <a:latin typeface="华文中宋" panose="02010600040101010101" pitchFamily="2" charset="-122"/>
                  <a:ea typeface="华文中宋" panose="02010600040101010101" pitchFamily="2" charset="-122"/>
                </a:endParaRPr>
              </a:p>
              <a:p>
                <a:pPr indent="719138"/>
                <a:r>
                  <a:rPr lang="en-US" altLang="zh-CN" kern="100" dirty="0">
                    <a:latin typeface="华文中宋" panose="02010600040101010101" pitchFamily="2" charset="-122"/>
                    <a:ea typeface="华文中宋" panose="02010600040101010101" pitchFamily="2" charset="-122"/>
                  </a:rPr>
                  <a:t>1.</a:t>
                </a:r>
                <a:r>
                  <a:rPr lang="zh-CN" altLang="zh-CN" kern="100" dirty="0">
                    <a:latin typeface="华文中宋" panose="02010600040101010101" pitchFamily="2" charset="-122"/>
                    <a:ea typeface="华文中宋" panose="02010600040101010101" pitchFamily="2" charset="-122"/>
                  </a:rPr>
                  <a:t>由以上分析中可以看出，区间估计在方法上就是定理</a:t>
                </a:r>
                <a:r>
                  <a:rPr lang="en-US" altLang="zh-CN" kern="100" dirty="0">
                    <a:latin typeface="华文中宋" panose="02010600040101010101" pitchFamily="2" charset="-122"/>
                    <a:ea typeface="华文中宋" panose="02010600040101010101" pitchFamily="2" charset="-122"/>
                  </a:rPr>
                  <a:t>1.5.13</a:t>
                </a:r>
                <a:r>
                  <a:rPr lang="zh-CN" altLang="zh-CN" kern="100" dirty="0">
                    <a:latin typeface="华文中宋" panose="02010600040101010101" pitchFamily="2" charset="-122"/>
                    <a:ea typeface="华文中宋" panose="02010600040101010101" pitchFamily="2" charset="-122"/>
                  </a:rPr>
                  <a:t>～</a:t>
                </a:r>
                <a:r>
                  <a:rPr lang="en-US" altLang="zh-CN" kern="100" dirty="0">
                    <a:latin typeface="华文中宋" panose="02010600040101010101" pitchFamily="2" charset="-122"/>
                    <a:ea typeface="华文中宋" panose="02010600040101010101" pitchFamily="2" charset="-122"/>
                  </a:rPr>
                  <a:t>1.5.17</a:t>
                </a:r>
                <a:r>
                  <a:rPr lang="zh-CN" altLang="zh-CN" kern="100" dirty="0">
                    <a:latin typeface="华文中宋" panose="02010600040101010101" pitchFamily="2" charset="-122"/>
                    <a:ea typeface="华文中宋" panose="02010600040101010101" pitchFamily="2" charset="-122"/>
                  </a:rPr>
                  <a:t>的应用。</a:t>
                </a:r>
              </a:p>
              <a:p>
                <a:pPr indent="719138"/>
                <a:r>
                  <a:rPr lang="en-US" altLang="zh-CN" kern="100" dirty="0">
                    <a:latin typeface="华文中宋" panose="02010600040101010101" pitchFamily="2" charset="-122"/>
                    <a:ea typeface="华文中宋" panose="02010600040101010101" pitchFamily="2" charset="-122"/>
                  </a:rPr>
                  <a:t>2.</a:t>
                </a:r>
                <a:r>
                  <a:rPr lang="zh-CN" altLang="zh-CN" kern="100" dirty="0">
                    <a:latin typeface="华文中宋" panose="02010600040101010101" pitchFamily="2" charset="-122"/>
                    <a:ea typeface="华文中宋" panose="02010600040101010101" pitchFamily="2" charset="-122"/>
                  </a:rPr>
                  <a:t>在进行区间估计时，请切实区分不同情况，应用不同方法。如应分清分布是已知还是未知、是大样本还是小样本等，并应充分利用分布信息。</a:t>
                </a:r>
              </a:p>
              <a:p>
                <a:pPr indent="719138"/>
                <a:r>
                  <a:rPr lang="en-US" altLang="zh-CN" kern="100" dirty="0">
                    <a:latin typeface="华文中宋" panose="02010600040101010101" pitchFamily="2" charset="-122"/>
                    <a:ea typeface="华文中宋" panose="02010600040101010101" pitchFamily="2" charset="-122"/>
                  </a:rPr>
                  <a:t>3.</a:t>
                </a:r>
                <a:r>
                  <a:rPr lang="zh-CN" altLang="zh-CN" kern="100" dirty="0">
                    <a:latin typeface="华文中宋" panose="02010600040101010101" pitchFamily="2" charset="-122"/>
                    <a:ea typeface="华文中宋" panose="02010600040101010101" pitchFamily="2" charset="-122"/>
                  </a:rPr>
                  <a:t>一般地，</a:t>
                </a:r>
                <a14:m>
                  <m:oMath xmlns:m="http://schemas.openxmlformats.org/officeDocument/2006/math">
                    <m:r>
                      <a:rPr lang="en-US" altLang="zh-CN" kern="100">
                        <a:latin typeface="Cambria Math" panose="02040503050406030204" pitchFamily="18" charset="0"/>
                        <a:ea typeface="华文中宋" panose="02010600040101010101" pitchFamily="2" charset="-122"/>
                      </a:rPr>
                      <m:t>𝛼</m:t>
                    </m:r>
                  </m:oMath>
                </a14:m>
                <a:r>
                  <a:rPr lang="zh-CN" altLang="zh-CN" kern="100" dirty="0">
                    <a:latin typeface="华文中宋" panose="02010600040101010101" pitchFamily="2" charset="-122"/>
                    <a:ea typeface="华文中宋" panose="02010600040101010101" pitchFamily="2" charset="-122"/>
                  </a:rPr>
                  <a:t>越大，置信度越低，置信区间长度就越小；反之，就越大。</a:t>
                </a: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279400" y="1736889"/>
                <a:ext cx="11633200" cy="3046988"/>
              </a:xfrm>
              <a:prstGeom prst="rect">
                <a:avLst/>
              </a:prstGeom>
              <a:blipFill>
                <a:blip r:embed="rId2"/>
                <a:stretch>
                  <a:fillRect l="-839" t="-2200" r="-734" b="-36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4413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5201424"/>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通过样本，估计总体（三）</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假设检验</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sz="2800" kern="100" dirty="0">
                    <a:latin typeface="华文中宋" panose="02010600040101010101" pitchFamily="2" charset="-122"/>
                    <a:ea typeface="华文中宋" panose="02010600040101010101" pitchFamily="2" charset="-122"/>
                  </a:rPr>
                  <a:t>一</a:t>
                </a:r>
                <a:r>
                  <a:rPr lang="zh-CN" altLang="zh-CN" sz="2800" kern="100" dirty="0">
                    <a:latin typeface="华文中宋" panose="02010600040101010101" pitchFamily="2" charset="-122"/>
                    <a:ea typeface="华文中宋" panose="02010600040101010101" pitchFamily="2" charset="-122"/>
                  </a:rPr>
                  <a:t>、</a:t>
                </a:r>
                <a:r>
                  <a:rPr lang="zh-CN" altLang="en-US" sz="2800" kern="100" dirty="0">
                    <a:latin typeface="华文中宋" panose="02010600040101010101" pitchFamily="2" charset="-122"/>
                    <a:ea typeface="华文中宋" panose="02010600040101010101" pitchFamily="2" charset="-122"/>
                  </a:rPr>
                  <a:t>假设检验的概念</a:t>
                </a:r>
                <a:r>
                  <a:rPr lang="en-US" altLang="zh-CN" sz="2800" kern="100" dirty="0">
                    <a:latin typeface="华文中宋" panose="02010600040101010101" pitchFamily="2" charset="-122"/>
                    <a:ea typeface="华文中宋" panose="02010600040101010101" pitchFamily="2" charset="-122"/>
                  </a:rPr>
                  <a:t>       </a:t>
                </a:r>
              </a:p>
              <a:p>
                <a:pPr marL="896938" indent="541338"/>
                <a:r>
                  <a:rPr lang="zh-CN" altLang="zh-CN" kern="100" dirty="0">
                    <a:latin typeface="华文中宋" panose="02010600040101010101" pitchFamily="2" charset="-122"/>
                    <a:ea typeface="华文中宋" panose="02010600040101010101" pitchFamily="2" charset="-122"/>
                  </a:rPr>
                  <a:t>我们称任何一个有关</a:t>
                </a:r>
                <a:r>
                  <a:rPr lang="zh-CN" altLang="zh-CN" kern="100"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随机变量未知分布</a:t>
                </a:r>
                <a:r>
                  <a:rPr lang="zh-CN" altLang="zh-CN" kern="100" dirty="0">
                    <a:latin typeface="华文中宋" panose="02010600040101010101" pitchFamily="2" charset="-122"/>
                    <a:ea typeface="华文中宋" panose="02010600040101010101" pitchFamily="2" charset="-122"/>
                  </a:rPr>
                  <a:t>的假设为统计假设或简称假设。一个仅涉及到随机变量分布中几个未知参数的假设称为</a:t>
                </a:r>
                <a:r>
                  <a:rPr lang="zh-CN" altLang="zh-CN" kern="100"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参数假设</a:t>
                </a:r>
                <a:r>
                  <a:rPr lang="zh-CN" altLang="zh-CN" kern="100" dirty="0">
                    <a:latin typeface="华文中宋" panose="02010600040101010101" pitchFamily="2" charset="-122"/>
                    <a:ea typeface="华文中宋" panose="02010600040101010101" pitchFamily="2" charset="-122"/>
                  </a:rPr>
                  <a:t>。如果一个参数假设中的参数完全确定了所要研究的未知分布，那么我们称这种参数假设为</a:t>
                </a:r>
                <a:r>
                  <a:rPr lang="zh-CN" altLang="zh-CN" kern="100" dirty="0">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单一假设</a:t>
                </a:r>
                <a:r>
                  <a:rPr lang="zh-CN" altLang="zh-CN" kern="100" dirty="0">
                    <a:latin typeface="华文中宋" panose="02010600040101010101" pitchFamily="2" charset="-122"/>
                    <a:ea typeface="华文中宋" panose="02010600040101010101" pitchFamily="2" charset="-122"/>
                  </a:rPr>
                  <a:t>。否则，称之为复合假设。</a:t>
                </a:r>
                <a:endParaRPr lang="en-US" altLang="zh-CN" kern="100" dirty="0">
                  <a:latin typeface="华文中宋" panose="02010600040101010101" pitchFamily="2" charset="-122"/>
                  <a:ea typeface="华文中宋" panose="02010600040101010101" pitchFamily="2" charset="-122"/>
                </a:endParaRPr>
              </a:p>
              <a:p>
                <a:pPr marL="896938" indent="541338"/>
                <a:r>
                  <a:rPr lang="zh-CN" altLang="zh-CN" kern="100" dirty="0">
                    <a:latin typeface="华文中宋" panose="02010600040101010101" pitchFamily="2" charset="-122"/>
                    <a:ea typeface="华文中宋" panose="02010600040101010101" pitchFamily="2" charset="-122"/>
                  </a:rPr>
                  <a:t>这里所说的“假设”只是一个设想，至于它是不是成立，在建立假设时我们并不知道。我们的任务就是通过对样本进行考察，充分利用样本所提供的信息，来确定我们对总体参数的假设是否成立。这样的过程，我们称之为假设检验。</a:t>
                </a:r>
                <a:endParaRPr lang="en-US" altLang="zh-CN" kern="100" dirty="0">
                  <a:latin typeface="华文中宋" panose="02010600040101010101" pitchFamily="2" charset="-122"/>
                  <a:ea typeface="华文中宋" panose="02010600040101010101" pitchFamily="2" charset="-122"/>
                </a:endParaRPr>
              </a:p>
              <a:p>
                <a:pPr marL="896938" indent="541338"/>
                <a:r>
                  <a:rPr lang="zh-CN" altLang="zh-CN" kern="100" dirty="0">
                    <a:latin typeface="华文中宋" panose="02010600040101010101" pitchFamily="2" charset="-122"/>
                    <a:ea typeface="华文中宋" panose="02010600040101010101" pitchFamily="2" charset="-122"/>
                  </a:rPr>
                  <a:t>我们称要被检验是否正确的假设为待检假设或零假设</a:t>
                </a:r>
                <a:r>
                  <a:rPr lang="en-US" altLang="zh-CN" kern="100" dirty="0">
                    <a:latin typeface="华文中宋" panose="02010600040101010101" pitchFamily="2" charset="-122"/>
                    <a:ea typeface="华文中宋" panose="02010600040101010101" pitchFamily="2" charset="-122"/>
                  </a:rPr>
                  <a:t>(Null Hypothesis)</a:t>
                </a:r>
                <a:r>
                  <a:rPr lang="zh-CN" altLang="zh-CN" kern="100" dirty="0">
                    <a:latin typeface="华文中宋" panose="02010600040101010101" pitchFamily="2" charset="-122"/>
                    <a:ea typeface="华文中宋" panose="02010600040101010101" pitchFamily="2" charset="-122"/>
                  </a:rPr>
                  <a:t>，通常用</a:t>
                </a:r>
                <a14:m>
                  <m:oMath xmlns:m="http://schemas.openxmlformats.org/officeDocument/2006/math">
                    <m:sSub>
                      <m:sSubPr>
                        <m:ctrlPr>
                          <a:rPr lang="en-US" altLang="zh-CN" i="1" kern="100">
                            <a:latin typeface="Cambria Math" panose="02040503050406030204" pitchFamily="18" charset="0"/>
                          </a:rPr>
                        </m:ctrlPr>
                      </m:sSubPr>
                      <m:e>
                        <m:r>
                          <a:rPr lang="en-US" altLang="zh-CN" i="1" kern="100">
                            <a:latin typeface="Cambria Math" panose="02040503050406030204" pitchFamily="18" charset="0"/>
                          </a:rPr>
                          <m:t>𝐻</m:t>
                        </m:r>
                      </m:e>
                      <m:sub>
                        <m:r>
                          <a:rPr lang="en-US" altLang="zh-CN" kern="100">
                            <a:latin typeface="Cambria Math" panose="02040503050406030204" pitchFamily="18" charset="0"/>
                          </a:rPr>
                          <m:t>0</m:t>
                        </m:r>
                      </m:sub>
                    </m:sSub>
                  </m:oMath>
                </a14:m>
                <a:r>
                  <a:rPr lang="zh-CN" altLang="en-US" kern="100" dirty="0">
                    <a:latin typeface="华文中宋" panose="02010600040101010101" pitchFamily="2" charset="-122"/>
                    <a:ea typeface="华文中宋" panose="02010600040101010101" pitchFamily="2" charset="-122"/>
                  </a:rPr>
                  <a:t>表示。</a:t>
                </a:r>
                <a:endParaRPr lang="en-US" altLang="zh-CN" kern="100" dirty="0">
                  <a:latin typeface="华文中宋" panose="02010600040101010101" pitchFamily="2" charset="-122"/>
                  <a:ea typeface="华文中宋" panose="02010600040101010101" pitchFamily="2" charset="-122"/>
                </a:endParaRPr>
              </a:p>
              <a:p>
                <a:pPr marL="896938" indent="541338"/>
                <a:endParaRPr lang="zh-CN" altLang="zh-CN" sz="2000"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5201424"/>
              </a:xfrm>
              <a:prstGeom prst="rect">
                <a:avLst/>
              </a:prstGeom>
              <a:blipFill>
                <a:blip r:embed="rId2"/>
                <a:stretch>
                  <a:fillRect t="-12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4171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7133DA-C241-4A52-B075-35A6BD592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301" y="1146156"/>
            <a:ext cx="7425397" cy="5711844"/>
          </a:xfrm>
          <a:prstGeom prst="rect">
            <a:avLst/>
          </a:prstGeom>
        </p:spPr>
      </p:pic>
      <p:sp>
        <p:nvSpPr>
          <p:cNvPr id="2" name="矩形 1">
            <a:extLst>
              <a:ext uri="{FF2B5EF4-FFF2-40B4-BE49-F238E27FC236}">
                <a16:creationId xmlns:a16="http://schemas.microsoft.com/office/drawing/2014/main" id="{D084C988-C70B-42AA-806E-9084F7C3EC81}"/>
              </a:ext>
            </a:extLst>
          </p:cNvPr>
          <p:cNvSpPr/>
          <p:nvPr/>
        </p:nvSpPr>
        <p:spPr>
          <a:xfrm>
            <a:off x="59722" y="1146156"/>
            <a:ext cx="5577168" cy="461665"/>
          </a:xfrm>
          <a:prstGeom prst="rect">
            <a:avLst/>
          </a:prstGeom>
        </p:spPr>
        <p:txBody>
          <a:bodyPr wrap="none">
            <a:spAutoFit/>
          </a:bodyPr>
          <a:lstStyle/>
          <a:p>
            <a:r>
              <a:rPr lang="en-US" altLang="zh-CN" kern="100" dirty="0">
                <a:latin typeface="华文中宋" panose="02010600040101010101" pitchFamily="2" charset="-122"/>
                <a:ea typeface="华文中宋" panose="02010600040101010101" pitchFamily="2" charset="-122"/>
              </a:rPr>
              <a:t>	c</a:t>
            </a:r>
            <a:r>
              <a:rPr lang="zh-CN" altLang="zh-CN" kern="100" dirty="0">
                <a:latin typeface="华文中宋" panose="02010600040101010101" pitchFamily="2" charset="-122"/>
                <a:ea typeface="华文中宋" panose="02010600040101010101" pitchFamily="2" charset="-122"/>
              </a:rPr>
              <a:t>．对估计量的检验——假设检验</a:t>
            </a:r>
          </a:p>
        </p:txBody>
      </p:sp>
    </p:spTree>
    <p:extLst>
      <p:ext uri="{BB962C8B-B14F-4D97-AF65-F5344CB8AC3E}">
        <p14:creationId xmlns:p14="http://schemas.microsoft.com/office/powerpoint/2010/main" val="690962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4247317"/>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通过样本，估计总体（三）</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假设检验</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04863"/>
                <a:r>
                  <a:rPr lang="zh-CN" altLang="en-US" sz="2800" kern="100" dirty="0">
                    <a:latin typeface="华文中宋" panose="02010600040101010101" pitchFamily="2" charset="-122"/>
                    <a:ea typeface="华文中宋" panose="02010600040101010101" pitchFamily="2" charset="-122"/>
                  </a:rPr>
                  <a:t>二</a:t>
                </a:r>
                <a:r>
                  <a:rPr lang="zh-CN" altLang="zh-CN" sz="2800" kern="100" dirty="0">
                    <a:latin typeface="华文中宋" panose="02010600040101010101" pitchFamily="2" charset="-122"/>
                    <a:ea typeface="华文中宋" panose="02010600040101010101" pitchFamily="2" charset="-122"/>
                  </a:rPr>
                  <a:t>、</a:t>
                </a:r>
                <a:r>
                  <a:rPr lang="zh-CN" altLang="en-US" sz="2800" kern="100" dirty="0">
                    <a:latin typeface="华文中宋" panose="02010600040101010101" pitchFamily="2" charset="-122"/>
                    <a:ea typeface="华文中宋" panose="02010600040101010101" pitchFamily="2" charset="-122"/>
                  </a:rPr>
                  <a:t>两类错误</a:t>
                </a:r>
                <a:endParaRPr lang="en-US" altLang="zh-CN" sz="2800" kern="100" dirty="0">
                  <a:latin typeface="华文中宋" panose="02010600040101010101" pitchFamily="2" charset="-122"/>
                  <a:ea typeface="华文中宋" panose="02010600040101010101" pitchFamily="2" charset="-122"/>
                </a:endParaRPr>
              </a:p>
              <a:p>
                <a:pPr marL="804863"/>
                <a:r>
                  <a:rPr lang="en-US" altLang="zh-CN" sz="2200" kern="100" dirty="0">
                    <a:latin typeface="华文中宋" panose="02010600040101010101" pitchFamily="2" charset="-122"/>
                    <a:ea typeface="华文中宋" panose="02010600040101010101" pitchFamily="2" charset="-122"/>
                  </a:rPr>
                  <a:t>      </a:t>
                </a:r>
                <a:r>
                  <a:rPr lang="zh-CN" altLang="zh-CN" sz="2200" kern="100" dirty="0">
                    <a:latin typeface="华文中宋" panose="02010600040101010101" pitchFamily="2" charset="-122"/>
                    <a:ea typeface="华文中宋" panose="02010600040101010101" pitchFamily="2" charset="-122"/>
                  </a:rPr>
                  <a:t>由于我们作出判断的依据是一组样本，也就是我们在由部分来推测整体。因而假设检验的结果不可能绝对正确，它也可能是错误的。而出现错误可能性的大小，也是以统计规律性为依据的。</a:t>
                </a:r>
                <a:endParaRPr lang="en-US" altLang="zh-CN" sz="2200" kern="100" dirty="0">
                  <a:latin typeface="华文中宋" panose="02010600040101010101" pitchFamily="2" charset="-122"/>
                  <a:ea typeface="华文中宋" panose="02010600040101010101" pitchFamily="2" charset="-122"/>
                </a:endParaRPr>
              </a:p>
              <a:p>
                <a:pPr marL="804863"/>
                <a:r>
                  <a:rPr lang="zh-CN" altLang="en-US" sz="2200" kern="100" dirty="0">
                    <a:latin typeface="华文中宋" panose="02010600040101010101" pitchFamily="2" charset="-122"/>
                    <a:ea typeface="华文中宋" panose="02010600040101010101" pitchFamily="2" charset="-122"/>
                  </a:rPr>
                  <a:t>      设原</a:t>
                </a:r>
                <a:r>
                  <a:rPr lang="zh-CN" altLang="zh-CN" sz="2200" kern="100" dirty="0">
                    <a:latin typeface="华文中宋" panose="02010600040101010101" pitchFamily="2" charset="-122"/>
                    <a:ea typeface="华文中宋" panose="02010600040101010101" pitchFamily="2" charset="-122"/>
                  </a:rPr>
                  <a:t>假设</a:t>
                </a:r>
                <a:r>
                  <a:rPr lang="zh-CN" altLang="en-US" sz="2200" kern="100" dirty="0">
                    <a:latin typeface="华文中宋" panose="02010600040101010101" pitchFamily="2" charset="-122"/>
                    <a:ea typeface="华文中宋" panose="02010600040101010101" pitchFamily="2" charset="-122"/>
                  </a:rPr>
                  <a:t>用</a:t>
                </a:r>
                <a14:m>
                  <m:oMath xmlns:m="http://schemas.openxmlformats.org/officeDocument/2006/math">
                    <m:sSub>
                      <m:sSubPr>
                        <m:ctrlPr>
                          <a:rPr lang="en-US" altLang="zh-CN" sz="2200" i="1" kern="100">
                            <a:latin typeface="Cambria Math" panose="02040503050406030204" pitchFamily="18" charset="0"/>
                          </a:rPr>
                        </m:ctrlPr>
                      </m:sSubPr>
                      <m:e>
                        <m:r>
                          <a:rPr lang="en-US" altLang="zh-CN" sz="2200" kern="100">
                            <a:latin typeface="Cambria Math" panose="02040503050406030204" pitchFamily="18" charset="0"/>
                          </a:rPr>
                          <m:t>𝐻</m:t>
                        </m:r>
                      </m:e>
                      <m:sub>
                        <m:r>
                          <a:rPr lang="en-US" altLang="zh-CN" sz="2200" kern="100">
                            <a:latin typeface="Cambria Math" panose="02040503050406030204" pitchFamily="18" charset="0"/>
                          </a:rPr>
                          <m:t>0</m:t>
                        </m:r>
                      </m:sub>
                    </m:sSub>
                  </m:oMath>
                </a14:m>
                <a:r>
                  <a:rPr lang="zh-CN" altLang="en-US" sz="2200" kern="100" dirty="0">
                    <a:latin typeface="华文中宋" panose="02010600040101010101" pitchFamily="2" charset="-122"/>
                    <a:ea typeface="华文中宋" panose="02010600040101010101" pitchFamily="2" charset="-122"/>
                  </a:rPr>
                  <a:t>表示，与之对立的备择假设用</a:t>
                </a:r>
                <a14:m>
                  <m:oMath xmlns:m="http://schemas.openxmlformats.org/officeDocument/2006/math">
                    <m:sSub>
                      <m:sSubPr>
                        <m:ctrlPr>
                          <a:rPr lang="en-US" altLang="zh-CN" sz="2200" i="1" kern="100">
                            <a:latin typeface="Cambria Math" panose="02040503050406030204" pitchFamily="18" charset="0"/>
                          </a:rPr>
                        </m:ctrlPr>
                      </m:sSubPr>
                      <m:e>
                        <m:r>
                          <a:rPr lang="en-US" altLang="zh-CN" sz="2200" kern="100">
                            <a:latin typeface="Cambria Math" panose="02040503050406030204" pitchFamily="18" charset="0"/>
                          </a:rPr>
                          <m:t>𝐻</m:t>
                        </m:r>
                      </m:e>
                      <m:sub>
                        <m:r>
                          <a:rPr lang="en-US" altLang="zh-CN" sz="2200" kern="100">
                            <a:latin typeface="Cambria Math" panose="02040503050406030204" pitchFamily="18" charset="0"/>
                          </a:rPr>
                          <m:t>1</m:t>
                        </m:r>
                      </m:sub>
                    </m:sSub>
                  </m:oMath>
                </a14:m>
                <a:r>
                  <a:rPr lang="zh-CN" altLang="en-US" sz="2200" kern="100" dirty="0">
                    <a:latin typeface="华文中宋" panose="02010600040101010101" pitchFamily="2" charset="-122"/>
                    <a:ea typeface="华文中宋" panose="02010600040101010101" pitchFamily="2" charset="-122"/>
                  </a:rPr>
                  <a:t>或</a:t>
                </a:r>
                <a14:m>
                  <m:oMath xmlns:m="http://schemas.openxmlformats.org/officeDocument/2006/math">
                    <m:sSub>
                      <m:sSubPr>
                        <m:ctrlPr>
                          <a:rPr lang="en-US" altLang="zh-CN" sz="2200" i="1" kern="100">
                            <a:latin typeface="Cambria Math" panose="02040503050406030204" pitchFamily="18" charset="0"/>
                          </a:rPr>
                        </m:ctrlPr>
                      </m:sSubPr>
                      <m:e>
                        <m:r>
                          <a:rPr lang="en-US" altLang="zh-CN" sz="2200" kern="100">
                            <a:latin typeface="Cambria Math" panose="02040503050406030204" pitchFamily="18" charset="0"/>
                          </a:rPr>
                          <m:t>𝐻</m:t>
                        </m:r>
                      </m:e>
                      <m:sub>
                        <m:r>
                          <m:rPr>
                            <m:sty m:val="p"/>
                          </m:rPr>
                          <a:rPr lang="en-US" altLang="zh-CN" sz="2200" kern="100">
                            <a:latin typeface="Cambria Math" panose="02040503050406030204" pitchFamily="18" charset="0"/>
                          </a:rPr>
                          <m:t>A</m:t>
                        </m:r>
                      </m:sub>
                    </m:sSub>
                  </m:oMath>
                </a14:m>
                <a:r>
                  <a:rPr lang="zh-CN" altLang="en-US" sz="2200" kern="100" dirty="0">
                    <a:latin typeface="华文中宋" panose="02010600040101010101" pitchFamily="2" charset="-122"/>
                    <a:ea typeface="华文中宋" panose="02010600040101010101" pitchFamily="2" charset="-122"/>
                  </a:rPr>
                  <a:t>表示。</a:t>
                </a:r>
                <a:r>
                  <a:rPr lang="zh-CN" altLang="zh-CN" sz="2200" kern="100" dirty="0">
                    <a:latin typeface="华文中宋" panose="02010600040101010101" pitchFamily="2" charset="-122"/>
                    <a:ea typeface="华文中宋" panose="02010600040101010101" pitchFamily="2" charset="-122"/>
                  </a:rPr>
                  <a:t>在假设检验中，所可能犯的错误通常有两类：</a:t>
                </a:r>
                <a:endParaRPr lang="en-US" altLang="zh-CN" sz="2200" kern="100" dirty="0">
                  <a:latin typeface="华文中宋" panose="02010600040101010101" pitchFamily="2" charset="-122"/>
                  <a:ea typeface="华文中宋" panose="02010600040101010101" pitchFamily="2" charset="-122"/>
                </a:endParaRPr>
              </a:p>
              <a:p>
                <a:pPr marL="804863"/>
                <a:r>
                  <a:rPr lang="en-US" altLang="zh-CN" sz="2200" kern="100" dirty="0">
                    <a:latin typeface="华文中宋" panose="02010600040101010101" pitchFamily="2" charset="-122"/>
                    <a:ea typeface="华文中宋" panose="02010600040101010101" pitchFamily="2" charset="-122"/>
                  </a:rPr>
                  <a:t>      </a:t>
                </a:r>
                <a:r>
                  <a:rPr lang="zh-CN" altLang="zh-CN" sz="2200" b="1" kern="100" dirty="0">
                    <a:latin typeface="华文中宋" panose="02010600040101010101" pitchFamily="2" charset="-122"/>
                    <a:ea typeface="华文中宋" panose="02010600040101010101" pitchFamily="2" charset="-122"/>
                  </a:rPr>
                  <a:t>第一类错误</a:t>
                </a:r>
                <a:r>
                  <a:rPr lang="zh-CN" altLang="zh-CN" sz="2200" kern="100" dirty="0">
                    <a:latin typeface="华文中宋" panose="02010600040101010101" pitchFamily="2" charset="-122"/>
                    <a:ea typeface="华文中宋" panose="02010600040101010101" pitchFamily="2" charset="-122"/>
                  </a:rPr>
                  <a:t>：原假设</a:t>
                </a:r>
                <a:r>
                  <a:rPr lang="zh-CN" altLang="en-US" sz="2200" kern="100" dirty="0">
                    <a:latin typeface="华文中宋" panose="02010600040101010101" pitchFamily="2" charset="-122"/>
                    <a:ea typeface="华文中宋" panose="02010600040101010101" pitchFamily="2" charset="-122"/>
                  </a:rPr>
                  <a:t>正确，而检验结果将其否定，这叫弃真错误，设</a:t>
                </a:r>
                <a14:m>
                  <m:oMath xmlns:m="http://schemas.openxmlformats.org/officeDocument/2006/math">
                    <m:r>
                      <a:rPr lang="en-US" altLang="zh-CN" sz="2200" kern="100">
                        <a:latin typeface="Cambria Math" panose="02040503050406030204" pitchFamily="18" charset="0"/>
                        <a:ea typeface="华文中宋" panose="02010600040101010101" pitchFamily="2" charset="-122"/>
                      </a:rPr>
                      <m:t>𝛼</m:t>
                    </m:r>
                  </m:oMath>
                </a14:m>
                <a:r>
                  <a:rPr lang="zh-CN" altLang="en-US" sz="2200" kern="100" dirty="0">
                    <a:latin typeface="华文中宋" panose="02010600040101010101" pitchFamily="2" charset="-122"/>
                    <a:ea typeface="华文中宋" panose="02010600040101010101" pitchFamily="2" charset="-122"/>
                  </a:rPr>
                  <a:t>是这类错误的概率，那么</a:t>
                </a:r>
                <a14:m>
                  <m:oMath xmlns:m="http://schemas.openxmlformats.org/officeDocument/2006/math">
                    <m:r>
                      <a:rPr lang="en-US" altLang="zh-CN" sz="2200" i="1" kern="100">
                        <a:latin typeface="Cambria Math" panose="02040503050406030204" pitchFamily="18" charset="0"/>
                      </a:rPr>
                      <m:t>𝛼</m:t>
                    </m:r>
                    <m:r>
                      <a:rPr lang="en-US" altLang="zh-CN" sz="2200" i="1" kern="100" smtClean="0">
                        <a:latin typeface="Cambria Math" panose="02040503050406030204" pitchFamily="18" charset="0"/>
                      </a:rPr>
                      <m:t>=</m:t>
                    </m:r>
                    <m:r>
                      <a:rPr lang="en-US" altLang="zh-CN" sz="2200" b="0" i="1" kern="100" smtClean="0">
                        <a:latin typeface="Cambria Math" panose="02040503050406030204" pitchFamily="18" charset="0"/>
                      </a:rPr>
                      <m:t>𝑝</m:t>
                    </m:r>
                    <m:r>
                      <a:rPr lang="en-US" altLang="zh-CN" sz="2200" b="0" i="1" kern="100" smtClean="0">
                        <a:latin typeface="Cambria Math" panose="02040503050406030204" pitchFamily="18" charset="0"/>
                      </a:rPr>
                      <m:t>(</m:t>
                    </m:r>
                    <m:r>
                      <a:rPr lang="en-US" altLang="zh-CN" sz="2200" b="0" i="1" kern="100" smtClean="0">
                        <a:latin typeface="Cambria Math" panose="02040503050406030204" pitchFamily="18" charset="0"/>
                      </a:rPr>
                      <m:t>𝑑𝑒𝑛𝑦</m:t>
                    </m:r>
                    <m:r>
                      <a:rPr lang="en-US" altLang="zh-CN" sz="2200" b="0" i="1" kern="100" smtClean="0">
                        <a:latin typeface="Cambria Math" panose="02040503050406030204" pitchFamily="18" charset="0"/>
                      </a:rPr>
                      <m:t> </m:t>
                    </m:r>
                    <m:sSub>
                      <m:sSubPr>
                        <m:ctrlPr>
                          <a:rPr lang="en-US" altLang="zh-CN" sz="2200" b="0" i="1" kern="100" smtClean="0">
                            <a:latin typeface="Cambria Math" panose="02040503050406030204" pitchFamily="18" charset="0"/>
                          </a:rPr>
                        </m:ctrlPr>
                      </m:sSubPr>
                      <m:e>
                        <m:r>
                          <a:rPr lang="en-US" altLang="zh-CN" sz="2200" b="0" i="1" kern="100" smtClean="0">
                            <a:latin typeface="Cambria Math" panose="02040503050406030204" pitchFamily="18" charset="0"/>
                          </a:rPr>
                          <m:t>𝐻</m:t>
                        </m:r>
                      </m:e>
                      <m:sub>
                        <m:r>
                          <a:rPr lang="en-US" altLang="zh-CN" sz="2200" b="0" i="1" kern="100" smtClean="0">
                            <a:latin typeface="Cambria Math" panose="02040503050406030204" pitchFamily="18" charset="0"/>
                          </a:rPr>
                          <m:t>0</m:t>
                        </m:r>
                      </m:sub>
                    </m:sSub>
                    <m:r>
                      <a:rPr lang="en-US" altLang="zh-CN" sz="2200" b="0" i="1" kern="100" smtClean="0">
                        <a:latin typeface="Cambria Math" panose="02040503050406030204" pitchFamily="18" charset="0"/>
                      </a:rPr>
                      <m:t>|</m:t>
                    </m:r>
                    <m:sSub>
                      <m:sSubPr>
                        <m:ctrlPr>
                          <a:rPr lang="en-US" altLang="zh-CN" sz="2200" b="0" i="1" kern="100" smtClean="0">
                            <a:latin typeface="Cambria Math" panose="02040503050406030204" pitchFamily="18" charset="0"/>
                          </a:rPr>
                        </m:ctrlPr>
                      </m:sSubPr>
                      <m:e>
                        <m:r>
                          <a:rPr lang="en-US" altLang="zh-CN" sz="2200" b="0" i="1" kern="100" smtClean="0">
                            <a:latin typeface="Cambria Math" panose="02040503050406030204" pitchFamily="18" charset="0"/>
                          </a:rPr>
                          <m:t>𝐻</m:t>
                        </m:r>
                      </m:e>
                      <m:sub>
                        <m:r>
                          <a:rPr lang="en-US" altLang="zh-CN" sz="2200" b="0" i="1" kern="100" smtClean="0">
                            <a:latin typeface="Cambria Math" panose="02040503050406030204" pitchFamily="18" charset="0"/>
                          </a:rPr>
                          <m:t>0</m:t>
                        </m:r>
                      </m:sub>
                    </m:sSub>
                    <m:r>
                      <a:rPr lang="en-US" altLang="zh-CN" sz="2200" b="0" i="1" kern="100" smtClean="0">
                        <a:latin typeface="Cambria Math" panose="02040503050406030204" pitchFamily="18" charset="0"/>
                      </a:rPr>
                      <m:t> </m:t>
                    </m:r>
                    <m:r>
                      <a:rPr lang="en-US" altLang="zh-CN" sz="2200" b="0" i="1" kern="100" smtClean="0">
                        <a:latin typeface="Cambria Math" panose="02040503050406030204" pitchFamily="18" charset="0"/>
                      </a:rPr>
                      <m:t>𝑖𝑠</m:t>
                    </m:r>
                    <m:r>
                      <a:rPr lang="en-US" altLang="zh-CN" sz="2200" b="0" i="1" kern="100" smtClean="0">
                        <a:latin typeface="Cambria Math" panose="02040503050406030204" pitchFamily="18" charset="0"/>
                      </a:rPr>
                      <m:t> </m:t>
                    </m:r>
                    <m:r>
                      <a:rPr lang="en-US" altLang="zh-CN" sz="2200" b="0" i="1" kern="100" smtClean="0">
                        <a:latin typeface="Cambria Math" panose="02040503050406030204" pitchFamily="18" charset="0"/>
                      </a:rPr>
                      <m:t>𝑡𝑟𝑢𝑒</m:t>
                    </m:r>
                    <m:r>
                      <a:rPr lang="en-US" altLang="zh-CN" sz="2200" b="0" i="1" kern="100" smtClean="0">
                        <a:latin typeface="Cambria Math" panose="02040503050406030204" pitchFamily="18" charset="0"/>
                      </a:rPr>
                      <m:t>)</m:t>
                    </m:r>
                  </m:oMath>
                </a14:m>
                <a:r>
                  <a:rPr lang="zh-CN" altLang="en-US" sz="2200" kern="100" dirty="0">
                    <a:latin typeface="华文中宋" panose="02010600040101010101" pitchFamily="2" charset="-122"/>
                    <a:ea typeface="华文中宋" panose="02010600040101010101" pitchFamily="2" charset="-122"/>
                  </a:rPr>
                  <a:t>。</a:t>
                </a:r>
                <a:endParaRPr lang="en-US" altLang="zh-CN" sz="2200" kern="100" dirty="0">
                  <a:latin typeface="华文中宋" panose="02010600040101010101" pitchFamily="2" charset="-122"/>
                  <a:ea typeface="华文中宋" panose="02010600040101010101" pitchFamily="2" charset="-122"/>
                </a:endParaRPr>
              </a:p>
              <a:p>
                <a:pPr marL="804863"/>
                <a:r>
                  <a:rPr lang="en-US" altLang="zh-CN" sz="2200" b="1" kern="100" dirty="0">
                    <a:latin typeface="华文中宋" panose="02010600040101010101" pitchFamily="2" charset="-122"/>
                    <a:ea typeface="华文中宋" panose="02010600040101010101" pitchFamily="2" charset="-122"/>
                  </a:rPr>
                  <a:t>      </a:t>
                </a:r>
                <a:r>
                  <a:rPr lang="zh-CN" altLang="zh-CN" sz="2200" b="1" kern="100" dirty="0">
                    <a:latin typeface="华文中宋" panose="02010600040101010101" pitchFamily="2" charset="-122"/>
                    <a:ea typeface="华文中宋" panose="02010600040101010101" pitchFamily="2" charset="-122"/>
                  </a:rPr>
                  <a:t>第</a:t>
                </a:r>
                <a:r>
                  <a:rPr lang="zh-CN" altLang="en-US" sz="2200" b="1" kern="100" dirty="0">
                    <a:latin typeface="华文中宋" panose="02010600040101010101" pitchFamily="2" charset="-122"/>
                    <a:ea typeface="华文中宋" panose="02010600040101010101" pitchFamily="2" charset="-122"/>
                  </a:rPr>
                  <a:t>二</a:t>
                </a:r>
                <a:r>
                  <a:rPr lang="zh-CN" altLang="zh-CN" sz="2200" b="1" kern="100" dirty="0">
                    <a:latin typeface="华文中宋" panose="02010600040101010101" pitchFamily="2" charset="-122"/>
                    <a:ea typeface="华文中宋" panose="02010600040101010101" pitchFamily="2" charset="-122"/>
                  </a:rPr>
                  <a:t>类错误</a:t>
                </a:r>
                <a:r>
                  <a:rPr lang="zh-CN" altLang="zh-CN" sz="2200" kern="100" dirty="0">
                    <a:latin typeface="华文中宋" panose="02010600040101010101" pitchFamily="2" charset="-122"/>
                    <a:ea typeface="华文中宋" panose="02010600040101010101" pitchFamily="2" charset="-122"/>
                  </a:rPr>
                  <a:t>：原假设</a:t>
                </a:r>
                <a:r>
                  <a:rPr lang="zh-CN" altLang="en-US" sz="2200" kern="100" dirty="0">
                    <a:latin typeface="华文中宋" panose="02010600040101010101" pitchFamily="2" charset="-122"/>
                    <a:ea typeface="华文中宋" panose="02010600040101010101" pitchFamily="2" charset="-122"/>
                  </a:rPr>
                  <a:t>错误，而检验结果却肯定了它，这叫取伪错误，设</a:t>
                </a:r>
                <a14:m>
                  <m:oMath xmlns:m="http://schemas.openxmlformats.org/officeDocument/2006/math">
                    <m:r>
                      <a:rPr lang="en-US" altLang="zh-CN" sz="2200" b="0" i="1" kern="100" smtClean="0">
                        <a:latin typeface="Cambria Math" panose="02040503050406030204" pitchFamily="18" charset="0"/>
                        <a:ea typeface="华文中宋" panose="02010600040101010101" pitchFamily="2" charset="-122"/>
                      </a:rPr>
                      <m:t>𝛽</m:t>
                    </m:r>
                  </m:oMath>
                </a14:m>
                <a:r>
                  <a:rPr lang="zh-CN" altLang="en-US" sz="2200" kern="100" dirty="0">
                    <a:latin typeface="华文中宋" panose="02010600040101010101" pitchFamily="2" charset="-122"/>
                    <a:ea typeface="华文中宋" panose="02010600040101010101" pitchFamily="2" charset="-122"/>
                  </a:rPr>
                  <a:t>是这类错误的概率，那么</a:t>
                </a:r>
                <a14:m>
                  <m:oMath xmlns:m="http://schemas.openxmlformats.org/officeDocument/2006/math">
                    <m:r>
                      <a:rPr lang="en-US" altLang="zh-CN" sz="2200" i="1" kern="100">
                        <a:latin typeface="Cambria Math" panose="02040503050406030204" pitchFamily="18" charset="0"/>
                        <a:ea typeface="华文中宋" panose="02010600040101010101" pitchFamily="2" charset="-122"/>
                      </a:rPr>
                      <m:t>𝛽</m:t>
                    </m:r>
                    <m:r>
                      <a:rPr lang="en-US" altLang="zh-CN" sz="2200" b="0" i="1" kern="100" smtClean="0">
                        <a:latin typeface="Cambria Math" panose="02040503050406030204" pitchFamily="18" charset="0"/>
                        <a:ea typeface="华文中宋" panose="02010600040101010101" pitchFamily="2" charset="-122"/>
                      </a:rPr>
                      <m:t>=</m:t>
                    </m:r>
                    <m:r>
                      <a:rPr lang="en-US" altLang="zh-CN" sz="2200" b="0" i="1" kern="100" smtClean="0">
                        <a:latin typeface="Cambria Math" panose="02040503050406030204" pitchFamily="18" charset="0"/>
                        <a:ea typeface="华文中宋" panose="02010600040101010101" pitchFamily="2" charset="-122"/>
                      </a:rPr>
                      <m:t>𝑝</m:t>
                    </m:r>
                    <m:d>
                      <m:dPr>
                        <m:ctrlPr>
                          <a:rPr lang="en-US" altLang="zh-CN" sz="2200" b="0" i="1" kern="100" smtClean="0">
                            <a:latin typeface="Cambria Math" panose="02040503050406030204" pitchFamily="18" charset="0"/>
                            <a:ea typeface="华文中宋" panose="02010600040101010101" pitchFamily="2" charset="-122"/>
                          </a:rPr>
                        </m:ctrlPr>
                      </m:dPr>
                      <m:e>
                        <m:r>
                          <a:rPr lang="en-US" altLang="zh-CN" sz="2200" b="0" i="1" kern="100" smtClean="0">
                            <a:latin typeface="Cambria Math" panose="02040503050406030204" pitchFamily="18" charset="0"/>
                            <a:ea typeface="华文中宋" panose="02010600040101010101" pitchFamily="2" charset="-122"/>
                          </a:rPr>
                          <m:t>𝑎𝑐𝑐𝑒𝑝𝑡</m:t>
                        </m:r>
                        <m:r>
                          <a:rPr lang="en-US" altLang="zh-CN" sz="2200" b="0" i="1" kern="100" smtClean="0">
                            <a:latin typeface="Cambria Math" panose="02040503050406030204" pitchFamily="18" charset="0"/>
                            <a:ea typeface="华文中宋" panose="02010600040101010101" pitchFamily="2" charset="-122"/>
                          </a:rPr>
                          <m:t> </m:t>
                        </m:r>
                        <m:sSub>
                          <m:sSubPr>
                            <m:ctrlPr>
                              <a:rPr lang="en-US" altLang="zh-CN" sz="2200" b="0" i="1" kern="100" smtClean="0">
                                <a:latin typeface="Cambria Math" panose="02040503050406030204" pitchFamily="18" charset="0"/>
                                <a:ea typeface="华文中宋" panose="02010600040101010101" pitchFamily="2" charset="-122"/>
                              </a:rPr>
                            </m:ctrlPr>
                          </m:sSubPr>
                          <m:e>
                            <m:r>
                              <a:rPr lang="en-US" altLang="zh-CN" sz="2200" b="0" i="1" kern="100" smtClean="0">
                                <a:latin typeface="Cambria Math" panose="02040503050406030204" pitchFamily="18" charset="0"/>
                                <a:ea typeface="华文中宋" panose="02010600040101010101" pitchFamily="2" charset="-122"/>
                              </a:rPr>
                              <m:t>𝐻</m:t>
                            </m:r>
                          </m:e>
                          <m:sub>
                            <m:r>
                              <a:rPr lang="en-US" altLang="zh-CN" sz="2200" b="0" i="1" kern="100" smtClean="0">
                                <a:latin typeface="Cambria Math" panose="02040503050406030204" pitchFamily="18" charset="0"/>
                                <a:ea typeface="华文中宋" panose="02010600040101010101" pitchFamily="2" charset="-122"/>
                              </a:rPr>
                              <m:t>0</m:t>
                            </m:r>
                          </m:sub>
                        </m:sSub>
                      </m:e>
                      <m:e>
                        <m:sSub>
                          <m:sSubPr>
                            <m:ctrlPr>
                              <a:rPr lang="en-US" altLang="zh-CN" sz="2200" b="0" i="1" kern="100" smtClean="0">
                                <a:latin typeface="Cambria Math" panose="02040503050406030204" pitchFamily="18" charset="0"/>
                                <a:ea typeface="华文中宋" panose="02010600040101010101" pitchFamily="2" charset="-122"/>
                              </a:rPr>
                            </m:ctrlPr>
                          </m:sSubPr>
                          <m:e>
                            <m:r>
                              <a:rPr lang="en-US" altLang="zh-CN" sz="2200" b="0" i="1" kern="100" smtClean="0">
                                <a:latin typeface="Cambria Math" panose="02040503050406030204" pitchFamily="18" charset="0"/>
                                <a:ea typeface="华文中宋" panose="02010600040101010101" pitchFamily="2" charset="-122"/>
                              </a:rPr>
                              <m:t>𝐻</m:t>
                            </m:r>
                          </m:e>
                          <m:sub>
                            <m:r>
                              <a:rPr lang="en-US" altLang="zh-CN" sz="2200" b="0" i="1" kern="100" smtClean="0">
                                <a:latin typeface="Cambria Math" panose="02040503050406030204" pitchFamily="18" charset="0"/>
                                <a:ea typeface="华文中宋" panose="02010600040101010101" pitchFamily="2" charset="-122"/>
                              </a:rPr>
                              <m:t>0</m:t>
                            </m:r>
                          </m:sub>
                        </m:sSub>
                        <m:r>
                          <a:rPr lang="en-US" altLang="zh-CN" sz="2200" b="0" i="1" kern="100" smtClean="0">
                            <a:latin typeface="Cambria Math" panose="02040503050406030204" pitchFamily="18" charset="0"/>
                            <a:ea typeface="华文中宋" panose="02010600040101010101" pitchFamily="2" charset="-122"/>
                          </a:rPr>
                          <m:t> </m:t>
                        </m:r>
                        <m:r>
                          <a:rPr lang="en-US" altLang="zh-CN" sz="2200" b="0" i="1" kern="100" smtClean="0">
                            <a:latin typeface="Cambria Math" panose="02040503050406030204" pitchFamily="18" charset="0"/>
                            <a:ea typeface="华文中宋" panose="02010600040101010101" pitchFamily="2" charset="-122"/>
                          </a:rPr>
                          <m:t>𝑖𝑠</m:t>
                        </m:r>
                        <m:r>
                          <a:rPr lang="en-US" altLang="zh-CN" sz="2200" b="0" i="1" kern="100" smtClean="0">
                            <a:latin typeface="Cambria Math" panose="02040503050406030204" pitchFamily="18" charset="0"/>
                            <a:ea typeface="华文中宋" panose="02010600040101010101" pitchFamily="2" charset="-122"/>
                          </a:rPr>
                          <m:t> </m:t>
                        </m:r>
                        <m:r>
                          <a:rPr lang="en-US" altLang="zh-CN" sz="2200" b="0" i="1" kern="100" smtClean="0">
                            <a:latin typeface="Cambria Math" panose="02040503050406030204" pitchFamily="18" charset="0"/>
                            <a:ea typeface="华文中宋" panose="02010600040101010101" pitchFamily="2" charset="-122"/>
                          </a:rPr>
                          <m:t>𝑓𝑎𝑙𝑠𝑒</m:t>
                        </m:r>
                      </m:e>
                    </m:d>
                    <m:r>
                      <a:rPr lang="en-US" altLang="zh-CN" sz="2200" b="0" i="1" kern="100" smtClean="0">
                        <a:latin typeface="Cambria Math" panose="02040503050406030204" pitchFamily="18" charset="0"/>
                        <a:ea typeface="华文中宋" panose="02010600040101010101" pitchFamily="2" charset="-122"/>
                      </a:rPr>
                      <m:t>=</m:t>
                    </m:r>
                    <m:r>
                      <a:rPr lang="en-US" altLang="zh-CN" sz="2200" i="1" kern="100">
                        <a:latin typeface="Cambria Math" panose="02040503050406030204" pitchFamily="18" charset="0"/>
                        <a:ea typeface="华文中宋" panose="02010600040101010101" pitchFamily="2" charset="-122"/>
                      </a:rPr>
                      <m:t>𝑝</m:t>
                    </m:r>
                    <m:d>
                      <m:dPr>
                        <m:ctrlPr>
                          <a:rPr lang="en-US" altLang="zh-CN" sz="2200" i="1" kern="100">
                            <a:latin typeface="Cambria Math" panose="02040503050406030204" pitchFamily="18" charset="0"/>
                            <a:ea typeface="华文中宋" panose="02010600040101010101" pitchFamily="2" charset="-122"/>
                          </a:rPr>
                        </m:ctrlPr>
                      </m:dPr>
                      <m:e>
                        <m:r>
                          <a:rPr lang="en-US" altLang="zh-CN" sz="2200" i="1" kern="100">
                            <a:latin typeface="Cambria Math" panose="02040503050406030204" pitchFamily="18" charset="0"/>
                            <a:ea typeface="华文中宋" panose="02010600040101010101" pitchFamily="2" charset="-122"/>
                          </a:rPr>
                          <m:t>𝑎𝑐𝑐𝑒𝑝𝑡</m:t>
                        </m:r>
                        <m:r>
                          <a:rPr lang="en-US" altLang="zh-CN" sz="2200" i="1" kern="100">
                            <a:latin typeface="Cambria Math" panose="02040503050406030204" pitchFamily="18" charset="0"/>
                            <a:ea typeface="华文中宋" panose="02010600040101010101" pitchFamily="2" charset="-122"/>
                          </a:rPr>
                          <m:t> </m:t>
                        </m:r>
                        <m:sSub>
                          <m:sSubPr>
                            <m:ctrlPr>
                              <a:rPr lang="en-US" altLang="zh-CN" sz="2200" i="1" kern="100">
                                <a:latin typeface="Cambria Math" panose="02040503050406030204" pitchFamily="18" charset="0"/>
                                <a:ea typeface="华文中宋" panose="02010600040101010101" pitchFamily="2" charset="-122"/>
                              </a:rPr>
                            </m:ctrlPr>
                          </m:sSubPr>
                          <m:e>
                            <m:r>
                              <a:rPr lang="en-US" altLang="zh-CN" sz="2200" i="1" kern="100">
                                <a:latin typeface="Cambria Math" panose="02040503050406030204" pitchFamily="18" charset="0"/>
                                <a:ea typeface="华文中宋" panose="02010600040101010101" pitchFamily="2" charset="-122"/>
                              </a:rPr>
                              <m:t>𝐻</m:t>
                            </m:r>
                          </m:e>
                          <m:sub>
                            <m:r>
                              <a:rPr lang="en-US" altLang="zh-CN" sz="2200" i="1" kern="100">
                                <a:latin typeface="Cambria Math" panose="02040503050406030204" pitchFamily="18" charset="0"/>
                                <a:ea typeface="华文中宋" panose="02010600040101010101" pitchFamily="2" charset="-122"/>
                              </a:rPr>
                              <m:t>0</m:t>
                            </m:r>
                          </m:sub>
                        </m:sSub>
                      </m:e>
                      <m:e>
                        <m:sSub>
                          <m:sSubPr>
                            <m:ctrlPr>
                              <a:rPr lang="en-US" altLang="zh-CN" sz="2200" i="1" kern="100">
                                <a:latin typeface="Cambria Math" panose="02040503050406030204" pitchFamily="18" charset="0"/>
                                <a:ea typeface="华文中宋" panose="02010600040101010101" pitchFamily="2" charset="-122"/>
                              </a:rPr>
                            </m:ctrlPr>
                          </m:sSubPr>
                          <m:e>
                            <m:r>
                              <a:rPr lang="en-US" altLang="zh-CN" sz="2200" i="1" kern="100">
                                <a:latin typeface="Cambria Math" panose="02040503050406030204" pitchFamily="18" charset="0"/>
                                <a:ea typeface="华文中宋" panose="02010600040101010101" pitchFamily="2" charset="-122"/>
                              </a:rPr>
                              <m:t>𝐻</m:t>
                            </m:r>
                          </m:e>
                          <m:sub>
                            <m:r>
                              <a:rPr lang="en-US" altLang="zh-CN" sz="2200" b="0" i="1" kern="100" smtClean="0">
                                <a:latin typeface="Cambria Math" panose="02040503050406030204" pitchFamily="18" charset="0"/>
                                <a:ea typeface="华文中宋" panose="02010600040101010101" pitchFamily="2" charset="-122"/>
                              </a:rPr>
                              <m:t>1</m:t>
                            </m:r>
                          </m:sub>
                        </m:sSub>
                        <m:r>
                          <a:rPr lang="en-US" altLang="zh-CN" sz="2200" i="1" kern="100">
                            <a:latin typeface="Cambria Math" panose="02040503050406030204" pitchFamily="18" charset="0"/>
                            <a:ea typeface="华文中宋" panose="02010600040101010101" pitchFamily="2" charset="-122"/>
                          </a:rPr>
                          <m:t> </m:t>
                        </m:r>
                        <m:r>
                          <a:rPr lang="en-US" altLang="zh-CN" sz="2200" i="1" kern="100">
                            <a:latin typeface="Cambria Math" panose="02040503050406030204" pitchFamily="18" charset="0"/>
                            <a:ea typeface="华文中宋" panose="02010600040101010101" pitchFamily="2" charset="-122"/>
                          </a:rPr>
                          <m:t>𝑖𝑠</m:t>
                        </m:r>
                        <m:r>
                          <a:rPr lang="en-US" altLang="zh-CN" sz="2200" i="1" kern="100">
                            <a:latin typeface="Cambria Math" panose="02040503050406030204" pitchFamily="18" charset="0"/>
                            <a:ea typeface="华文中宋" panose="02010600040101010101" pitchFamily="2" charset="-122"/>
                          </a:rPr>
                          <m:t> </m:t>
                        </m:r>
                        <m:r>
                          <a:rPr lang="en-US" altLang="zh-CN" sz="2200" b="0" i="1" kern="100" smtClean="0">
                            <a:latin typeface="Cambria Math" panose="02040503050406030204" pitchFamily="18" charset="0"/>
                            <a:ea typeface="华文中宋" panose="02010600040101010101" pitchFamily="2" charset="-122"/>
                          </a:rPr>
                          <m:t>𝑡𝑟𝑢𝑒</m:t>
                        </m:r>
                      </m:e>
                    </m:d>
                    <m:r>
                      <a:rPr lang="zh-CN" altLang="en-US" sz="2200" i="1" kern="100">
                        <a:latin typeface="Cambria Math" panose="02040503050406030204" pitchFamily="18" charset="0"/>
                        <a:ea typeface="华文中宋" panose="02010600040101010101" pitchFamily="2" charset="-122"/>
                      </a:rPr>
                      <m:t>。</m:t>
                    </m:r>
                  </m:oMath>
                </a14:m>
                <a:endParaRPr lang="zh-CN" altLang="zh-CN" sz="2200"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4247317"/>
              </a:xfrm>
              <a:prstGeom prst="rect">
                <a:avLst/>
              </a:prstGeom>
              <a:blipFill>
                <a:blip r:embed="rId2"/>
                <a:stretch>
                  <a:fillRect t="-1578" r="-629" b="-18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7617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CBF54A9-1EBD-49A3-BF6D-00B65FB19F4B}"/>
                  </a:ext>
                </a:extLst>
              </p:cNvPr>
              <p:cNvSpPr/>
              <p:nvPr/>
            </p:nvSpPr>
            <p:spPr>
              <a:xfrm>
                <a:off x="0" y="1242308"/>
                <a:ext cx="11633200" cy="3724096"/>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通过样本，估计总体（三）</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假设检验</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sz="2800" kern="100" dirty="0">
                    <a:latin typeface="华文中宋" panose="02010600040101010101" pitchFamily="2" charset="-122"/>
                    <a:ea typeface="华文中宋" panose="02010600040101010101" pitchFamily="2" charset="-122"/>
                  </a:rPr>
                  <a:t>二</a:t>
                </a:r>
                <a:r>
                  <a:rPr lang="zh-CN" altLang="zh-CN" sz="2800" kern="100" dirty="0">
                    <a:latin typeface="华文中宋" panose="02010600040101010101" pitchFamily="2" charset="-122"/>
                    <a:ea typeface="华文中宋" panose="02010600040101010101" pitchFamily="2" charset="-122"/>
                  </a:rPr>
                  <a:t>、</a:t>
                </a:r>
                <a:r>
                  <a:rPr lang="zh-CN" altLang="en-US" sz="2800" kern="100" dirty="0">
                    <a:latin typeface="华文中宋" panose="02010600040101010101" pitchFamily="2" charset="-122"/>
                    <a:ea typeface="华文中宋" panose="02010600040101010101" pitchFamily="2" charset="-122"/>
                  </a:rPr>
                  <a:t>两类错误</a:t>
                </a:r>
                <a:endParaRPr lang="en-US" altLang="zh-CN" sz="2800" kern="100" dirty="0">
                  <a:latin typeface="华文中宋" panose="02010600040101010101" pitchFamily="2" charset="-122"/>
                  <a:ea typeface="华文中宋" panose="02010600040101010101" pitchFamily="2" charset="-122"/>
                </a:endParaRPr>
              </a:p>
              <a:p>
                <a:pPr marL="896938" indent="541338"/>
                <a:r>
                  <a:rPr lang="zh-CN" altLang="zh-CN" kern="100" dirty="0">
                    <a:latin typeface="华文中宋" panose="02010600040101010101" pitchFamily="2" charset="-122"/>
                    <a:ea typeface="华文中宋" panose="02010600040101010101" pitchFamily="2" charset="-122"/>
                  </a:rPr>
                  <a:t>一般地，我们在进行假设检验前，根据</a:t>
                </a:r>
                <a:r>
                  <a:rPr lang="en-US" altLang="zh-CN" kern="100" dirty="0" err="1">
                    <a:latin typeface="华文中宋" panose="02010600040101010101" pitchFamily="2" charset="-122"/>
                    <a:ea typeface="华文中宋" panose="02010600040101010101" pitchFamily="2" charset="-122"/>
                  </a:rPr>
                  <a:t>Neyman</a:t>
                </a:r>
                <a:r>
                  <a:rPr lang="en-US" altLang="zh-CN" kern="100" dirty="0">
                    <a:latin typeface="华文中宋" panose="02010600040101010101" pitchFamily="2" charset="-122"/>
                    <a:ea typeface="华文中宋" panose="02010600040101010101" pitchFamily="2" charset="-122"/>
                  </a:rPr>
                  <a:t>-Pearson</a:t>
                </a:r>
                <a:r>
                  <a:rPr lang="zh-CN" altLang="zh-CN" kern="100" dirty="0">
                    <a:latin typeface="华文中宋" panose="02010600040101010101" pitchFamily="2" charset="-122"/>
                    <a:ea typeface="华文中宋" panose="02010600040101010101" pitchFamily="2" charset="-122"/>
                  </a:rPr>
                  <a:t>方法，总是事先选取一个小正数如</a:t>
                </a:r>
                <a:r>
                  <a:rPr lang="en-US" altLang="zh-CN" kern="100" dirty="0">
                    <a:latin typeface="华文中宋" panose="02010600040101010101" pitchFamily="2" charset="-122"/>
                    <a:ea typeface="华文中宋" panose="02010600040101010101" pitchFamily="2" charset="-122"/>
                  </a:rPr>
                  <a:t>5</a:t>
                </a:r>
                <a:r>
                  <a:rPr lang="zh-CN" altLang="zh-CN" kern="100" dirty="0">
                    <a:latin typeface="华文中宋" panose="02010600040101010101" pitchFamily="2" charset="-122"/>
                    <a:ea typeface="华文中宋" panose="02010600040101010101" pitchFamily="2" charset="-122"/>
                  </a:rPr>
                  <a:t>％或</a:t>
                </a:r>
                <a:r>
                  <a:rPr lang="en-US" altLang="zh-CN" kern="100" dirty="0">
                    <a:latin typeface="华文中宋" panose="02010600040101010101" pitchFamily="2" charset="-122"/>
                    <a:ea typeface="华文中宋" panose="02010600040101010101" pitchFamily="2" charset="-122"/>
                  </a:rPr>
                  <a:t>1</a:t>
                </a:r>
                <a:r>
                  <a:rPr lang="zh-CN" altLang="zh-CN" kern="100" dirty="0">
                    <a:latin typeface="华文中宋" panose="02010600040101010101" pitchFamily="2" charset="-122"/>
                    <a:ea typeface="华文中宋" panose="02010600040101010101" pitchFamily="2" charset="-122"/>
                  </a:rPr>
                  <a:t>％作为</a:t>
                </a:r>
                <a14:m>
                  <m:oMath xmlns:m="http://schemas.openxmlformats.org/officeDocument/2006/math">
                    <m:r>
                      <a:rPr lang="en-US" altLang="zh-CN" kern="100">
                        <a:latin typeface="Cambria Math" panose="02040503050406030204" pitchFamily="18" charset="0"/>
                        <a:ea typeface="华文中宋" panose="02010600040101010101" pitchFamily="2" charset="-122"/>
                      </a:rPr>
                      <m:t>𝛼</m:t>
                    </m:r>
                  </m:oMath>
                </a14:m>
                <a:r>
                  <a:rPr lang="zh-CN" altLang="zh-CN" kern="100" dirty="0">
                    <a:latin typeface="华文中宋" panose="02010600040101010101" pitchFamily="2" charset="-122"/>
                    <a:ea typeface="华文中宋" panose="02010600040101010101" pitchFamily="2" charset="-122"/>
                  </a:rPr>
                  <a:t>的确定值，即我们限定当</a:t>
                </a:r>
                <a14:m>
                  <m:oMath xmlns:m="http://schemas.openxmlformats.org/officeDocument/2006/math">
                    <m:sSub>
                      <m:sSubPr>
                        <m:ctrlPr>
                          <a:rPr lang="en-US" altLang="zh-CN" i="1" kern="100">
                            <a:latin typeface="Cambria Math" panose="02040503050406030204" pitchFamily="18" charset="0"/>
                            <a:ea typeface="华文中宋" panose="02010600040101010101" pitchFamily="2" charset="-122"/>
                          </a:rPr>
                        </m:ctrlPr>
                      </m:sSubPr>
                      <m:e>
                        <m:r>
                          <a:rPr lang="en-US" altLang="zh-CN" i="1" kern="100">
                            <a:latin typeface="Cambria Math" panose="02040503050406030204" pitchFamily="18" charset="0"/>
                            <a:ea typeface="华文中宋" panose="02010600040101010101" pitchFamily="2" charset="-122"/>
                          </a:rPr>
                          <m:t>𝐻</m:t>
                        </m:r>
                      </m:e>
                      <m:sub>
                        <m:r>
                          <a:rPr lang="en-US" altLang="zh-CN" i="1" kern="100">
                            <a:latin typeface="Cambria Math" panose="02040503050406030204" pitchFamily="18" charset="0"/>
                            <a:ea typeface="华文中宋" panose="02010600040101010101" pitchFamily="2" charset="-122"/>
                          </a:rPr>
                          <m:t>0</m:t>
                        </m:r>
                      </m:sub>
                    </m:sSub>
                  </m:oMath>
                </a14:m>
                <a:r>
                  <a:rPr lang="zh-CN" altLang="zh-CN" kern="100" dirty="0">
                    <a:latin typeface="华文中宋" panose="02010600040101010101" pitchFamily="2" charset="-122"/>
                    <a:ea typeface="华文中宋" panose="02010600040101010101" pitchFamily="2" charset="-122"/>
                  </a:rPr>
                  <a:t>事实上正确而我们的检验结果将其否定的概率应该小于</a:t>
                </a:r>
                <a:r>
                  <a:rPr lang="en-US" altLang="zh-CN" kern="100" dirty="0">
                    <a:latin typeface="华文中宋" panose="02010600040101010101" pitchFamily="2" charset="-122"/>
                    <a:ea typeface="华文中宋" panose="02010600040101010101" pitchFamily="2" charset="-122"/>
                  </a:rPr>
                  <a:t>5</a:t>
                </a:r>
                <a:r>
                  <a:rPr lang="zh-CN" altLang="zh-CN" kern="100" dirty="0">
                    <a:latin typeface="华文中宋" panose="02010600040101010101" pitchFamily="2" charset="-122"/>
                    <a:ea typeface="华文中宋" panose="02010600040101010101" pitchFamily="2" charset="-122"/>
                  </a:rPr>
                  <a:t>％或</a:t>
                </a:r>
                <a:r>
                  <a:rPr lang="en-US" altLang="zh-CN" kern="100" dirty="0">
                    <a:latin typeface="华文中宋" panose="02010600040101010101" pitchFamily="2" charset="-122"/>
                    <a:ea typeface="华文中宋" panose="02010600040101010101" pitchFamily="2" charset="-122"/>
                  </a:rPr>
                  <a:t>1</a:t>
                </a:r>
                <a:r>
                  <a:rPr lang="zh-CN" altLang="zh-CN" kern="100" dirty="0">
                    <a:latin typeface="华文中宋" panose="02010600040101010101" pitchFamily="2" charset="-122"/>
                    <a:ea typeface="华文中宋" panose="02010600040101010101" pitchFamily="2" charset="-122"/>
                  </a:rPr>
                  <a:t>％。根据习惯，我们称</a:t>
                </a:r>
                <a14:m>
                  <m:oMath xmlns:m="http://schemas.openxmlformats.org/officeDocument/2006/math">
                    <m:r>
                      <a:rPr lang="en-US" altLang="zh-CN" kern="100">
                        <a:latin typeface="Cambria Math" panose="02040503050406030204" pitchFamily="18" charset="0"/>
                        <a:ea typeface="华文中宋" panose="02010600040101010101" pitchFamily="2" charset="-122"/>
                      </a:rPr>
                      <m:t>𝛼</m:t>
                    </m:r>
                  </m:oMath>
                </a14:m>
                <a:r>
                  <a:rPr lang="zh-CN" altLang="zh-CN" kern="100" dirty="0">
                    <a:latin typeface="华文中宋" panose="02010600040101010101" pitchFamily="2" charset="-122"/>
                    <a:ea typeface="华文中宋" panose="02010600040101010101" pitchFamily="2" charset="-122"/>
                  </a:rPr>
                  <a:t>为假设检验的显著性水平或检验水平</a:t>
                </a:r>
                <a:r>
                  <a:rPr lang="en-US" altLang="zh-CN" kern="100" dirty="0">
                    <a:latin typeface="华文中宋" panose="02010600040101010101" pitchFamily="2" charset="-122"/>
                    <a:ea typeface="华文中宋" panose="02010600040101010101" pitchFamily="2" charset="-122"/>
                  </a:rPr>
                  <a:t>(Significance Level)</a:t>
                </a:r>
                <a:r>
                  <a:rPr lang="zh-CN" altLang="en-US" kern="100" dirty="0">
                    <a:latin typeface="华文中宋" panose="02010600040101010101" pitchFamily="2" charset="-122"/>
                    <a:ea typeface="华文中宋" panose="02010600040101010101" pitchFamily="2" charset="-122"/>
                  </a:rPr>
                  <a:t>，</a:t>
                </a:r>
                <a:r>
                  <a:rPr lang="en-US" altLang="zh-CN" kern="100" dirty="0">
                    <a:latin typeface="华文中宋" panose="02010600040101010101" pitchFamily="2" charset="-122"/>
                    <a:ea typeface="华文中宋" panose="02010600040101010101" pitchFamily="2" charset="-122"/>
                  </a:rPr>
                  <a:t> </a:t>
                </a:r>
                <a14:m>
                  <m:oMath xmlns:m="http://schemas.openxmlformats.org/officeDocument/2006/math">
                    <m:r>
                      <a:rPr lang="en-US" altLang="zh-CN" kern="100" dirty="0">
                        <a:latin typeface="Cambria Math" panose="02040503050406030204" pitchFamily="18" charset="0"/>
                        <a:ea typeface="华文中宋" panose="02010600040101010101" pitchFamily="2" charset="-122"/>
                      </a:rPr>
                      <m:t>1−</m:t>
                    </m:r>
                    <m:r>
                      <a:rPr lang="en-US" altLang="zh-CN" kern="100" dirty="0">
                        <a:latin typeface="Cambria Math" panose="02040503050406030204" pitchFamily="18" charset="0"/>
                        <a:ea typeface="华文中宋" panose="02010600040101010101" pitchFamily="2" charset="-122"/>
                      </a:rPr>
                      <m:t>𝛽</m:t>
                    </m:r>
                  </m:oMath>
                </a14:m>
                <a:r>
                  <a:rPr lang="zh-CN" altLang="zh-CN" kern="100" dirty="0">
                    <a:latin typeface="华文中宋" panose="02010600040101010101" pitchFamily="2" charset="-122"/>
                    <a:ea typeface="华文中宋" panose="02010600040101010101" pitchFamily="2" charset="-122"/>
                  </a:rPr>
                  <a:t>假设检验的检验能力</a:t>
                </a:r>
                <a:r>
                  <a:rPr lang="en-US" altLang="zh-CN" kern="100" dirty="0">
                    <a:latin typeface="华文中宋" panose="02010600040101010101" pitchFamily="2" charset="-122"/>
                    <a:ea typeface="华文中宋" panose="02010600040101010101" pitchFamily="2" charset="-122"/>
                  </a:rPr>
                  <a:t>(Power of Test)</a:t>
                </a:r>
                <a:r>
                  <a:rPr lang="zh-CN" altLang="zh-CN" kern="100" dirty="0">
                    <a:latin typeface="华文中宋" panose="02010600040101010101" pitchFamily="2" charset="-122"/>
                    <a:ea typeface="华文中宋" panose="02010600040101010101" pitchFamily="2" charset="-122"/>
                  </a:rPr>
                  <a:t>。</a:t>
                </a:r>
                <a:r>
                  <a:rPr lang="en-US" altLang="zh-CN" kern="100" dirty="0">
                    <a:latin typeface="华文中宋" panose="02010600040101010101" pitchFamily="2" charset="-122"/>
                    <a:ea typeface="华文中宋" panose="02010600040101010101" pitchFamily="2" charset="-122"/>
                  </a:rPr>
                  <a:t> </a:t>
                </a:r>
                <a:endParaRPr lang="zh-CN" altLang="zh-CN" kern="100" dirty="0">
                  <a:latin typeface="华文中宋" panose="02010600040101010101" pitchFamily="2" charset="-122"/>
                  <a:ea typeface="华文中宋" panose="02010600040101010101" pitchFamily="2" charset="-122"/>
                </a:endParaRPr>
              </a:p>
              <a:p>
                <a:pPr marL="896938" indent="541338"/>
                <a:endParaRPr lang="en-US" altLang="zh-CN" sz="2200" kern="100" dirty="0">
                  <a:latin typeface="华文中宋" panose="02010600040101010101" pitchFamily="2" charset="-122"/>
                  <a:ea typeface="华文中宋" panose="02010600040101010101" pitchFamily="2" charset="-122"/>
                </a:endParaRPr>
              </a:p>
              <a:p>
                <a:pPr marL="896938" indent="541338"/>
                <a:endParaRPr lang="zh-CN" altLang="zh-CN" sz="2200" kern="100" dirty="0">
                  <a:latin typeface="华文中宋" panose="02010600040101010101" pitchFamily="2" charset="-122"/>
                  <a:ea typeface="华文中宋" panose="02010600040101010101" pitchFamily="2" charset="-122"/>
                </a:endParaRPr>
              </a:p>
            </p:txBody>
          </p:sp>
        </mc:Choice>
        <mc:Fallback xmlns="">
          <p:sp>
            <p:nvSpPr>
              <p:cNvPr id="2" name="矩形 1">
                <a:extLst>
                  <a:ext uri="{FF2B5EF4-FFF2-40B4-BE49-F238E27FC236}">
                    <a16:creationId xmlns:a16="http://schemas.microsoft.com/office/drawing/2014/main" id="{DCBF54A9-1EBD-49A3-BF6D-00B65FB19F4B}"/>
                  </a:ext>
                </a:extLst>
              </p:cNvPr>
              <p:cNvSpPr>
                <a:spLocks noRot="1" noChangeAspect="1" noMove="1" noResize="1" noEditPoints="1" noAdjustHandles="1" noChangeArrowheads="1" noChangeShapeType="1" noTextEdit="1"/>
              </p:cNvSpPr>
              <p:nvPr/>
            </p:nvSpPr>
            <p:spPr>
              <a:xfrm>
                <a:off x="0" y="1242308"/>
                <a:ext cx="11633200" cy="3724096"/>
              </a:xfrm>
              <a:prstGeom prst="rect">
                <a:avLst/>
              </a:prstGeom>
              <a:blipFill>
                <a:blip r:embed="rId2"/>
                <a:stretch>
                  <a:fillRect t="-18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9948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242308"/>
            <a:ext cx="11633200" cy="4124206"/>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通过样本，估计总体（三）</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假设检验</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zh-CN" sz="2800" kern="100" dirty="0">
                <a:latin typeface="华文中宋" panose="02010600040101010101" pitchFamily="2" charset="-122"/>
                <a:ea typeface="华文中宋" panose="02010600040101010101" pitchFamily="2" charset="-122"/>
              </a:rPr>
              <a:t>三、假设检验与区间估计的关系：置信区间法</a:t>
            </a:r>
          </a:p>
          <a:p>
            <a:pPr marL="896938" indent="627063"/>
            <a:r>
              <a:rPr lang="zh-CN" altLang="zh-CN" kern="100" dirty="0">
                <a:latin typeface="华文中宋" panose="02010600040101010101" pitchFamily="2" charset="-122"/>
                <a:ea typeface="华文中宋" panose="02010600040101010101" pitchFamily="2" charset="-122"/>
              </a:rPr>
              <a:t>对比区间估计和假设检验两种情况，我们会发现区间估计实际上给出了一种进行假设检验的方法。若原假设落在置信区间内，那么我们显然应接受</a:t>
            </a:r>
            <a:r>
              <a:rPr lang="zh-CN" altLang="en-US" kern="100" dirty="0">
                <a:latin typeface="华文中宋" panose="02010600040101010101" pitchFamily="2" charset="-122"/>
                <a:ea typeface="华文中宋" panose="02010600040101010101" pitchFamily="2" charset="-122"/>
              </a:rPr>
              <a:t>原假设</a:t>
            </a:r>
            <a:r>
              <a:rPr lang="zh-CN" altLang="zh-CN" kern="100" dirty="0">
                <a:latin typeface="华文中宋" panose="02010600040101010101" pitchFamily="2" charset="-122"/>
                <a:ea typeface="华文中宋" panose="02010600040101010101" pitchFamily="2" charset="-122"/>
              </a:rPr>
              <a:t>。这种利用区间估计来进行假设检验的方法称为置信区间法。</a:t>
            </a:r>
            <a:endParaRPr lang="en-US" altLang="zh-CN" kern="100" dirty="0">
              <a:latin typeface="华文中宋" panose="02010600040101010101" pitchFamily="2" charset="-122"/>
              <a:ea typeface="华文中宋" panose="02010600040101010101" pitchFamily="2" charset="-122"/>
            </a:endParaRPr>
          </a:p>
          <a:p>
            <a:pPr marL="896938" indent="627063"/>
            <a:r>
              <a:rPr lang="zh-CN" altLang="zh-CN" kern="100" dirty="0">
                <a:latin typeface="华文中宋" panose="02010600040101010101" pitchFamily="2" charset="-122"/>
                <a:ea typeface="华文中宋" panose="02010600040101010101" pitchFamily="2" charset="-122"/>
              </a:rPr>
              <a:t>在置信区间法下，随着检验水平的减小</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即第一类错误概率减小</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，例如从</a:t>
            </a:r>
            <a:r>
              <a:rPr lang="en-US" altLang="zh-CN" kern="100" dirty="0">
                <a:latin typeface="华文中宋" panose="02010600040101010101" pitchFamily="2" charset="-122"/>
                <a:ea typeface="华文中宋" panose="02010600040101010101" pitchFamily="2" charset="-122"/>
              </a:rPr>
              <a:t>5</a:t>
            </a:r>
            <a:r>
              <a:rPr lang="zh-CN" altLang="zh-CN" kern="100" dirty="0">
                <a:latin typeface="华文中宋" panose="02010600040101010101" pitchFamily="2" charset="-122"/>
                <a:ea typeface="华文中宋" panose="02010600040101010101" pitchFamily="2" charset="-122"/>
              </a:rPr>
              <a:t>％→</a:t>
            </a:r>
            <a:r>
              <a:rPr lang="en-US" altLang="zh-CN" kern="100" dirty="0">
                <a:latin typeface="华文中宋" panose="02010600040101010101" pitchFamily="2" charset="-122"/>
                <a:ea typeface="华文中宋" panose="02010600040101010101" pitchFamily="2" charset="-122"/>
              </a:rPr>
              <a:t>1</a:t>
            </a:r>
            <a:r>
              <a:rPr lang="zh-CN" altLang="zh-CN" kern="100" dirty="0">
                <a:latin typeface="华文中宋" panose="02010600040101010101" pitchFamily="2" charset="-122"/>
                <a:ea typeface="华文中宋" panose="02010600040101010101" pitchFamily="2" charset="-122"/>
              </a:rPr>
              <a:t>％，区间估计的置信度就会加大</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从</a:t>
            </a:r>
            <a:r>
              <a:rPr lang="en-US" altLang="zh-CN" kern="100" dirty="0">
                <a:latin typeface="华文中宋" panose="02010600040101010101" pitchFamily="2" charset="-122"/>
                <a:ea typeface="华文中宋" panose="02010600040101010101" pitchFamily="2" charset="-122"/>
              </a:rPr>
              <a:t>95</a:t>
            </a:r>
            <a:r>
              <a:rPr lang="zh-CN" altLang="zh-CN" kern="100" dirty="0">
                <a:latin typeface="华文中宋" panose="02010600040101010101" pitchFamily="2" charset="-122"/>
                <a:ea typeface="华文中宋" panose="02010600040101010101" pitchFamily="2" charset="-122"/>
              </a:rPr>
              <a:t>％→</a:t>
            </a:r>
            <a:r>
              <a:rPr lang="en-US" altLang="zh-CN" kern="100" dirty="0">
                <a:latin typeface="华文中宋" panose="02010600040101010101" pitchFamily="2" charset="-122"/>
                <a:ea typeface="华文中宋" panose="02010600040101010101" pitchFamily="2" charset="-122"/>
              </a:rPr>
              <a:t>99</a:t>
            </a:r>
            <a:r>
              <a:rPr lang="zh-CN" altLang="zh-CN" kern="100" dirty="0">
                <a:latin typeface="华文中宋" panose="02010600040101010101" pitchFamily="2" charset="-122"/>
                <a:ea typeface="华文中宋" panose="02010600040101010101" pitchFamily="2" charset="-122"/>
              </a:rPr>
              <a:t>％</a:t>
            </a:r>
            <a:r>
              <a:rPr lang="en-US" altLang="zh-CN" kern="100" dirty="0">
                <a:latin typeface="华文中宋" panose="02010600040101010101" pitchFamily="2" charset="-122"/>
                <a:ea typeface="华文中宋" panose="02010600040101010101" pitchFamily="2" charset="-122"/>
              </a:rPr>
              <a:t>)</a:t>
            </a:r>
            <a:r>
              <a:rPr lang="zh-CN" altLang="zh-CN" kern="100" dirty="0">
                <a:latin typeface="华文中宋" panose="02010600040101010101" pitchFamily="2" charset="-122"/>
                <a:ea typeface="华文中宋" panose="02010600040101010101" pitchFamily="2" charset="-122"/>
              </a:rPr>
              <a:t>，置信度的加大会使置信区间长度变大</a:t>
            </a:r>
            <a:r>
              <a:rPr lang="zh-CN" altLang="en-US" kern="100" dirty="0">
                <a:latin typeface="华文中宋" panose="02010600040101010101" pitchFamily="2" charset="-122"/>
                <a:ea typeface="华文中宋" panose="02010600040101010101" pitchFamily="2" charset="-122"/>
              </a:rPr>
              <a:t>。</a:t>
            </a:r>
            <a:endParaRPr lang="en-US" altLang="zh-CN" kern="100" dirty="0">
              <a:latin typeface="华文中宋" panose="02010600040101010101" pitchFamily="2" charset="-122"/>
              <a:ea typeface="华文中宋" panose="02010600040101010101" pitchFamily="2" charset="-122"/>
            </a:endParaRPr>
          </a:p>
          <a:p>
            <a:pPr marL="896938" indent="627063"/>
            <a:r>
              <a:rPr lang="zh-CN" altLang="zh-CN" kern="100" dirty="0">
                <a:latin typeface="华文中宋" panose="02010600040101010101" pitchFamily="2" charset="-122"/>
                <a:ea typeface="华文中宋" panose="02010600040101010101" pitchFamily="2" charset="-122"/>
              </a:rPr>
              <a:t>各种形式的假设检验，都可以转化为区间估计的问题。</a:t>
            </a:r>
            <a:endParaRPr lang="en-US" altLang="zh-CN" kern="100" dirty="0">
              <a:latin typeface="华文中宋" panose="02010600040101010101" pitchFamily="2" charset="-122"/>
              <a:ea typeface="华文中宋" panose="02010600040101010101" pitchFamily="2" charset="-122"/>
            </a:endParaRPr>
          </a:p>
          <a:p>
            <a:pPr marL="896938" indent="541338"/>
            <a:endParaRPr lang="zh-CN" altLang="zh-CN" sz="2200" kern="1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881989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242308"/>
            <a:ext cx="11633200" cy="1200329"/>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通过样本，估计总体（三）</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假设检验</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sz="2800" kern="100" dirty="0">
                <a:latin typeface="华文中宋" panose="02010600040101010101" pitchFamily="2" charset="-122"/>
                <a:ea typeface="华文中宋" panose="02010600040101010101" pitchFamily="2" charset="-122"/>
              </a:rPr>
              <a:t>四</a:t>
            </a:r>
            <a:r>
              <a:rPr lang="zh-CN" altLang="zh-CN" sz="2800" kern="100" dirty="0">
                <a:latin typeface="华文中宋" panose="02010600040101010101" pitchFamily="2" charset="-122"/>
                <a:ea typeface="华文中宋" panose="02010600040101010101" pitchFamily="2" charset="-122"/>
              </a:rPr>
              <a:t>、假设检验的应用：一个正态总体的假设检验</a:t>
            </a:r>
            <a:endParaRPr lang="en-US" altLang="zh-CN" sz="2800" kern="100" dirty="0">
              <a:latin typeface="华文中宋" panose="02010600040101010101" pitchFamily="2" charset="-122"/>
              <a:ea typeface="华文中宋" panose="02010600040101010101" pitchFamily="2" charset="-122"/>
            </a:endParaRPr>
          </a:p>
        </p:txBody>
      </p:sp>
      <p:pic>
        <p:nvPicPr>
          <p:cNvPr id="4" name="图片 3">
            <a:extLst>
              <a:ext uri="{FF2B5EF4-FFF2-40B4-BE49-F238E27FC236}">
                <a16:creationId xmlns:a16="http://schemas.microsoft.com/office/drawing/2014/main" id="{2E995664-BA62-4822-88FD-3C8672A6D3C3}"/>
              </a:ext>
            </a:extLst>
          </p:cNvPr>
          <p:cNvPicPr>
            <a:picLocks noChangeAspect="1"/>
          </p:cNvPicPr>
          <p:nvPr/>
        </p:nvPicPr>
        <p:blipFill>
          <a:blip r:embed="rId2"/>
          <a:stretch>
            <a:fillRect/>
          </a:stretch>
        </p:blipFill>
        <p:spPr>
          <a:xfrm>
            <a:off x="891395" y="2355251"/>
            <a:ext cx="9995140" cy="4120225"/>
          </a:xfrm>
          <a:prstGeom prst="rect">
            <a:avLst/>
          </a:prstGeom>
        </p:spPr>
      </p:pic>
    </p:spTree>
    <p:extLst>
      <p:ext uri="{BB962C8B-B14F-4D97-AF65-F5344CB8AC3E}">
        <p14:creationId xmlns:p14="http://schemas.microsoft.com/office/powerpoint/2010/main" val="1640698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A014530-527E-4928-A3CF-2EE3C849827B}"/>
              </a:ext>
            </a:extLst>
          </p:cNvPr>
          <p:cNvPicPr>
            <a:picLocks noChangeAspect="1"/>
          </p:cNvPicPr>
          <p:nvPr/>
        </p:nvPicPr>
        <p:blipFill>
          <a:blip r:embed="rId2"/>
          <a:stretch>
            <a:fillRect/>
          </a:stretch>
        </p:blipFill>
        <p:spPr>
          <a:xfrm>
            <a:off x="851137" y="1132936"/>
            <a:ext cx="9615579" cy="5641459"/>
          </a:xfrm>
          <a:prstGeom prst="rect">
            <a:avLst/>
          </a:prstGeom>
        </p:spPr>
      </p:pic>
    </p:spTree>
    <p:extLst>
      <p:ext uri="{BB962C8B-B14F-4D97-AF65-F5344CB8AC3E}">
        <p14:creationId xmlns:p14="http://schemas.microsoft.com/office/powerpoint/2010/main" val="122180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242308"/>
            <a:ext cx="11633200" cy="3046988"/>
          </a:xfrm>
          <a:prstGeom prst="rect">
            <a:avLst/>
          </a:prstGeom>
        </p:spPr>
        <p:txBody>
          <a:bodyPr wrap="square">
            <a:spAutoFit/>
          </a:bodyPr>
          <a:lstStyle/>
          <a:p>
            <a:pPr algn="ctr">
              <a:spcAft>
                <a:spcPts val="0"/>
              </a:spcAft>
            </a:pPr>
            <a:r>
              <a:rPr lang="zh-CN" altLang="zh-CN" sz="2800" b="1" kern="100" dirty="0">
                <a:latin typeface="华文中宋" panose="02010600040101010101" pitchFamily="2" charset="-122"/>
                <a:ea typeface="华文中宋" panose="02010600040101010101" pitchFamily="2" charset="-122"/>
              </a:rPr>
              <a:t>第</a:t>
            </a:r>
            <a:r>
              <a:rPr lang="zh-CN" altLang="en-US" sz="2800" b="1" kern="100" dirty="0">
                <a:latin typeface="华文中宋" panose="02010600040101010101" pitchFamily="2" charset="-122"/>
                <a:ea typeface="华文中宋" panose="02010600040101010101" pitchFamily="2" charset="-122"/>
              </a:rPr>
              <a:t>七</a:t>
            </a:r>
            <a:r>
              <a:rPr lang="zh-CN" altLang="zh-CN" sz="2800" b="1" kern="100" dirty="0">
                <a:latin typeface="华文中宋" panose="02010600040101010101" pitchFamily="2" charset="-122"/>
                <a:ea typeface="华文中宋" panose="02010600040101010101" pitchFamily="2" charset="-122"/>
              </a:rPr>
              <a:t>节</a:t>
            </a:r>
            <a:r>
              <a:rPr lang="en-US" altLang="zh-CN" sz="2800" b="1" kern="100" dirty="0">
                <a:latin typeface="华文中宋" panose="02010600040101010101" pitchFamily="2" charset="-122"/>
                <a:ea typeface="华文中宋" panose="02010600040101010101" pitchFamily="2" charset="-122"/>
              </a:rPr>
              <a:t>  </a:t>
            </a:r>
            <a:r>
              <a:rPr lang="zh-CN" altLang="en-US" sz="2800" b="1" kern="100" dirty="0">
                <a:latin typeface="华文中宋" panose="02010600040101010101" pitchFamily="2" charset="-122"/>
                <a:ea typeface="华文中宋" panose="02010600040101010101" pitchFamily="2" charset="-122"/>
              </a:rPr>
              <a:t>通过样本，估计总体（三）</a:t>
            </a:r>
            <a:r>
              <a:rPr lang="en-US" altLang="zh-CN" sz="2800" b="1" kern="100" dirty="0">
                <a:latin typeface="华文中宋" panose="02010600040101010101" pitchFamily="2" charset="-122"/>
                <a:ea typeface="华文中宋" panose="02010600040101010101" pitchFamily="2" charset="-122"/>
              </a:rPr>
              <a:t>——</a:t>
            </a:r>
            <a:r>
              <a:rPr lang="zh-CN" altLang="en-US" sz="2800" b="1" kern="100" dirty="0">
                <a:latin typeface="华文中宋" panose="02010600040101010101" pitchFamily="2" charset="-122"/>
                <a:ea typeface="华文中宋" panose="02010600040101010101" pitchFamily="2" charset="-122"/>
              </a:rPr>
              <a:t>假设检验</a:t>
            </a:r>
            <a:endParaRPr lang="en-US" altLang="zh-CN" sz="2800" b="1" kern="100" dirty="0">
              <a:latin typeface="华文中宋" panose="02010600040101010101" pitchFamily="2" charset="-122"/>
              <a:ea typeface="华文中宋" panose="02010600040101010101" pitchFamily="2" charset="-122"/>
            </a:endParaRPr>
          </a:p>
          <a:p>
            <a:pPr algn="ctr">
              <a:spcAft>
                <a:spcPts val="0"/>
              </a:spcAft>
            </a:pPr>
            <a:endParaRPr lang="zh-CN" altLang="zh-CN" sz="1600" b="1" kern="100" dirty="0">
              <a:latin typeface="华文中宋" panose="02010600040101010101" pitchFamily="2" charset="-122"/>
              <a:ea typeface="华文中宋" panose="02010600040101010101" pitchFamily="2" charset="-122"/>
            </a:endParaRPr>
          </a:p>
          <a:p>
            <a:pPr marL="896938"/>
            <a:r>
              <a:rPr lang="zh-CN" altLang="en-US" sz="2800" kern="100" dirty="0">
                <a:latin typeface="华文中宋" panose="02010600040101010101" pitchFamily="2" charset="-122"/>
                <a:ea typeface="华文中宋" panose="02010600040101010101" pitchFamily="2" charset="-122"/>
              </a:rPr>
              <a:t>五</a:t>
            </a:r>
            <a:r>
              <a:rPr lang="zh-CN" altLang="zh-CN" sz="2800" kern="100" dirty="0">
                <a:latin typeface="华文中宋" panose="02010600040101010101" pitchFamily="2" charset="-122"/>
                <a:ea typeface="华文中宋" panose="02010600040101010101" pitchFamily="2" charset="-122"/>
              </a:rPr>
              <a:t>、</a:t>
            </a:r>
            <a:r>
              <a:rPr lang="zh-CN" altLang="zh-CN" sz="2800" dirty="0">
                <a:latin typeface="华文中宋" panose="02010600040101010101" pitchFamily="2" charset="-122"/>
                <a:ea typeface="华文中宋" panose="02010600040101010101" pitchFamily="2" charset="-122"/>
              </a:rPr>
              <a:t> “小概率原理”在假设检验中的应用</a:t>
            </a:r>
            <a:endParaRPr lang="en-US" altLang="zh-CN" sz="2800" dirty="0">
              <a:latin typeface="华文中宋" panose="02010600040101010101" pitchFamily="2" charset="-122"/>
              <a:ea typeface="华文中宋" panose="02010600040101010101" pitchFamily="2" charset="-122"/>
            </a:endParaRPr>
          </a:p>
          <a:p>
            <a:pPr marL="896938" indent="719138"/>
            <a:r>
              <a:rPr lang="zh-CN" altLang="zh-CN" dirty="0">
                <a:latin typeface="华文中宋" panose="02010600040101010101" pitchFamily="2" charset="-122"/>
                <a:ea typeface="华文中宋" panose="02010600040101010101" pitchFamily="2" charset="-122"/>
              </a:rPr>
              <a:t>数理统计中的“小概率原理”认为：概率很小的事件在一次抽样检验中几乎是不可能发生的。我们进行各种假设检验的依据就是“小概率原理”，如果根据原假设，推出了一个违背此原理的结论，我们就必须拒绝</a:t>
            </a:r>
            <a:r>
              <a:rPr lang="zh-CN" altLang="en-US" dirty="0">
                <a:latin typeface="华文中宋" panose="02010600040101010101" pitchFamily="2" charset="-122"/>
                <a:ea typeface="华文中宋" panose="02010600040101010101" pitchFamily="2" charset="-122"/>
              </a:rPr>
              <a:t>它。</a:t>
            </a:r>
            <a:r>
              <a:rPr lang="zh-CN" altLang="zh-CN" dirty="0">
                <a:latin typeface="华文中宋" panose="02010600040101010101" pitchFamily="2" charset="-122"/>
                <a:ea typeface="华文中宋" panose="02010600040101010101" pitchFamily="2" charset="-122"/>
              </a:rPr>
              <a:t>所谓检验水平，就是对什么是小概率事件做出的量的规定</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marL="896938" indent="719138"/>
            <a:endParaRPr lang="en-US" altLang="zh-CN"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460804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BF54A9-1EBD-49A3-BF6D-00B65FB19F4B}"/>
              </a:ext>
            </a:extLst>
          </p:cNvPr>
          <p:cNvSpPr/>
          <p:nvPr/>
        </p:nvSpPr>
        <p:spPr>
          <a:xfrm>
            <a:off x="0" y="1403334"/>
            <a:ext cx="11633200" cy="4955203"/>
          </a:xfrm>
          <a:prstGeom prst="rect">
            <a:avLst/>
          </a:prstGeom>
        </p:spPr>
        <p:txBody>
          <a:bodyPr wrap="square">
            <a:spAutoFit/>
          </a:bodyPr>
          <a:lstStyle/>
          <a:p>
            <a:pPr algn="ctr">
              <a:spcAft>
                <a:spcPts val="0"/>
              </a:spcAft>
            </a:pPr>
            <a:r>
              <a:rPr lang="zh-CN" altLang="en-US" sz="3600" b="1" kern="100" dirty="0">
                <a:latin typeface="华文中宋" panose="02010600040101010101" pitchFamily="2" charset="-122"/>
                <a:ea typeface="华文中宋" panose="02010600040101010101" pitchFamily="2" charset="-122"/>
              </a:rPr>
              <a:t>总</a:t>
            </a:r>
            <a:r>
              <a:rPr lang="en-US" altLang="zh-CN" sz="3600" b="1" kern="100" dirty="0">
                <a:latin typeface="华文中宋" panose="02010600040101010101" pitchFamily="2" charset="-122"/>
                <a:ea typeface="华文中宋" panose="02010600040101010101" pitchFamily="2" charset="-122"/>
              </a:rPr>
              <a:t>	</a:t>
            </a:r>
            <a:r>
              <a:rPr lang="zh-CN" altLang="en-US" sz="3600" b="1" kern="100" dirty="0">
                <a:latin typeface="华文中宋" panose="02010600040101010101" pitchFamily="2" charset="-122"/>
                <a:ea typeface="华文中宋" panose="02010600040101010101" pitchFamily="2" charset="-122"/>
              </a:rPr>
              <a:t>结</a:t>
            </a:r>
            <a:endParaRPr lang="zh-CN" altLang="zh-CN" sz="2800" b="1" kern="100" dirty="0">
              <a:latin typeface="华文中宋" panose="02010600040101010101" pitchFamily="2" charset="-122"/>
              <a:ea typeface="华文中宋" panose="02010600040101010101" pitchFamily="2" charset="-122"/>
            </a:endParaRPr>
          </a:p>
          <a:p>
            <a:pPr marL="804863" indent="811213"/>
            <a:r>
              <a:rPr lang="en-US" altLang="zh-CN" sz="2800" dirty="0">
                <a:latin typeface="华文中宋" panose="02010600040101010101" pitchFamily="2" charset="-122"/>
                <a:ea typeface="华文中宋" panose="02010600040101010101" pitchFamily="2" charset="-122"/>
              </a:rPr>
              <a:t>1.</a:t>
            </a:r>
            <a:r>
              <a:rPr lang="zh-CN" altLang="zh-CN" sz="2800" dirty="0">
                <a:latin typeface="华文中宋" panose="02010600040101010101" pitchFamily="2" charset="-122"/>
                <a:ea typeface="华文中宋" panose="02010600040101010101" pitchFamily="2" charset="-122"/>
              </a:rPr>
              <a:t>数理统计研究的核心问题是如何从样本来推断总体的性质。作为观察者，我们对总体的状况往往是不了解的，所能做到的只是对总体进行随机抽样，从而获得一组样本，再通过对这组样本的研究，进而估计总体的各种属性</a:t>
            </a:r>
            <a:r>
              <a:rPr lang="en-US" altLang="zh-CN" sz="2800" dirty="0">
                <a:latin typeface="华文中宋" panose="02010600040101010101" pitchFamily="2" charset="-122"/>
                <a:ea typeface="华文中宋" panose="02010600040101010101" pitchFamily="2" charset="-122"/>
              </a:rPr>
              <a:t>(</a:t>
            </a:r>
            <a:r>
              <a:rPr lang="zh-CN" altLang="zh-CN" sz="2800" dirty="0">
                <a:latin typeface="华文中宋" panose="02010600040101010101" pitchFamily="2" charset="-122"/>
                <a:ea typeface="华文中宋" panose="02010600040101010101" pitchFamily="2" charset="-122"/>
              </a:rPr>
              <a:t>参见图</a:t>
            </a:r>
            <a:r>
              <a:rPr lang="en-US" altLang="zh-CN" sz="2800" dirty="0">
                <a:latin typeface="华文中宋" panose="02010600040101010101" pitchFamily="2" charset="-122"/>
                <a:ea typeface="华文中宋" panose="02010600040101010101" pitchFamily="2" charset="-122"/>
              </a:rPr>
              <a:t>1.2)</a:t>
            </a:r>
            <a:r>
              <a:rPr lang="zh-CN" altLang="zh-CN" sz="2800" dirty="0">
                <a:latin typeface="华文中宋" panose="02010600040101010101" pitchFamily="2" charset="-122"/>
                <a:ea typeface="华文中宋" panose="02010600040101010101" pitchFamily="2" charset="-122"/>
              </a:rPr>
              <a:t>。样本是总体的一部分，图上的箭头表示了我们的研究方向。我们的各种研究，都是基于样本之上的。</a:t>
            </a:r>
          </a:p>
          <a:p>
            <a:pPr marL="804863" indent="811213"/>
            <a:r>
              <a:rPr lang="en-US" altLang="zh-CN" sz="2800" dirty="0">
                <a:latin typeface="华文中宋" panose="02010600040101010101" pitchFamily="2" charset="-122"/>
                <a:ea typeface="华文中宋" panose="02010600040101010101" pitchFamily="2" charset="-122"/>
              </a:rPr>
              <a:t>2.</a:t>
            </a:r>
            <a:r>
              <a:rPr lang="zh-CN" altLang="zh-CN" sz="2800" dirty="0">
                <a:latin typeface="华文中宋" panose="02010600040101010101" pitchFamily="2" charset="-122"/>
                <a:ea typeface="华文中宋" panose="02010600040101010101" pitchFamily="2" charset="-122"/>
              </a:rPr>
              <a:t>为了描述统计总体，我们引入了随机变量。</a:t>
            </a:r>
            <a:r>
              <a:rPr lang="zh-CN" altLang="en-US" sz="2800" dirty="0">
                <a:latin typeface="华文中宋" panose="02010600040101010101" pitchFamily="2" charset="-122"/>
                <a:ea typeface="华文中宋" panose="02010600040101010101" pitchFamily="2" charset="-122"/>
              </a:rPr>
              <a:t>通过</a:t>
            </a:r>
            <a:r>
              <a:rPr lang="zh-CN" altLang="zh-CN" sz="2800" dirty="0">
                <a:latin typeface="华文中宋" panose="02010600040101010101" pitchFamily="2" charset="-122"/>
                <a:ea typeface="华文中宋" panose="02010600040101010101" pitchFamily="2" charset="-122"/>
              </a:rPr>
              <a:t>随机变量</a:t>
            </a:r>
            <a:r>
              <a:rPr lang="zh-CN" altLang="en-US" sz="2800" dirty="0">
                <a:latin typeface="华文中宋" panose="02010600040101010101" pitchFamily="2" charset="-122"/>
                <a:ea typeface="华文中宋" panose="02010600040101010101" pitchFamily="2" charset="-122"/>
              </a:rPr>
              <a:t>的分布函数进行研究，进而</a:t>
            </a:r>
            <a:r>
              <a:rPr lang="zh-CN" altLang="zh-CN" sz="2800" dirty="0">
                <a:latin typeface="华文中宋" panose="02010600040101010101" pitchFamily="2" charset="-122"/>
                <a:ea typeface="华文中宋" panose="02010600040101010101" pitchFamily="2" charset="-122"/>
              </a:rPr>
              <a:t>对总体进行全面的描述。</a:t>
            </a:r>
          </a:p>
          <a:p>
            <a:pPr marL="804863" indent="811213"/>
            <a:r>
              <a:rPr lang="en-US" altLang="zh-CN" sz="2800" dirty="0">
                <a:latin typeface="华文中宋" panose="02010600040101010101" pitchFamily="2" charset="-122"/>
                <a:ea typeface="华文中宋" panose="02010600040101010101" pitchFamily="2" charset="-122"/>
              </a:rPr>
              <a:t>3.</a:t>
            </a:r>
            <a:r>
              <a:rPr lang="zh-CN" altLang="zh-CN" sz="2800" dirty="0">
                <a:latin typeface="华文中宋" panose="02010600040101010101" pitchFamily="2" charset="-122"/>
                <a:ea typeface="华文中宋" panose="02010600040101010101" pitchFamily="2" charset="-122"/>
              </a:rPr>
              <a:t>总体就是一个随机变量。</a:t>
            </a:r>
          </a:p>
          <a:p>
            <a:pPr marL="896938" indent="719138"/>
            <a:endParaRPr lang="en-US" altLang="zh-CN" sz="2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717365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CFC891-36DA-4E26-83F8-ED57A576C2E0}"/>
              </a:ext>
            </a:extLst>
          </p:cNvPr>
          <p:cNvSpPr/>
          <p:nvPr/>
        </p:nvSpPr>
        <p:spPr>
          <a:xfrm>
            <a:off x="839638" y="1606487"/>
            <a:ext cx="10570233" cy="4832092"/>
          </a:xfrm>
          <a:prstGeom prst="rect">
            <a:avLst/>
          </a:prstGeom>
        </p:spPr>
        <p:txBody>
          <a:bodyPr wrap="square">
            <a:spAutoFit/>
          </a:bodyPr>
          <a:lstStyle/>
          <a:p>
            <a:pPr indent="719138" algn="just">
              <a:spcAft>
                <a:spcPts val="0"/>
              </a:spcAft>
            </a:pPr>
            <a:r>
              <a:rPr lang="en-US" altLang="zh-CN" sz="2800" kern="100" dirty="0">
                <a:latin typeface="华文中宋" panose="02010600040101010101" pitchFamily="2" charset="-122"/>
                <a:ea typeface="华文中宋" panose="02010600040101010101" pitchFamily="2" charset="-122"/>
              </a:rPr>
              <a:t>4.</a:t>
            </a:r>
            <a:r>
              <a:rPr lang="zh-CN" altLang="zh-CN" sz="2800" kern="100" dirty="0">
                <a:latin typeface="华文中宋" panose="02010600040101010101" pitchFamily="2" charset="-122"/>
                <a:ea typeface="华文中宋" panose="02010600040101010101" pitchFamily="2" charset="-122"/>
              </a:rPr>
              <a:t>对通过点估法得到的参数估计量，我们常常用假设检验来检验其合理性，同时也用估计量的特性对其进行衡量。一般认为，一个点估计提供的估计量，应当首先具备一个好的估计量所必须具备的特性，如无偏性和有效性；其次应通过对它的显著性检验</a:t>
            </a:r>
            <a:r>
              <a:rPr lang="en-US" altLang="zh-CN" sz="2800" kern="100" dirty="0">
                <a:latin typeface="华文中宋" panose="02010600040101010101" pitchFamily="2" charset="-122"/>
                <a:ea typeface="华文中宋" panose="02010600040101010101" pitchFamily="2" charset="-122"/>
              </a:rPr>
              <a:t>(</a:t>
            </a:r>
            <a:r>
              <a:rPr lang="zh-CN" altLang="zh-CN" sz="2800" kern="100" dirty="0">
                <a:latin typeface="华文中宋" panose="02010600040101010101" pitchFamily="2" charset="-122"/>
                <a:ea typeface="华文中宋" panose="02010600040101010101" pitchFamily="2" charset="-122"/>
              </a:rPr>
              <a:t>即假设检验</a:t>
            </a:r>
            <a:r>
              <a:rPr lang="en-US" altLang="zh-CN" sz="2800" kern="100" dirty="0">
                <a:latin typeface="华文中宋" panose="02010600040101010101" pitchFamily="2" charset="-122"/>
                <a:ea typeface="华文中宋" panose="02010600040101010101" pitchFamily="2" charset="-122"/>
              </a:rPr>
              <a:t>)</a:t>
            </a:r>
            <a:r>
              <a:rPr lang="zh-CN" altLang="zh-CN" sz="2800" kern="100" dirty="0">
                <a:latin typeface="华文中宋" panose="02010600040101010101" pitchFamily="2" charset="-122"/>
                <a:ea typeface="华文中宋" panose="02010600040101010101" pitchFamily="2" charset="-122"/>
              </a:rPr>
              <a:t>；而后才可以被看成总体参数的一个合理估计量。</a:t>
            </a:r>
            <a:endParaRPr lang="en-US" altLang="zh-CN" sz="2800" kern="100" dirty="0">
              <a:latin typeface="华文中宋" panose="02010600040101010101" pitchFamily="2" charset="-122"/>
              <a:ea typeface="华文中宋" panose="02010600040101010101" pitchFamily="2" charset="-122"/>
            </a:endParaRPr>
          </a:p>
          <a:p>
            <a:pPr indent="719138" algn="just">
              <a:spcAft>
                <a:spcPts val="0"/>
              </a:spcAft>
            </a:pPr>
            <a:r>
              <a:rPr lang="en-US" altLang="zh-CN" sz="2800" kern="100" dirty="0">
                <a:latin typeface="华文中宋" panose="02010600040101010101" pitchFamily="2" charset="-122"/>
                <a:ea typeface="华文中宋" panose="02010600040101010101" pitchFamily="2" charset="-122"/>
              </a:rPr>
              <a:t>5.</a:t>
            </a:r>
            <a:r>
              <a:rPr lang="zh-CN" altLang="zh-CN" sz="2800" kern="100" dirty="0">
                <a:latin typeface="华文中宋" panose="02010600040101010101" pitchFamily="2" charset="-122"/>
                <a:ea typeface="华文中宋" panose="02010600040101010101" pitchFamily="2" charset="-122"/>
              </a:rPr>
              <a:t>区间估计和假设检验是从不同角度阐述同一统计方法，具有同质性。</a:t>
            </a:r>
            <a:endParaRPr lang="en-US" altLang="zh-CN" sz="2800" kern="100" dirty="0">
              <a:latin typeface="华文中宋" panose="02010600040101010101" pitchFamily="2" charset="-122"/>
              <a:ea typeface="华文中宋" panose="02010600040101010101" pitchFamily="2" charset="-122"/>
            </a:endParaRPr>
          </a:p>
          <a:p>
            <a:pPr indent="719138" algn="just">
              <a:spcAft>
                <a:spcPts val="0"/>
              </a:spcAft>
            </a:pPr>
            <a:r>
              <a:rPr lang="en-US" altLang="zh-CN" sz="2800" kern="100" dirty="0">
                <a:latin typeface="华文中宋" panose="02010600040101010101" pitchFamily="2" charset="-122"/>
                <a:ea typeface="华文中宋" panose="02010600040101010101" pitchFamily="2" charset="-122"/>
              </a:rPr>
              <a:t>6.</a:t>
            </a:r>
            <a:r>
              <a:rPr lang="zh-CN" altLang="zh-CN" sz="2800" kern="100" dirty="0">
                <a:latin typeface="华文中宋" panose="02010600040101010101" pitchFamily="2" charset="-122"/>
                <a:ea typeface="华文中宋" panose="02010600040101010101" pitchFamily="2" charset="-122"/>
              </a:rPr>
              <a:t>我们在区间估计和假设检验中，广泛地应用了定理</a:t>
            </a:r>
            <a:r>
              <a:rPr lang="en-US" altLang="zh-CN" sz="2800" kern="100" dirty="0">
                <a:latin typeface="华文中宋" panose="02010600040101010101" pitchFamily="2" charset="-122"/>
                <a:ea typeface="华文中宋" panose="02010600040101010101" pitchFamily="2" charset="-122"/>
              </a:rPr>
              <a:t>1.5.13</a:t>
            </a:r>
            <a:r>
              <a:rPr lang="zh-CN" altLang="zh-CN" sz="2800" kern="100" dirty="0">
                <a:latin typeface="华文中宋" panose="02010600040101010101" pitchFamily="2" charset="-122"/>
                <a:ea typeface="华文中宋" panose="02010600040101010101" pitchFamily="2" charset="-122"/>
              </a:rPr>
              <a:t>～</a:t>
            </a:r>
            <a:r>
              <a:rPr lang="en-US" altLang="zh-CN" sz="2800" kern="100" dirty="0">
                <a:latin typeface="华文中宋" panose="02010600040101010101" pitchFamily="2" charset="-122"/>
                <a:ea typeface="华文中宋" panose="02010600040101010101" pitchFamily="2" charset="-122"/>
              </a:rPr>
              <a:t>1.5.17</a:t>
            </a:r>
            <a:r>
              <a:rPr lang="zh-CN" altLang="zh-CN" sz="2800" kern="100" dirty="0">
                <a:latin typeface="华文中宋" panose="02010600040101010101" pitchFamily="2" charset="-122"/>
                <a:ea typeface="华文中宋" panose="02010600040101010101" pitchFamily="2" charset="-122"/>
              </a:rPr>
              <a:t>的结论。这是因为正是这五个定理给出了母体分布和样本分布之间的关系，它们是在我们已知的样本和我们未知的母体之间相互联系的桥梁。</a:t>
            </a:r>
            <a:endParaRPr lang="zh-CN" altLang="en-US" sz="2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003956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B7C81C-39C6-41B1-8083-DD8115DACD1B}"/>
              </a:ext>
            </a:extLst>
          </p:cNvPr>
          <p:cNvSpPr/>
          <p:nvPr/>
        </p:nvSpPr>
        <p:spPr>
          <a:xfrm>
            <a:off x="0" y="1178868"/>
            <a:ext cx="12192000" cy="523220"/>
          </a:xfrm>
          <a:prstGeom prst="rect">
            <a:avLst/>
          </a:prstGeom>
        </p:spPr>
        <p:txBody>
          <a:bodyPr wrap="square">
            <a:spAutoFit/>
          </a:bodyPr>
          <a:lstStyle/>
          <a:p>
            <a:pPr algn="ctr"/>
            <a:r>
              <a:rPr lang="zh-CN" altLang="en-US" sz="2800" b="1" dirty="0">
                <a:latin typeface="华文中宋" panose="02010600040101010101" pitchFamily="2" charset="-122"/>
                <a:ea typeface="华文中宋" panose="02010600040101010101" pitchFamily="2" charset="-122"/>
              </a:rPr>
              <a:t>第一节</a:t>
            </a:r>
            <a:r>
              <a:rPr lang="en-US" altLang="zh-CN" sz="2800" b="1" dirty="0">
                <a:latin typeface="华文中宋" panose="02010600040101010101" pitchFamily="2" charset="-122"/>
                <a:ea typeface="华文中宋" panose="02010600040101010101" pitchFamily="2" charset="-122"/>
              </a:rPr>
              <a:t>	</a:t>
            </a:r>
            <a:r>
              <a:rPr lang="zh-CN" altLang="en-US" sz="2800" b="1" dirty="0">
                <a:latin typeface="华文中宋" panose="02010600040101010101" pitchFamily="2" charset="-122"/>
                <a:ea typeface="华文中宋" panose="02010600040101010101" pitchFamily="2" charset="-122"/>
              </a:rPr>
              <a:t>总体与样本</a:t>
            </a:r>
            <a:endParaRPr lang="en-US" altLang="zh-CN" sz="2800" b="1" dirty="0">
              <a:latin typeface="华文中宋" panose="02010600040101010101" pitchFamily="2" charset="-122"/>
              <a:ea typeface="华文中宋" panose="02010600040101010101" pitchFamily="2" charset="-122"/>
            </a:endParaRPr>
          </a:p>
        </p:txBody>
      </p:sp>
      <p:sp>
        <p:nvSpPr>
          <p:cNvPr id="3" name="矩形 2">
            <a:extLst>
              <a:ext uri="{FF2B5EF4-FFF2-40B4-BE49-F238E27FC236}">
                <a16:creationId xmlns:a16="http://schemas.microsoft.com/office/drawing/2014/main" id="{841D84F4-2856-4BA7-904D-4DDD14C6AB16}"/>
              </a:ext>
            </a:extLst>
          </p:cNvPr>
          <p:cNvSpPr/>
          <p:nvPr/>
        </p:nvSpPr>
        <p:spPr>
          <a:xfrm>
            <a:off x="600074" y="1893480"/>
            <a:ext cx="10918826" cy="3416320"/>
          </a:xfrm>
          <a:prstGeom prst="rect">
            <a:avLst/>
          </a:prstGeom>
        </p:spPr>
        <p:txBody>
          <a:bodyPr wrap="square">
            <a:spAutoFit/>
          </a:bodyPr>
          <a:lstStyle/>
          <a:p>
            <a:pPr indent="628650" algn="just">
              <a:spcAft>
                <a:spcPts val="0"/>
              </a:spcAft>
            </a:pPr>
            <a:r>
              <a:rPr lang="zh-CN" altLang="zh-CN" b="1" kern="100" dirty="0">
                <a:ea typeface="黑体" panose="02010609060101010101" pitchFamily="49" charset="-122"/>
              </a:rPr>
              <a:t>定义</a:t>
            </a:r>
            <a:r>
              <a:rPr lang="en-US" altLang="zh-CN" b="1" kern="100" dirty="0">
                <a:ea typeface="黑体" panose="02010609060101010101" pitchFamily="49" charset="-122"/>
              </a:rPr>
              <a:t>1.1.1 </a:t>
            </a:r>
            <a:r>
              <a:rPr lang="zh-CN" altLang="zh-CN" b="1" kern="100" dirty="0">
                <a:ea typeface="黑体" panose="02010609060101010101" pitchFamily="49" charset="-122"/>
              </a:rPr>
              <a:t>研究对象的全体称为总体或母体，组成总体的每个基本单位称为个体。</a:t>
            </a:r>
            <a:r>
              <a:rPr lang="en-US" altLang="zh-CN" kern="100" dirty="0">
                <a:ea typeface="宋体" panose="02010600030101010101" pitchFamily="2" charset="-122"/>
              </a:rPr>
              <a:t> </a:t>
            </a:r>
            <a:endParaRPr lang="zh-CN" altLang="zh-CN" kern="100" dirty="0">
              <a:ea typeface="宋体" panose="02010600030101010101" pitchFamily="2" charset="-122"/>
            </a:endParaRPr>
          </a:p>
          <a:p>
            <a:pPr indent="628650" algn="just">
              <a:spcAft>
                <a:spcPts val="0"/>
              </a:spcAft>
            </a:pPr>
            <a:r>
              <a:rPr lang="zh-CN" altLang="zh-CN" kern="100" dirty="0">
                <a:ea typeface="宋体" panose="02010600030101010101" pitchFamily="2" charset="-122"/>
              </a:rPr>
              <a:t>注意：</a:t>
            </a:r>
          </a:p>
          <a:p>
            <a:pPr indent="628650" algn="just">
              <a:spcAft>
                <a:spcPts val="0"/>
              </a:spcAft>
            </a:pPr>
            <a:r>
              <a:rPr lang="en-US" altLang="zh-CN" kern="100" dirty="0">
                <a:ea typeface="宋体" panose="02010600030101010101" pitchFamily="2" charset="-122"/>
              </a:rPr>
              <a:t>1.</a:t>
            </a:r>
            <a:r>
              <a:rPr lang="zh-CN" altLang="zh-CN" kern="100" dirty="0">
                <a:ea typeface="宋体" panose="02010600030101010101" pitchFamily="2" charset="-122"/>
              </a:rPr>
              <a:t>总体根据所包含的个体数目可分为：有限总体和无限总体。</a:t>
            </a:r>
          </a:p>
          <a:p>
            <a:pPr indent="628650" algn="just">
              <a:spcAft>
                <a:spcPts val="0"/>
              </a:spcAft>
            </a:pPr>
            <a:r>
              <a:rPr lang="en-US" altLang="zh-CN" kern="100" dirty="0">
                <a:ea typeface="宋体" panose="02010600030101010101" pitchFamily="2" charset="-122"/>
              </a:rPr>
              <a:t>2.</a:t>
            </a:r>
            <a:r>
              <a:rPr lang="zh-CN" altLang="zh-CN" kern="100" dirty="0">
                <a:ea typeface="宋体" panose="02010600030101010101" pitchFamily="2" charset="-122"/>
              </a:rPr>
              <a:t>总体中的每一个体，具有共同的可观察特征，也就是说，有相同的数据产生过程。我们把这种特征作为不同总体的区别指标。</a:t>
            </a:r>
          </a:p>
          <a:p>
            <a:pPr indent="628650" algn="just">
              <a:spcAft>
                <a:spcPts val="0"/>
              </a:spcAft>
            </a:pPr>
            <a:r>
              <a:rPr lang="en-US" altLang="zh-CN" kern="100" dirty="0">
                <a:ea typeface="宋体" panose="02010600030101010101" pitchFamily="2" charset="-122"/>
              </a:rPr>
              <a:t>3.</a:t>
            </a:r>
            <a:r>
              <a:rPr lang="zh-CN" altLang="zh-CN" kern="100" dirty="0">
                <a:ea typeface="宋体" panose="02010600030101010101" pitchFamily="2" charset="-122"/>
              </a:rPr>
              <a:t>量度同一对象所得到的数据，也构成一种类型的总体。这种总体中的数据之所以不同，是因为测量误差的存在。</a:t>
            </a:r>
            <a:endParaRPr lang="en-US" altLang="zh-CN" kern="100" dirty="0">
              <a:ea typeface="宋体" panose="02010600030101010101" pitchFamily="2" charset="-122"/>
            </a:endParaRPr>
          </a:p>
          <a:p>
            <a:pPr indent="628650" algn="just">
              <a:spcAft>
                <a:spcPts val="0"/>
              </a:spcAft>
            </a:pPr>
            <a:r>
              <a:rPr lang="en-US" altLang="zh-CN" kern="100" dirty="0">
                <a:ea typeface="宋体" panose="02010600030101010101" pitchFamily="2" charset="-122"/>
              </a:rPr>
              <a:t>4.</a:t>
            </a:r>
            <a:r>
              <a:rPr lang="zh-CN" altLang="zh-CN" kern="100" dirty="0">
                <a:ea typeface="宋体" panose="02010600030101010101" pitchFamily="2" charset="-122"/>
              </a:rPr>
              <a:t>表现总体状况的某一个或某几个数量特征在总体中依不同概率取不同值。</a:t>
            </a:r>
          </a:p>
        </p:txBody>
      </p:sp>
    </p:spTree>
    <p:extLst>
      <p:ext uri="{BB962C8B-B14F-4D97-AF65-F5344CB8AC3E}">
        <p14:creationId xmlns:p14="http://schemas.microsoft.com/office/powerpoint/2010/main" val="2139104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41D84F4-2856-4BA7-904D-4DDD14C6AB16}"/>
              </a:ext>
            </a:extLst>
          </p:cNvPr>
          <p:cNvSpPr/>
          <p:nvPr/>
        </p:nvSpPr>
        <p:spPr>
          <a:xfrm>
            <a:off x="715962" y="2439580"/>
            <a:ext cx="10760075" cy="1569660"/>
          </a:xfrm>
          <a:prstGeom prst="rect">
            <a:avLst/>
          </a:prstGeom>
        </p:spPr>
        <p:txBody>
          <a:bodyPr wrap="square">
            <a:spAutoFit/>
          </a:bodyPr>
          <a:lstStyle/>
          <a:p>
            <a:pPr indent="628650" algn="just">
              <a:spcAft>
                <a:spcPts val="0"/>
              </a:spcAft>
            </a:pPr>
            <a:r>
              <a:rPr lang="zh-CN" altLang="zh-CN" b="1" kern="100" dirty="0">
                <a:ea typeface="黑体" panose="02010609060101010101" pitchFamily="49" charset="-122"/>
              </a:rPr>
              <a:t>定义</a:t>
            </a:r>
            <a:r>
              <a:rPr lang="en-US" altLang="zh-CN" b="1" kern="100" dirty="0">
                <a:ea typeface="黑体" panose="02010609060101010101" pitchFamily="49" charset="-122"/>
              </a:rPr>
              <a:t>1.1.2 </a:t>
            </a:r>
            <a:r>
              <a:rPr lang="zh-CN" altLang="zh-CN" b="1" kern="100" dirty="0">
                <a:ea typeface="黑体" panose="02010609060101010101" pitchFamily="49" charset="-122"/>
              </a:rPr>
              <a:t>总体中抽出若干个体而组成的集体，称为样本。样本中所含个体的个数，称为样本容量。</a:t>
            </a:r>
          </a:p>
          <a:p>
            <a:pPr indent="628650" algn="just">
              <a:spcAft>
                <a:spcPts val="0"/>
              </a:spcAft>
            </a:pPr>
            <a:r>
              <a:rPr lang="zh-CN" altLang="zh-CN" b="1" kern="100" dirty="0">
                <a:latin typeface="+mn-ea"/>
                <a:ea typeface="+mn-ea"/>
              </a:rPr>
              <a:t>这里注意，在进行抽样时，样本的选取必须是随机的，即总体中每一个体有同样的机会被选入样本。</a:t>
            </a:r>
          </a:p>
        </p:txBody>
      </p:sp>
    </p:spTree>
    <p:extLst>
      <p:ext uri="{BB962C8B-B14F-4D97-AF65-F5344CB8AC3E}">
        <p14:creationId xmlns:p14="http://schemas.microsoft.com/office/powerpoint/2010/main" val="1807164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9CF5ADA-3D28-48A4-AC63-B7B5E8E19540}"/>
              </a:ext>
            </a:extLst>
          </p:cNvPr>
          <p:cNvSpPr/>
          <p:nvPr/>
        </p:nvSpPr>
        <p:spPr>
          <a:xfrm>
            <a:off x="715962" y="1348590"/>
            <a:ext cx="10636249" cy="2739211"/>
          </a:xfrm>
          <a:prstGeom prst="rect">
            <a:avLst/>
          </a:prstGeom>
        </p:spPr>
        <p:txBody>
          <a:bodyPr wrap="square">
            <a:spAutoFit/>
          </a:bodyPr>
          <a:lstStyle/>
          <a:p>
            <a:pPr indent="267970" algn="just">
              <a:spcAft>
                <a:spcPts val="0"/>
              </a:spcAft>
            </a:pPr>
            <a:r>
              <a:rPr lang="en-US" altLang="zh-CN" b="1" kern="100" dirty="0">
                <a:ea typeface="黑体" panose="02010609060101010101" pitchFamily="49" charset="-122"/>
              </a:rPr>
              <a:t>    </a:t>
            </a:r>
            <a:r>
              <a:rPr lang="zh-CN" altLang="zh-CN" b="1" kern="100" dirty="0">
                <a:ea typeface="黑体" panose="02010609060101010101" pitchFamily="49" charset="-122"/>
              </a:rPr>
              <a:t>随机变量</a:t>
            </a:r>
            <a:r>
              <a:rPr lang="zh-CN" altLang="en-US" b="1" kern="100" dirty="0">
                <a:ea typeface="黑体" panose="02010609060101010101" pitchFamily="49" charset="-122"/>
              </a:rPr>
              <a:t>是实值函数，反映了从随机事件集合到实轴的映射关系，</a:t>
            </a:r>
            <a:r>
              <a:rPr lang="zh-CN" altLang="zh-CN" b="1" kern="100" dirty="0">
                <a:ea typeface="黑体" panose="02010609060101010101" pitchFamily="49" charset="-122"/>
              </a:rPr>
              <a:t>根据概率的不同而取不同数值的变量</a:t>
            </a:r>
            <a:r>
              <a:rPr lang="zh-CN" altLang="en-US" b="1" kern="100" dirty="0">
                <a:ea typeface="黑体" panose="02010609060101010101" pitchFamily="49" charset="-122"/>
              </a:rPr>
              <a:t>。</a:t>
            </a:r>
            <a:endParaRPr lang="en-US" altLang="zh-CN" b="1" kern="100" dirty="0">
              <a:ea typeface="黑体" panose="02010609060101010101" pitchFamily="49" charset="-122"/>
            </a:endParaRPr>
          </a:p>
          <a:p>
            <a:pPr indent="266700" algn="just">
              <a:spcAft>
                <a:spcPts val="0"/>
              </a:spcAft>
            </a:pPr>
            <a:r>
              <a:rPr lang="en-US" altLang="zh-CN" kern="100" dirty="0">
                <a:ea typeface="宋体" panose="02010600030101010101" pitchFamily="2" charset="-122"/>
              </a:rPr>
              <a:t>    </a:t>
            </a:r>
            <a:r>
              <a:rPr lang="zh-CN" altLang="zh-CN" sz="2000" kern="100" dirty="0">
                <a:ea typeface="宋体" panose="02010600030101010101" pitchFamily="2" charset="-122"/>
              </a:rPr>
              <a:t>注意：</a:t>
            </a:r>
          </a:p>
          <a:p>
            <a:pPr algn="just">
              <a:spcAft>
                <a:spcPts val="0"/>
              </a:spcAft>
            </a:pPr>
            <a:r>
              <a:rPr lang="en-US" altLang="zh-CN" sz="2000" kern="100" dirty="0">
                <a:ea typeface="宋体" panose="02010600030101010101" pitchFamily="2" charset="-122"/>
              </a:rPr>
              <a:t>        1.</a:t>
            </a:r>
            <a:r>
              <a:rPr lang="zh-CN" altLang="zh-CN" sz="2000" kern="100" dirty="0">
                <a:ea typeface="宋体" panose="02010600030101010101" pitchFamily="2" charset="-122"/>
              </a:rPr>
              <a:t>一个随机变量具备下列特性：它可以取到许多不同的值，每个值都可能以一个小于或等于</a:t>
            </a:r>
            <a:r>
              <a:rPr lang="en-US" altLang="zh-CN" sz="2000" kern="100" dirty="0">
                <a:ea typeface="宋体" panose="02010600030101010101" pitchFamily="2" charset="-122"/>
              </a:rPr>
              <a:t>1</a:t>
            </a:r>
            <a:r>
              <a:rPr lang="zh-CN" altLang="zh-CN" sz="2000" kern="100" dirty="0">
                <a:ea typeface="宋体" panose="02010600030101010101" pitchFamily="2" charset="-122"/>
              </a:rPr>
              <a:t>的概率被取到。显然，所有这些概率之和为</a:t>
            </a:r>
            <a:r>
              <a:rPr lang="en-US" altLang="zh-CN" sz="2000" kern="100" dirty="0">
                <a:ea typeface="宋体" panose="02010600030101010101" pitchFamily="2" charset="-122"/>
              </a:rPr>
              <a:t>1</a:t>
            </a:r>
            <a:r>
              <a:rPr lang="zh-CN" altLang="zh-CN" sz="2000" kern="100" dirty="0">
                <a:ea typeface="宋体" panose="02010600030101010101" pitchFamily="2" charset="-122"/>
              </a:rPr>
              <a:t>。</a:t>
            </a:r>
          </a:p>
          <a:p>
            <a:pPr algn="just">
              <a:spcAft>
                <a:spcPts val="0"/>
              </a:spcAft>
            </a:pPr>
            <a:r>
              <a:rPr lang="en-US" altLang="zh-CN" sz="2000" kern="100" dirty="0">
                <a:ea typeface="宋体" panose="02010600030101010101" pitchFamily="2" charset="-122"/>
              </a:rPr>
              <a:t>        2.</a:t>
            </a:r>
            <a:r>
              <a:rPr lang="zh-CN" altLang="zh-CN" sz="2000" kern="100" dirty="0">
                <a:ea typeface="宋体" panose="02010600030101010101" pitchFamily="2" charset="-122"/>
              </a:rPr>
              <a:t>随机变量以一定的概率取到各种可能值，按其取值情况可以把随机变量分为两类：离散型随机变量和连续型随机变量。离散型随机变量所可能的取值至多为可列个</a:t>
            </a:r>
            <a:r>
              <a:rPr lang="zh-CN" altLang="en-US" sz="2000" kern="100" dirty="0">
                <a:ea typeface="宋体" panose="02010600030101010101" pitchFamily="2" charset="-122"/>
              </a:rPr>
              <a:t>，</a:t>
            </a:r>
            <a:r>
              <a:rPr lang="zh-CN" altLang="zh-CN" sz="2000" kern="100" dirty="0">
                <a:ea typeface="宋体" panose="02010600030101010101" pitchFamily="2" charset="-122"/>
              </a:rPr>
              <a:t>连续型随机变量所可能的取值可以是整个数轴或数轴上的某个连续区间，如图</a:t>
            </a:r>
            <a:r>
              <a:rPr lang="en-US" altLang="zh-CN" sz="2000" kern="100" dirty="0">
                <a:ea typeface="宋体" panose="02010600030101010101" pitchFamily="2" charset="-122"/>
              </a:rPr>
              <a:t>1.1</a:t>
            </a:r>
            <a:r>
              <a:rPr lang="zh-CN" altLang="zh-CN" sz="2000" kern="100" dirty="0">
                <a:ea typeface="宋体" panose="02010600030101010101" pitchFamily="2" charset="-122"/>
              </a:rPr>
              <a:t>所示。</a:t>
            </a:r>
          </a:p>
        </p:txBody>
      </p:sp>
      <p:grpSp>
        <p:nvGrpSpPr>
          <p:cNvPr id="2" name="Group 2">
            <a:extLst>
              <a:ext uri="{FF2B5EF4-FFF2-40B4-BE49-F238E27FC236}">
                <a16:creationId xmlns:a16="http://schemas.microsoft.com/office/drawing/2014/main" id="{2064B9FB-4360-4EA2-951A-BC1E3482F8D7}"/>
              </a:ext>
            </a:extLst>
          </p:cNvPr>
          <p:cNvGrpSpPr>
            <a:grpSpLocks noChangeAspect="1"/>
          </p:cNvGrpSpPr>
          <p:nvPr/>
        </p:nvGrpSpPr>
        <p:grpSpPr bwMode="auto">
          <a:xfrm>
            <a:off x="4332288" y="4173524"/>
            <a:ext cx="6799273" cy="2544771"/>
            <a:chOff x="2520" y="11554"/>
            <a:chExt cx="6860" cy="2567"/>
          </a:xfrm>
        </p:grpSpPr>
        <p:sp>
          <p:nvSpPr>
            <p:cNvPr id="5" name="AutoShape 3">
              <a:extLst>
                <a:ext uri="{FF2B5EF4-FFF2-40B4-BE49-F238E27FC236}">
                  <a16:creationId xmlns:a16="http://schemas.microsoft.com/office/drawing/2014/main" id="{1DAFE963-182A-4E72-AF1E-B0169D7AB051}"/>
                </a:ext>
              </a:extLst>
            </p:cNvPr>
            <p:cNvSpPr>
              <a:spLocks noChangeAspect="1" noChangeArrowheads="1"/>
            </p:cNvSpPr>
            <p:nvPr/>
          </p:nvSpPr>
          <p:spPr bwMode="auto">
            <a:xfrm>
              <a:off x="2520" y="11554"/>
              <a:ext cx="6860" cy="25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4">
              <a:extLst>
                <a:ext uri="{FF2B5EF4-FFF2-40B4-BE49-F238E27FC236}">
                  <a16:creationId xmlns:a16="http://schemas.microsoft.com/office/drawing/2014/main" id="{A4BDE35A-B91F-42A6-97E3-681E5A9116DC}"/>
                </a:ext>
              </a:extLst>
            </p:cNvPr>
            <p:cNvSpPr>
              <a:spLocks noChangeShapeType="1"/>
            </p:cNvSpPr>
            <p:nvPr/>
          </p:nvSpPr>
          <p:spPr bwMode="auto">
            <a:xfrm>
              <a:off x="2880" y="13842"/>
              <a:ext cx="23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Line 5">
              <a:extLst>
                <a:ext uri="{FF2B5EF4-FFF2-40B4-BE49-F238E27FC236}">
                  <a16:creationId xmlns:a16="http://schemas.microsoft.com/office/drawing/2014/main" id="{A525D501-FC1D-4227-9A1A-8296202A6C49}"/>
                </a:ext>
              </a:extLst>
            </p:cNvPr>
            <p:cNvSpPr>
              <a:spLocks noChangeShapeType="1"/>
            </p:cNvSpPr>
            <p:nvPr/>
          </p:nvSpPr>
          <p:spPr bwMode="auto">
            <a:xfrm>
              <a:off x="6121" y="13842"/>
              <a:ext cx="3059"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6">
              <a:extLst>
                <a:ext uri="{FF2B5EF4-FFF2-40B4-BE49-F238E27FC236}">
                  <a16:creationId xmlns:a16="http://schemas.microsoft.com/office/drawing/2014/main" id="{84063493-5EEA-4A0D-ABE9-05A8FD5EAED3}"/>
                </a:ext>
              </a:extLst>
            </p:cNvPr>
            <p:cNvSpPr>
              <a:spLocks noChangeShapeType="1"/>
            </p:cNvSpPr>
            <p:nvPr/>
          </p:nvSpPr>
          <p:spPr bwMode="auto">
            <a:xfrm flipV="1">
              <a:off x="2880" y="11658"/>
              <a:ext cx="1" cy="218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7">
              <a:extLst>
                <a:ext uri="{FF2B5EF4-FFF2-40B4-BE49-F238E27FC236}">
                  <a16:creationId xmlns:a16="http://schemas.microsoft.com/office/drawing/2014/main" id="{3D2728FC-03C0-4CBA-BA34-B4368EE664D2}"/>
                </a:ext>
              </a:extLst>
            </p:cNvPr>
            <p:cNvSpPr>
              <a:spLocks noChangeShapeType="1"/>
            </p:cNvSpPr>
            <p:nvPr/>
          </p:nvSpPr>
          <p:spPr bwMode="auto">
            <a:xfrm flipV="1">
              <a:off x="3780" y="13632"/>
              <a:ext cx="1" cy="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8">
              <a:extLst>
                <a:ext uri="{FF2B5EF4-FFF2-40B4-BE49-F238E27FC236}">
                  <a16:creationId xmlns:a16="http://schemas.microsoft.com/office/drawing/2014/main" id="{8A1D034C-9220-422D-AD38-5634F50A891B}"/>
                </a:ext>
              </a:extLst>
            </p:cNvPr>
            <p:cNvSpPr>
              <a:spLocks noChangeShapeType="1"/>
            </p:cNvSpPr>
            <p:nvPr/>
          </p:nvSpPr>
          <p:spPr bwMode="auto">
            <a:xfrm>
              <a:off x="2880" y="12981"/>
              <a:ext cx="5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9">
              <a:extLst>
                <a:ext uri="{FF2B5EF4-FFF2-40B4-BE49-F238E27FC236}">
                  <a16:creationId xmlns:a16="http://schemas.microsoft.com/office/drawing/2014/main" id="{E82658EA-1EAA-4425-B5FE-0E1EC8D4BDBB}"/>
                </a:ext>
              </a:extLst>
            </p:cNvPr>
            <p:cNvSpPr>
              <a:spLocks noChangeShapeType="1"/>
            </p:cNvSpPr>
            <p:nvPr/>
          </p:nvSpPr>
          <p:spPr bwMode="auto">
            <a:xfrm flipV="1">
              <a:off x="3360" y="13632"/>
              <a:ext cx="1" cy="2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10">
              <a:extLst>
                <a:ext uri="{FF2B5EF4-FFF2-40B4-BE49-F238E27FC236}">
                  <a16:creationId xmlns:a16="http://schemas.microsoft.com/office/drawing/2014/main" id="{FA4D8893-2085-4BE5-89CC-256A68DFDA10}"/>
                </a:ext>
              </a:extLst>
            </p:cNvPr>
            <p:cNvSpPr>
              <a:spLocks noChangeShapeType="1"/>
            </p:cNvSpPr>
            <p:nvPr/>
          </p:nvSpPr>
          <p:spPr bwMode="auto">
            <a:xfrm>
              <a:off x="2880" y="12126"/>
              <a:ext cx="5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1">
              <a:extLst>
                <a:ext uri="{FF2B5EF4-FFF2-40B4-BE49-F238E27FC236}">
                  <a16:creationId xmlns:a16="http://schemas.microsoft.com/office/drawing/2014/main" id="{9E902818-C516-4A0C-B16F-7DB5688C1788}"/>
                </a:ext>
              </a:extLst>
            </p:cNvPr>
            <p:cNvSpPr>
              <a:spLocks noChangeShapeType="1"/>
            </p:cNvSpPr>
            <p:nvPr/>
          </p:nvSpPr>
          <p:spPr bwMode="auto">
            <a:xfrm>
              <a:off x="6120" y="13032"/>
              <a:ext cx="5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12">
              <a:extLst>
                <a:ext uri="{FF2B5EF4-FFF2-40B4-BE49-F238E27FC236}">
                  <a16:creationId xmlns:a16="http://schemas.microsoft.com/office/drawing/2014/main" id="{8B39DE00-9C34-45F5-9F8D-11A8AB38E181}"/>
                </a:ext>
              </a:extLst>
            </p:cNvPr>
            <p:cNvSpPr>
              <a:spLocks noChangeShapeType="1"/>
            </p:cNvSpPr>
            <p:nvPr/>
          </p:nvSpPr>
          <p:spPr bwMode="auto">
            <a:xfrm flipV="1">
              <a:off x="4230" y="13785"/>
              <a:ext cx="1"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13">
              <a:extLst>
                <a:ext uri="{FF2B5EF4-FFF2-40B4-BE49-F238E27FC236}">
                  <a16:creationId xmlns:a16="http://schemas.microsoft.com/office/drawing/2014/main" id="{4534E172-9498-48F6-8046-0613BA77AAEC}"/>
                </a:ext>
              </a:extLst>
            </p:cNvPr>
            <p:cNvSpPr>
              <a:spLocks noChangeShapeType="1"/>
            </p:cNvSpPr>
            <p:nvPr/>
          </p:nvSpPr>
          <p:spPr bwMode="auto">
            <a:xfrm flipV="1">
              <a:off x="4710" y="13417"/>
              <a:ext cx="1" cy="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4">
              <a:extLst>
                <a:ext uri="{FF2B5EF4-FFF2-40B4-BE49-F238E27FC236}">
                  <a16:creationId xmlns:a16="http://schemas.microsoft.com/office/drawing/2014/main" id="{1D68AB56-0A2A-4AEA-B851-C5BFAE30A373}"/>
                </a:ext>
              </a:extLst>
            </p:cNvPr>
            <p:cNvSpPr>
              <a:spLocks noChangeShapeType="1"/>
            </p:cNvSpPr>
            <p:nvPr/>
          </p:nvSpPr>
          <p:spPr bwMode="auto">
            <a:xfrm flipV="1">
              <a:off x="6119" y="11658"/>
              <a:ext cx="1" cy="218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5">
              <a:extLst>
                <a:ext uri="{FF2B5EF4-FFF2-40B4-BE49-F238E27FC236}">
                  <a16:creationId xmlns:a16="http://schemas.microsoft.com/office/drawing/2014/main" id="{A41CB534-319D-4FB6-B0B8-DEB7ACA60B6B}"/>
                </a:ext>
              </a:extLst>
            </p:cNvPr>
            <p:cNvSpPr>
              <a:spLocks noChangeShapeType="1"/>
            </p:cNvSpPr>
            <p:nvPr/>
          </p:nvSpPr>
          <p:spPr bwMode="auto">
            <a:xfrm flipV="1">
              <a:off x="7935" y="13785"/>
              <a:ext cx="1"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6">
              <a:extLst>
                <a:ext uri="{FF2B5EF4-FFF2-40B4-BE49-F238E27FC236}">
                  <a16:creationId xmlns:a16="http://schemas.microsoft.com/office/drawing/2014/main" id="{071AC4EF-788B-4CC5-91DA-9CC89E1B6386}"/>
                </a:ext>
              </a:extLst>
            </p:cNvPr>
            <p:cNvSpPr>
              <a:spLocks noChangeShapeType="1"/>
            </p:cNvSpPr>
            <p:nvPr/>
          </p:nvSpPr>
          <p:spPr bwMode="auto">
            <a:xfrm flipV="1">
              <a:off x="8400" y="13785"/>
              <a:ext cx="1"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7">
              <a:extLst>
                <a:ext uri="{FF2B5EF4-FFF2-40B4-BE49-F238E27FC236}">
                  <a16:creationId xmlns:a16="http://schemas.microsoft.com/office/drawing/2014/main" id="{D1E73B96-CE42-4720-BA60-A7F9C863CE70}"/>
                </a:ext>
              </a:extLst>
            </p:cNvPr>
            <p:cNvSpPr>
              <a:spLocks noChangeShapeType="1"/>
            </p:cNvSpPr>
            <p:nvPr/>
          </p:nvSpPr>
          <p:spPr bwMode="auto">
            <a:xfrm flipV="1">
              <a:off x="7455" y="13785"/>
              <a:ext cx="1"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8">
              <a:extLst>
                <a:ext uri="{FF2B5EF4-FFF2-40B4-BE49-F238E27FC236}">
                  <a16:creationId xmlns:a16="http://schemas.microsoft.com/office/drawing/2014/main" id="{0F1909C7-70F2-4078-A957-55CF898E3E40}"/>
                </a:ext>
              </a:extLst>
            </p:cNvPr>
            <p:cNvSpPr>
              <a:spLocks noChangeShapeType="1"/>
            </p:cNvSpPr>
            <p:nvPr/>
          </p:nvSpPr>
          <p:spPr bwMode="auto">
            <a:xfrm flipV="1">
              <a:off x="7020" y="13785"/>
              <a:ext cx="1"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9">
              <a:extLst>
                <a:ext uri="{FF2B5EF4-FFF2-40B4-BE49-F238E27FC236}">
                  <a16:creationId xmlns:a16="http://schemas.microsoft.com/office/drawing/2014/main" id="{51734732-2E2E-4153-984D-3DCCF347DD7C}"/>
                </a:ext>
              </a:extLst>
            </p:cNvPr>
            <p:cNvSpPr>
              <a:spLocks noChangeShapeType="1"/>
            </p:cNvSpPr>
            <p:nvPr/>
          </p:nvSpPr>
          <p:spPr bwMode="auto">
            <a:xfrm flipV="1">
              <a:off x="6570" y="13785"/>
              <a:ext cx="1" cy="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20">
              <a:extLst>
                <a:ext uri="{FF2B5EF4-FFF2-40B4-BE49-F238E27FC236}">
                  <a16:creationId xmlns:a16="http://schemas.microsoft.com/office/drawing/2014/main" id="{F0FF8996-54DB-4BB3-B5D0-89658735B525}"/>
                </a:ext>
              </a:extLst>
            </p:cNvPr>
            <p:cNvSpPr>
              <a:spLocks noChangeShapeType="1"/>
            </p:cNvSpPr>
            <p:nvPr/>
          </p:nvSpPr>
          <p:spPr bwMode="auto">
            <a:xfrm>
              <a:off x="6120" y="12126"/>
              <a:ext cx="5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
              <a:extLst>
                <a:ext uri="{FF2B5EF4-FFF2-40B4-BE49-F238E27FC236}">
                  <a16:creationId xmlns:a16="http://schemas.microsoft.com/office/drawing/2014/main" id="{27616335-49A2-4761-B246-C6365B0F0A7C}"/>
                </a:ext>
              </a:extLst>
            </p:cNvPr>
            <p:cNvSpPr>
              <a:spLocks/>
            </p:cNvSpPr>
            <p:nvPr/>
          </p:nvSpPr>
          <p:spPr bwMode="auto">
            <a:xfrm>
              <a:off x="6120" y="13374"/>
              <a:ext cx="2340" cy="468"/>
            </a:xfrm>
            <a:custGeom>
              <a:avLst/>
              <a:gdLst>
                <a:gd name="T0" fmla="*/ 0 w 2340"/>
                <a:gd name="T1" fmla="*/ 1118 h 1118"/>
                <a:gd name="T2" fmla="*/ 540 w 2340"/>
                <a:gd name="T3" fmla="*/ 806 h 1118"/>
                <a:gd name="T4" fmla="*/ 1080 w 2340"/>
                <a:gd name="T5" fmla="*/ 26 h 1118"/>
                <a:gd name="T6" fmla="*/ 1620 w 2340"/>
                <a:gd name="T7" fmla="*/ 650 h 1118"/>
                <a:gd name="T8" fmla="*/ 2340 w 2340"/>
                <a:gd name="T9" fmla="*/ 1118 h 1118"/>
              </a:gdLst>
              <a:ahLst/>
              <a:cxnLst>
                <a:cxn ang="0">
                  <a:pos x="T0" y="T1"/>
                </a:cxn>
                <a:cxn ang="0">
                  <a:pos x="T2" y="T3"/>
                </a:cxn>
                <a:cxn ang="0">
                  <a:pos x="T4" y="T5"/>
                </a:cxn>
                <a:cxn ang="0">
                  <a:pos x="T6" y="T7"/>
                </a:cxn>
                <a:cxn ang="0">
                  <a:pos x="T8" y="T9"/>
                </a:cxn>
              </a:cxnLst>
              <a:rect l="0" t="0" r="r" b="b"/>
              <a:pathLst>
                <a:path w="2340" h="1118">
                  <a:moveTo>
                    <a:pt x="0" y="1118"/>
                  </a:moveTo>
                  <a:cubicBezTo>
                    <a:pt x="180" y="1053"/>
                    <a:pt x="360" y="988"/>
                    <a:pt x="540" y="806"/>
                  </a:cubicBezTo>
                  <a:cubicBezTo>
                    <a:pt x="720" y="624"/>
                    <a:pt x="900" y="52"/>
                    <a:pt x="1080" y="26"/>
                  </a:cubicBezTo>
                  <a:cubicBezTo>
                    <a:pt x="1260" y="0"/>
                    <a:pt x="1410" y="468"/>
                    <a:pt x="1620" y="650"/>
                  </a:cubicBezTo>
                  <a:cubicBezTo>
                    <a:pt x="1830" y="832"/>
                    <a:pt x="2085" y="975"/>
                    <a:pt x="2340" y="1118"/>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24" name="对象 23">
              <a:extLst>
                <a:ext uri="{FF2B5EF4-FFF2-40B4-BE49-F238E27FC236}">
                  <a16:creationId xmlns:a16="http://schemas.microsoft.com/office/drawing/2014/main" id="{20FB037F-F618-4879-8A3E-F46B59179677}"/>
                </a:ext>
              </a:extLst>
            </p:cNvPr>
            <p:cNvGraphicFramePr>
              <a:graphicFrameLocks noChangeAspect="1"/>
            </p:cNvGraphicFramePr>
            <p:nvPr/>
          </p:nvGraphicFramePr>
          <p:xfrm>
            <a:off x="5880" y="11554"/>
            <a:ext cx="240" cy="260"/>
          </p:xfrm>
          <a:graphic>
            <a:graphicData uri="http://schemas.openxmlformats.org/presentationml/2006/ole">
              <mc:AlternateContent xmlns:mc="http://schemas.openxmlformats.org/markup-compatibility/2006">
                <mc:Choice xmlns:v="urn:schemas-microsoft-com:vml" Requires="v">
                  <p:oleObj spid="_x0000_s8741" name="Equation" r:id="rId3" imgW="152280" imgH="164880" progId="Equation.DSMT4">
                    <p:embed/>
                  </p:oleObj>
                </mc:Choice>
                <mc:Fallback>
                  <p:oleObj name="Equation" r:id="rId3" imgW="152280" imgH="164880" progId="Equation.DSMT4">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 y="11554"/>
                          <a:ext cx="240"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a:extLst>
                <a:ext uri="{FF2B5EF4-FFF2-40B4-BE49-F238E27FC236}">
                  <a16:creationId xmlns:a16="http://schemas.microsoft.com/office/drawing/2014/main" id="{CFAFE39B-5AAA-413A-AC37-3EF48E40980D}"/>
                </a:ext>
              </a:extLst>
            </p:cNvPr>
            <p:cNvGraphicFramePr>
              <a:graphicFrameLocks noChangeAspect="1"/>
            </p:cNvGraphicFramePr>
            <p:nvPr/>
          </p:nvGraphicFramePr>
          <p:xfrm>
            <a:off x="2640" y="11554"/>
            <a:ext cx="240" cy="260"/>
          </p:xfrm>
          <a:graphic>
            <a:graphicData uri="http://schemas.openxmlformats.org/presentationml/2006/ole">
              <mc:AlternateContent xmlns:mc="http://schemas.openxmlformats.org/markup-compatibility/2006">
                <mc:Choice xmlns:v="urn:schemas-microsoft-com:vml" Requires="v">
                  <p:oleObj spid="_x0000_s8742" name="Equation" r:id="rId5" imgW="152280" imgH="164880" progId="Equation.DSMT4">
                    <p:embed/>
                  </p:oleObj>
                </mc:Choice>
                <mc:Fallback>
                  <p:oleObj name="Equation" r:id="rId5" imgW="152280" imgH="164880" progId="Equation.DSMT4">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 y="11554"/>
                          <a:ext cx="240"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对象 25">
              <a:extLst>
                <a:ext uri="{FF2B5EF4-FFF2-40B4-BE49-F238E27FC236}">
                  <a16:creationId xmlns:a16="http://schemas.microsoft.com/office/drawing/2014/main" id="{E3CE33CF-B7ED-4248-B678-FEF1D2F32DB1}"/>
                </a:ext>
              </a:extLst>
            </p:cNvPr>
            <p:cNvGraphicFramePr>
              <a:graphicFrameLocks noChangeAspect="1"/>
            </p:cNvGraphicFramePr>
            <p:nvPr/>
          </p:nvGraphicFramePr>
          <p:xfrm>
            <a:off x="3240" y="13842"/>
            <a:ext cx="279" cy="279"/>
          </p:xfrm>
          <a:graphic>
            <a:graphicData uri="http://schemas.openxmlformats.org/presentationml/2006/ole">
              <mc:AlternateContent xmlns:mc="http://schemas.openxmlformats.org/markup-compatibility/2006">
                <mc:Choice xmlns:v="urn:schemas-microsoft-com:vml" Requires="v">
                  <p:oleObj spid="_x0000_s8743" name="Equation" r:id="rId7" imgW="177480" imgH="177480" progId="Equation.DSMT4">
                    <p:embed/>
                  </p:oleObj>
                </mc:Choice>
                <mc:Fallback>
                  <p:oleObj name="Equation" r:id="rId7" imgW="177480" imgH="177480" progId="Equation.DSMT4">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0" y="13842"/>
                          <a:ext cx="279"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对象 26">
              <a:extLst>
                <a:ext uri="{FF2B5EF4-FFF2-40B4-BE49-F238E27FC236}">
                  <a16:creationId xmlns:a16="http://schemas.microsoft.com/office/drawing/2014/main" id="{27E3D0C2-2208-4953-8F07-DFEA5BBF8C2D}"/>
                </a:ext>
              </a:extLst>
            </p:cNvPr>
            <p:cNvGraphicFramePr>
              <a:graphicFrameLocks noChangeAspect="1"/>
            </p:cNvGraphicFramePr>
            <p:nvPr/>
          </p:nvGraphicFramePr>
          <p:xfrm>
            <a:off x="9180" y="13842"/>
            <a:ext cx="200" cy="220"/>
          </p:xfrm>
          <a:graphic>
            <a:graphicData uri="http://schemas.openxmlformats.org/presentationml/2006/ole">
              <mc:AlternateContent xmlns:mc="http://schemas.openxmlformats.org/markup-compatibility/2006">
                <mc:Choice xmlns:v="urn:schemas-microsoft-com:vml" Requires="v">
                  <p:oleObj spid="_x0000_s8744" name="Equation" r:id="rId9" imgW="126720" imgH="139680" progId="Equation.DSMT4">
                    <p:embed/>
                  </p:oleObj>
                </mc:Choice>
                <mc:Fallback>
                  <p:oleObj name="Equation" r:id="rId9" imgW="126720" imgH="139680" progId="Equation.DSMT4">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80" y="13842"/>
                          <a:ext cx="200" cy="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对象 27">
              <a:extLst>
                <a:ext uri="{FF2B5EF4-FFF2-40B4-BE49-F238E27FC236}">
                  <a16:creationId xmlns:a16="http://schemas.microsoft.com/office/drawing/2014/main" id="{D78044BB-2DE9-44AB-A0CF-CF0265ED353E}"/>
                </a:ext>
              </a:extLst>
            </p:cNvPr>
            <p:cNvGraphicFramePr>
              <a:graphicFrameLocks noChangeAspect="1"/>
            </p:cNvGraphicFramePr>
            <p:nvPr/>
          </p:nvGraphicFramePr>
          <p:xfrm>
            <a:off x="5760" y="12906"/>
            <a:ext cx="360" cy="279"/>
          </p:xfrm>
          <a:graphic>
            <a:graphicData uri="http://schemas.openxmlformats.org/presentationml/2006/ole">
              <mc:AlternateContent xmlns:mc="http://schemas.openxmlformats.org/markup-compatibility/2006">
                <mc:Choice xmlns:v="urn:schemas-microsoft-com:vml" Requires="v">
                  <p:oleObj spid="_x0000_s8745" name="Equation" r:id="rId11" imgW="228600" imgH="177480" progId="Equation.DSMT4">
                    <p:embed/>
                  </p:oleObj>
                </mc:Choice>
                <mc:Fallback>
                  <p:oleObj name="Equation" r:id="rId11" imgW="228600" imgH="177480" progId="Equation.DSMT4">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0" y="12906"/>
                          <a:ext cx="36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对象 28">
              <a:extLst>
                <a:ext uri="{FF2B5EF4-FFF2-40B4-BE49-F238E27FC236}">
                  <a16:creationId xmlns:a16="http://schemas.microsoft.com/office/drawing/2014/main" id="{09FDCCFF-0D6D-43DC-98C8-67F2D75B5007}"/>
                </a:ext>
              </a:extLst>
            </p:cNvPr>
            <p:cNvGraphicFramePr>
              <a:graphicFrameLocks noChangeAspect="1"/>
            </p:cNvGraphicFramePr>
            <p:nvPr/>
          </p:nvGraphicFramePr>
          <p:xfrm>
            <a:off x="5220" y="13842"/>
            <a:ext cx="200" cy="220"/>
          </p:xfrm>
          <a:graphic>
            <a:graphicData uri="http://schemas.openxmlformats.org/presentationml/2006/ole">
              <mc:AlternateContent xmlns:mc="http://schemas.openxmlformats.org/markup-compatibility/2006">
                <mc:Choice xmlns:v="urn:schemas-microsoft-com:vml" Requires="v">
                  <p:oleObj spid="_x0000_s8746" name="Equation" r:id="rId13" imgW="126720" imgH="139680" progId="Equation.DSMT4">
                    <p:embed/>
                  </p:oleObj>
                </mc:Choice>
                <mc:Fallback>
                  <p:oleObj name="Equation" r:id="rId13" imgW="126720" imgH="139680" progId="Equation.DSMT4">
                    <p:embed/>
                    <p:pic>
                      <p:nvPicPr>
                        <p:cNvPr id="0"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20" y="13842"/>
                          <a:ext cx="200" cy="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a:extLst>
                <a:ext uri="{FF2B5EF4-FFF2-40B4-BE49-F238E27FC236}">
                  <a16:creationId xmlns:a16="http://schemas.microsoft.com/office/drawing/2014/main" id="{9B04ACB0-E667-49CD-9AA9-E865EAC96124}"/>
                </a:ext>
              </a:extLst>
            </p:cNvPr>
            <p:cNvGraphicFramePr>
              <a:graphicFrameLocks noChangeAspect="1"/>
            </p:cNvGraphicFramePr>
            <p:nvPr/>
          </p:nvGraphicFramePr>
          <p:xfrm>
            <a:off x="2520" y="12864"/>
            <a:ext cx="360" cy="279"/>
          </p:xfrm>
          <a:graphic>
            <a:graphicData uri="http://schemas.openxmlformats.org/presentationml/2006/ole">
              <mc:AlternateContent xmlns:mc="http://schemas.openxmlformats.org/markup-compatibility/2006">
                <mc:Choice xmlns:v="urn:schemas-microsoft-com:vml" Requires="v">
                  <p:oleObj spid="_x0000_s8747" name="Equation" r:id="rId15" imgW="228600" imgH="177480" progId="Equation.DSMT4">
                    <p:embed/>
                  </p:oleObj>
                </mc:Choice>
                <mc:Fallback>
                  <p:oleObj name="Equation" r:id="rId15" imgW="228600" imgH="177480" progId="Equation.DSMT4">
                    <p:embed/>
                    <p:pic>
                      <p:nvPicPr>
                        <p:cNvPr id="0" name="Object 2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0" y="12864"/>
                          <a:ext cx="36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a:extLst>
                <a:ext uri="{FF2B5EF4-FFF2-40B4-BE49-F238E27FC236}">
                  <a16:creationId xmlns:a16="http://schemas.microsoft.com/office/drawing/2014/main" id="{D86728EF-EC9E-44D9-BBE0-57B18363EE8A}"/>
                </a:ext>
              </a:extLst>
            </p:cNvPr>
            <p:cNvGraphicFramePr>
              <a:graphicFrameLocks noChangeAspect="1"/>
            </p:cNvGraphicFramePr>
            <p:nvPr/>
          </p:nvGraphicFramePr>
          <p:xfrm>
            <a:off x="5940" y="11970"/>
            <a:ext cx="139" cy="260"/>
          </p:xfrm>
          <a:graphic>
            <a:graphicData uri="http://schemas.openxmlformats.org/presentationml/2006/ole">
              <mc:AlternateContent xmlns:mc="http://schemas.openxmlformats.org/markup-compatibility/2006">
                <mc:Choice xmlns:v="urn:schemas-microsoft-com:vml" Requires="v">
                  <p:oleObj spid="_x0000_s8748" name="Equation" r:id="rId17" imgW="88560" imgH="164880" progId="Equation.DSMT4">
                    <p:embed/>
                  </p:oleObj>
                </mc:Choice>
                <mc:Fallback>
                  <p:oleObj name="Equation" r:id="rId17" imgW="88560" imgH="164880" progId="Equation.DSMT4">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40" y="11970"/>
                          <a:ext cx="139"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对象 31">
              <a:extLst>
                <a:ext uri="{FF2B5EF4-FFF2-40B4-BE49-F238E27FC236}">
                  <a16:creationId xmlns:a16="http://schemas.microsoft.com/office/drawing/2014/main" id="{721594FE-B9D4-4E88-92C5-DDFE016979E5}"/>
                </a:ext>
              </a:extLst>
            </p:cNvPr>
            <p:cNvGraphicFramePr>
              <a:graphicFrameLocks noChangeAspect="1"/>
            </p:cNvGraphicFramePr>
            <p:nvPr/>
          </p:nvGraphicFramePr>
          <p:xfrm>
            <a:off x="2700" y="11970"/>
            <a:ext cx="139" cy="260"/>
          </p:xfrm>
          <a:graphic>
            <a:graphicData uri="http://schemas.openxmlformats.org/presentationml/2006/ole">
              <mc:AlternateContent xmlns:mc="http://schemas.openxmlformats.org/markup-compatibility/2006">
                <mc:Choice xmlns:v="urn:schemas-microsoft-com:vml" Requires="v">
                  <p:oleObj spid="_x0000_s8749" name="Equation" r:id="rId19" imgW="88560" imgH="164880" progId="Equation.DSMT4">
                    <p:embed/>
                  </p:oleObj>
                </mc:Choice>
                <mc:Fallback>
                  <p:oleObj name="Equation" r:id="rId19" imgW="88560" imgH="164880" progId="Equation.DSMT4">
                    <p:embed/>
                    <p:pic>
                      <p:nvPicPr>
                        <p:cNvPr id="0" name="Object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00" y="11970"/>
                          <a:ext cx="139"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对象 32">
              <a:extLst>
                <a:ext uri="{FF2B5EF4-FFF2-40B4-BE49-F238E27FC236}">
                  <a16:creationId xmlns:a16="http://schemas.microsoft.com/office/drawing/2014/main" id="{2C16D384-E2A6-4A5F-950D-CF45AF625AD8}"/>
                </a:ext>
              </a:extLst>
            </p:cNvPr>
            <p:cNvGraphicFramePr>
              <a:graphicFrameLocks noChangeAspect="1"/>
            </p:cNvGraphicFramePr>
            <p:nvPr/>
          </p:nvGraphicFramePr>
          <p:xfrm>
            <a:off x="3630" y="13842"/>
            <a:ext cx="320" cy="279"/>
          </p:xfrm>
          <a:graphic>
            <a:graphicData uri="http://schemas.openxmlformats.org/presentationml/2006/ole">
              <mc:AlternateContent xmlns:mc="http://schemas.openxmlformats.org/markup-compatibility/2006">
                <mc:Choice xmlns:v="urn:schemas-microsoft-com:vml" Requires="v">
                  <p:oleObj spid="_x0000_s8750" name="Equation" r:id="rId21" imgW="203040" imgH="177480" progId="Equation.DSMT4">
                    <p:embed/>
                  </p:oleObj>
                </mc:Choice>
                <mc:Fallback>
                  <p:oleObj name="Equation" r:id="rId21" imgW="203040" imgH="177480" progId="Equation.DSMT4">
                    <p:embed/>
                    <p:pic>
                      <p:nvPicPr>
                        <p:cNvPr id="0" name="Object 3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0" y="13842"/>
                          <a:ext cx="32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对象 33">
              <a:extLst>
                <a:ext uri="{FF2B5EF4-FFF2-40B4-BE49-F238E27FC236}">
                  <a16:creationId xmlns:a16="http://schemas.microsoft.com/office/drawing/2014/main" id="{3A8A06BA-EBFE-44C6-8600-D4C9410052F7}"/>
                </a:ext>
              </a:extLst>
            </p:cNvPr>
            <p:cNvGraphicFramePr>
              <a:graphicFrameLocks noChangeAspect="1"/>
            </p:cNvGraphicFramePr>
            <p:nvPr/>
          </p:nvGraphicFramePr>
          <p:xfrm>
            <a:off x="4080" y="13842"/>
            <a:ext cx="300" cy="279"/>
          </p:xfrm>
          <a:graphic>
            <a:graphicData uri="http://schemas.openxmlformats.org/presentationml/2006/ole">
              <mc:AlternateContent xmlns:mc="http://schemas.openxmlformats.org/markup-compatibility/2006">
                <mc:Choice xmlns:v="urn:schemas-microsoft-com:vml" Requires="v">
                  <p:oleObj spid="_x0000_s8751" name="Equation" r:id="rId23" imgW="190440" imgH="177480" progId="Equation.DSMT4">
                    <p:embed/>
                  </p:oleObj>
                </mc:Choice>
                <mc:Fallback>
                  <p:oleObj name="Equation" r:id="rId23" imgW="190440" imgH="177480" progId="Equation.DSMT4">
                    <p:embed/>
                    <p:pic>
                      <p:nvPicPr>
                        <p:cNvPr id="0" name="Object 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80" y="13842"/>
                          <a:ext cx="30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对象 34">
              <a:extLst>
                <a:ext uri="{FF2B5EF4-FFF2-40B4-BE49-F238E27FC236}">
                  <a16:creationId xmlns:a16="http://schemas.microsoft.com/office/drawing/2014/main" id="{12174869-7B3B-44F0-BC45-2640C7B3B8A3}"/>
                </a:ext>
              </a:extLst>
            </p:cNvPr>
            <p:cNvGraphicFramePr>
              <a:graphicFrameLocks noChangeAspect="1"/>
            </p:cNvGraphicFramePr>
            <p:nvPr/>
          </p:nvGraphicFramePr>
          <p:xfrm>
            <a:off x="4560" y="13842"/>
            <a:ext cx="320" cy="279"/>
          </p:xfrm>
          <a:graphic>
            <a:graphicData uri="http://schemas.openxmlformats.org/presentationml/2006/ole">
              <mc:AlternateContent xmlns:mc="http://schemas.openxmlformats.org/markup-compatibility/2006">
                <mc:Choice xmlns:v="urn:schemas-microsoft-com:vml" Requires="v">
                  <p:oleObj spid="_x0000_s8752" name="Equation" r:id="rId25" imgW="203040" imgH="177480" progId="Equation.DSMT4">
                    <p:embed/>
                  </p:oleObj>
                </mc:Choice>
                <mc:Fallback>
                  <p:oleObj name="Equation" r:id="rId25" imgW="203040" imgH="177480" progId="Equation.DSMT4">
                    <p:embed/>
                    <p:pic>
                      <p:nvPicPr>
                        <p:cNvPr id="0" name="Object 3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60" y="13842"/>
                          <a:ext cx="32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对象 35">
              <a:extLst>
                <a:ext uri="{FF2B5EF4-FFF2-40B4-BE49-F238E27FC236}">
                  <a16:creationId xmlns:a16="http://schemas.microsoft.com/office/drawing/2014/main" id="{430521CB-6725-4EB2-9A53-8A1718D6A3F6}"/>
                </a:ext>
              </a:extLst>
            </p:cNvPr>
            <p:cNvGraphicFramePr>
              <a:graphicFrameLocks noChangeAspect="1"/>
            </p:cNvGraphicFramePr>
            <p:nvPr/>
          </p:nvGraphicFramePr>
          <p:xfrm>
            <a:off x="6480" y="13842"/>
            <a:ext cx="279" cy="279"/>
          </p:xfrm>
          <a:graphic>
            <a:graphicData uri="http://schemas.openxmlformats.org/presentationml/2006/ole">
              <mc:AlternateContent xmlns:mc="http://schemas.openxmlformats.org/markup-compatibility/2006">
                <mc:Choice xmlns:v="urn:schemas-microsoft-com:vml" Requires="v">
                  <p:oleObj spid="_x0000_s8753" name="Equation" r:id="rId27" imgW="177480" imgH="177480" progId="Equation.DSMT4">
                    <p:embed/>
                  </p:oleObj>
                </mc:Choice>
                <mc:Fallback>
                  <p:oleObj name="Equation" r:id="rId27" imgW="177480" imgH="177480" progId="Equation.DSMT4">
                    <p:embed/>
                    <p:pic>
                      <p:nvPicPr>
                        <p:cNvPr id="0" name="Object 3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480" y="13842"/>
                          <a:ext cx="279"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对象 36">
              <a:extLst>
                <a:ext uri="{FF2B5EF4-FFF2-40B4-BE49-F238E27FC236}">
                  <a16:creationId xmlns:a16="http://schemas.microsoft.com/office/drawing/2014/main" id="{61453289-A8FC-46A9-A14D-2B8F0031FBC3}"/>
                </a:ext>
              </a:extLst>
            </p:cNvPr>
            <p:cNvGraphicFramePr>
              <a:graphicFrameLocks noChangeAspect="1"/>
            </p:cNvGraphicFramePr>
            <p:nvPr/>
          </p:nvGraphicFramePr>
          <p:xfrm>
            <a:off x="8280" y="13842"/>
            <a:ext cx="300" cy="279"/>
          </p:xfrm>
          <a:graphic>
            <a:graphicData uri="http://schemas.openxmlformats.org/presentationml/2006/ole">
              <mc:AlternateContent xmlns:mc="http://schemas.openxmlformats.org/markup-compatibility/2006">
                <mc:Choice xmlns:v="urn:schemas-microsoft-com:vml" Requires="v">
                  <p:oleObj spid="_x0000_s8754" name="Equation" r:id="rId29" imgW="190440" imgH="177480" progId="Equation.DSMT4">
                    <p:embed/>
                  </p:oleObj>
                </mc:Choice>
                <mc:Fallback>
                  <p:oleObj name="Equation" r:id="rId29" imgW="190440" imgH="177480" progId="Equation.DSMT4">
                    <p:embed/>
                    <p:pic>
                      <p:nvPicPr>
                        <p:cNvPr id="0" name="Object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280" y="13842"/>
                          <a:ext cx="30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对象 37">
              <a:extLst>
                <a:ext uri="{FF2B5EF4-FFF2-40B4-BE49-F238E27FC236}">
                  <a16:creationId xmlns:a16="http://schemas.microsoft.com/office/drawing/2014/main" id="{BAE398F6-89AA-4DF6-8345-F594744EC051}"/>
                </a:ext>
              </a:extLst>
            </p:cNvPr>
            <p:cNvGraphicFramePr>
              <a:graphicFrameLocks noChangeAspect="1"/>
            </p:cNvGraphicFramePr>
            <p:nvPr/>
          </p:nvGraphicFramePr>
          <p:xfrm>
            <a:off x="6885" y="13842"/>
            <a:ext cx="320" cy="279"/>
          </p:xfrm>
          <a:graphic>
            <a:graphicData uri="http://schemas.openxmlformats.org/presentationml/2006/ole">
              <mc:AlternateContent xmlns:mc="http://schemas.openxmlformats.org/markup-compatibility/2006">
                <mc:Choice xmlns:v="urn:schemas-microsoft-com:vml" Requires="v">
                  <p:oleObj spid="_x0000_s8755" name="Equation" r:id="rId31" imgW="203040" imgH="177480" progId="Equation.DSMT4">
                    <p:embed/>
                  </p:oleObj>
                </mc:Choice>
                <mc:Fallback>
                  <p:oleObj name="Equation" r:id="rId31" imgW="203040" imgH="177480" progId="Equation.DSMT4">
                    <p:embed/>
                    <p:pic>
                      <p:nvPicPr>
                        <p:cNvPr id="0" name="Object 3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885" y="13842"/>
                          <a:ext cx="32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对象 38">
              <a:extLst>
                <a:ext uri="{FF2B5EF4-FFF2-40B4-BE49-F238E27FC236}">
                  <a16:creationId xmlns:a16="http://schemas.microsoft.com/office/drawing/2014/main" id="{99E8015D-E604-474A-9672-320987490077}"/>
                </a:ext>
              </a:extLst>
            </p:cNvPr>
            <p:cNvGraphicFramePr>
              <a:graphicFrameLocks noChangeAspect="1"/>
            </p:cNvGraphicFramePr>
            <p:nvPr/>
          </p:nvGraphicFramePr>
          <p:xfrm>
            <a:off x="7785" y="13842"/>
            <a:ext cx="320" cy="279"/>
          </p:xfrm>
          <a:graphic>
            <a:graphicData uri="http://schemas.openxmlformats.org/presentationml/2006/ole">
              <mc:AlternateContent xmlns:mc="http://schemas.openxmlformats.org/markup-compatibility/2006">
                <mc:Choice xmlns:v="urn:schemas-microsoft-com:vml" Requires="v">
                  <p:oleObj spid="_x0000_s8756" name="Equation" r:id="rId33" imgW="203040" imgH="177480" progId="Equation.DSMT4">
                    <p:embed/>
                  </p:oleObj>
                </mc:Choice>
                <mc:Fallback>
                  <p:oleObj name="Equation" r:id="rId33" imgW="203040" imgH="177480" progId="Equation.DSMT4">
                    <p:embed/>
                    <p:pic>
                      <p:nvPicPr>
                        <p:cNvPr id="0" name="Object 3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785" y="13842"/>
                          <a:ext cx="32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对象 39">
              <a:extLst>
                <a:ext uri="{FF2B5EF4-FFF2-40B4-BE49-F238E27FC236}">
                  <a16:creationId xmlns:a16="http://schemas.microsoft.com/office/drawing/2014/main" id="{86E525C1-4CF8-4040-9262-5E7D84BA5C5C}"/>
                </a:ext>
              </a:extLst>
            </p:cNvPr>
            <p:cNvGraphicFramePr>
              <a:graphicFrameLocks noChangeAspect="1"/>
            </p:cNvGraphicFramePr>
            <p:nvPr/>
          </p:nvGraphicFramePr>
          <p:xfrm>
            <a:off x="7320" y="13842"/>
            <a:ext cx="300" cy="279"/>
          </p:xfrm>
          <a:graphic>
            <a:graphicData uri="http://schemas.openxmlformats.org/presentationml/2006/ole">
              <mc:AlternateContent xmlns:mc="http://schemas.openxmlformats.org/markup-compatibility/2006">
                <mc:Choice xmlns:v="urn:schemas-microsoft-com:vml" Requires="v">
                  <p:oleObj spid="_x0000_s8757" name="Equation" r:id="rId35" imgW="190440" imgH="177480" progId="Equation.DSMT4">
                    <p:embed/>
                  </p:oleObj>
                </mc:Choice>
                <mc:Fallback>
                  <p:oleObj name="Equation" r:id="rId35" imgW="190440" imgH="177480" progId="Equation.DSMT4">
                    <p:embed/>
                    <p:pic>
                      <p:nvPicPr>
                        <p:cNvPr id="0" name="Object 3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320" y="13842"/>
                          <a:ext cx="300" cy="2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36806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2CFAEE5-BD67-47BD-A6BD-FC6AC4E5BF31}"/>
                  </a:ext>
                </a:extLst>
              </p:cNvPr>
              <p:cNvSpPr/>
              <p:nvPr/>
            </p:nvSpPr>
            <p:spPr>
              <a:xfrm>
                <a:off x="247291" y="1268223"/>
                <a:ext cx="11496135" cy="4647426"/>
              </a:xfrm>
              <a:prstGeom prst="rect">
                <a:avLst/>
              </a:prstGeom>
            </p:spPr>
            <p:txBody>
              <a:bodyPr wrap="square">
                <a:spAutoFit/>
              </a:bodyPr>
              <a:lstStyle/>
              <a:p>
                <a:pPr lvl="0"/>
                <a:r>
                  <a:rPr kumimoji="0" lang="en-US" altLang="zh-CN" sz="2800" b="1" dirty="0">
                    <a:effectLst>
                      <a:outerShdw blurRad="38100" dist="38100" dir="2700000" algn="tl">
                        <a:srgbClr val="000000">
                          <a:alpha val="43137"/>
                        </a:srgbClr>
                      </a:outerShdw>
                    </a:effectLst>
                  </a:rPr>
                  <a:t>Encyclopedia of Mathematics:  </a:t>
                </a:r>
                <a:r>
                  <a:rPr kumimoji="0" lang="en-US" altLang="zh-CN" sz="2800" b="1" dirty="0">
                    <a:effectLst>
                      <a:outerShdw blurRad="38100" dist="38100" dir="2700000" algn="tl">
                        <a:srgbClr val="000000">
                          <a:alpha val="43137"/>
                        </a:srgbClr>
                      </a:outerShdw>
                    </a:effectLst>
                    <a:hlinkClick r:id="rId2">
                      <a:extLst>
                        <a:ext uri="{A12FA001-AC4F-418D-AE19-62706E023703}">
                          <ahyp:hlinkClr xmlns:ahyp="http://schemas.microsoft.com/office/drawing/2018/hyperlinkcolor" val="tx"/>
                        </a:ext>
                      </a:extLst>
                    </a:hlinkClick>
                  </a:rPr>
                  <a:t>https://www.encyclopediaofmath.org</a:t>
                </a:r>
                <a:endParaRPr kumimoji="0" lang="en-US" altLang="zh-CN" sz="2800" b="1" dirty="0">
                  <a:effectLst>
                    <a:outerShdw blurRad="38100" dist="38100" dir="2700000" algn="tl">
                      <a:srgbClr val="000000">
                        <a:alpha val="43137"/>
                      </a:srgbClr>
                    </a:outerShdw>
                  </a:effectLst>
                </a:endParaRPr>
              </a:p>
              <a:p>
                <a:pPr lvl="0"/>
                <a:r>
                  <a:rPr kumimoji="0" lang="en-US" altLang="zh-CN" sz="2800" b="1" dirty="0">
                    <a:effectLst>
                      <a:outerShdw blurRad="38100" dist="38100" dir="2700000" algn="tl">
                        <a:srgbClr val="000000">
                          <a:alpha val="43137"/>
                        </a:srgbClr>
                      </a:outerShdw>
                    </a:effectLst>
                  </a:rPr>
                  <a:t> (skip)</a:t>
                </a:r>
              </a:p>
              <a:p>
                <a:pPr marL="457200" lvl="0" indent="-457200">
                  <a:buFont typeface="Arial" panose="020B0604020202020204" pitchFamily="34" charset="0"/>
                  <a:buChar char="•"/>
                </a:pPr>
                <a:r>
                  <a:rPr kumimoji="0" lang="zh-CN" altLang="zh-CN" dirty="0"/>
                  <a:t>Let </a:t>
                </a:r>
                <a14:m>
                  <m:oMath xmlns:m="http://schemas.openxmlformats.org/officeDocument/2006/math">
                    <m:r>
                      <a:rPr kumimoji="0" lang="zh-CN" altLang="zh-CN" i="1" dirty="0" smtClean="0">
                        <a:latin typeface="Cambria Math" panose="02040503050406030204" pitchFamily="18" charset="0"/>
                        <a:ea typeface="MathJax_Main"/>
                      </a:rPr>
                      <m:t>(</m:t>
                    </m:r>
                    <m:r>
                      <m:rPr>
                        <m:sty m:val="p"/>
                      </m:rPr>
                      <a:rPr kumimoji="0" lang="zh-CN" altLang="zh-CN" i="0" dirty="0">
                        <a:latin typeface="Cambria Math" panose="02040503050406030204" pitchFamily="18" charset="0"/>
                        <a:ea typeface="MathJax_Main"/>
                      </a:rPr>
                      <m:t>Ω</m:t>
                    </m:r>
                    <m:r>
                      <a:rPr kumimoji="0" lang="zh-CN" altLang="zh-CN" i="1" dirty="0">
                        <a:latin typeface="Cambria Math" panose="02040503050406030204" pitchFamily="18" charset="0"/>
                        <a:ea typeface="MathJax_Main"/>
                      </a:rPr>
                      <m:t>,</m:t>
                    </m:r>
                    <m:r>
                      <a:rPr kumimoji="0" lang="zh-CN" altLang="en-US" i="1" dirty="0" smtClean="0">
                        <a:latin typeface="Cambria Math" panose="02040503050406030204" pitchFamily="18" charset="0"/>
                        <a:ea typeface="MathJax_Caligraphic"/>
                      </a:rPr>
                      <m:t>𝒜</m:t>
                    </m:r>
                    <m:r>
                      <a:rPr kumimoji="0" lang="zh-CN" altLang="zh-CN" i="1" dirty="0">
                        <a:latin typeface="Cambria Math" panose="02040503050406030204" pitchFamily="18" charset="0"/>
                        <a:ea typeface="MathJax_Main"/>
                      </a:rPr>
                      <m:t>,</m:t>
                    </m:r>
                    <m:r>
                      <a:rPr kumimoji="0" lang="zh-CN" altLang="zh-CN" i="1" dirty="0">
                        <a:latin typeface="Cambria Math" panose="02040503050406030204" pitchFamily="18" charset="0"/>
                        <a:ea typeface="MathJax_Math"/>
                      </a:rPr>
                      <m:t>𝑃</m:t>
                    </m:r>
                    <m:r>
                      <a:rPr kumimoji="0" lang="zh-CN" altLang="zh-CN" i="1" dirty="0">
                        <a:latin typeface="Cambria Math" panose="02040503050406030204" pitchFamily="18" charset="0"/>
                        <a:ea typeface="MathJax_Main"/>
                      </a:rPr>
                      <m:t>)</m:t>
                    </m:r>
                  </m:oMath>
                </a14:m>
                <a:r>
                  <a:rPr kumimoji="0" lang="zh-CN" altLang="zh-CN" dirty="0"/>
                  <a:t> be a </a:t>
                </a:r>
                <a:r>
                  <a:rPr kumimoji="0" lang="zh-CN" altLang="zh-CN" b="1" u="sng" dirty="0">
                    <a:effectLst>
                      <a:outerShdw blurRad="38100" dist="38100" dir="2700000" algn="tl">
                        <a:srgbClr val="000000">
                          <a:alpha val="43137"/>
                        </a:srgbClr>
                      </a:outerShdw>
                    </a:effectLst>
                  </a:rPr>
                  <a:t>probability space</a:t>
                </a:r>
                <a:r>
                  <a:rPr kumimoji="0" lang="zh-CN" altLang="zh-CN" dirty="0"/>
                  <a:t>. </a:t>
                </a:r>
                <a:endParaRPr kumimoji="0" lang="en-US" altLang="zh-CN" dirty="0"/>
              </a:p>
              <a:p>
                <a:pPr marL="457200" lvl="0" indent="-457200">
                  <a:buFont typeface="Arial" panose="020B0604020202020204" pitchFamily="34" charset="0"/>
                  <a:buChar char="•"/>
                </a:pPr>
                <a:r>
                  <a:rPr kumimoji="0" lang="zh-CN" altLang="zh-CN" dirty="0"/>
                  <a:t>A </a:t>
                </a:r>
                <a:r>
                  <a:rPr kumimoji="0" lang="zh-CN" altLang="zh-CN" b="1" u="sng" dirty="0">
                    <a:effectLst>
                      <a:outerShdw blurRad="38100" dist="38100" dir="2700000" algn="tl">
                        <a:srgbClr val="000000">
                          <a:alpha val="43137"/>
                        </a:srgbClr>
                      </a:outerShdw>
                    </a:effectLst>
                  </a:rPr>
                  <a:t>single-valued real-valued function </a:t>
                </a:r>
                <a:r>
                  <a:rPr kumimoji="0" lang="zh-CN" altLang="zh-CN" i="1" dirty="0">
                    <a:ea typeface="MathJax_Math"/>
                  </a:rPr>
                  <a:t>X</a:t>
                </a:r>
                <a:r>
                  <a:rPr kumimoji="0" lang="zh-CN" altLang="zh-CN" dirty="0">
                    <a:ea typeface="MathJax_Main"/>
                  </a:rPr>
                  <a:t>=</a:t>
                </a:r>
                <a:r>
                  <a:rPr kumimoji="0" lang="zh-CN" altLang="zh-CN" i="1" dirty="0">
                    <a:ea typeface="MathJax_Math"/>
                  </a:rPr>
                  <a:t>X</a:t>
                </a:r>
                <a:r>
                  <a:rPr kumimoji="0" lang="zh-CN" altLang="zh-CN" dirty="0">
                    <a:ea typeface="MathJax_Main"/>
                  </a:rPr>
                  <a:t>(</a:t>
                </a:r>
                <a:r>
                  <a:rPr kumimoji="0" lang="zh-CN" altLang="zh-CN" i="1" dirty="0">
                    <a:ea typeface="MathJax_Math"/>
                  </a:rPr>
                  <a:t>ω</a:t>
                </a:r>
                <a:r>
                  <a:rPr kumimoji="0" lang="zh-CN" altLang="zh-CN" dirty="0">
                    <a:ea typeface="MathJax_Main"/>
                  </a:rPr>
                  <a:t>)</a:t>
                </a:r>
                <a:r>
                  <a:rPr kumimoji="0" lang="zh-CN" altLang="zh-CN" dirty="0"/>
                  <a:t> defined on </a:t>
                </a:r>
                <a:r>
                  <a:rPr kumimoji="0" lang="zh-CN" altLang="zh-CN" dirty="0">
                    <a:ea typeface="MathJax_Main"/>
                  </a:rPr>
                  <a:t>Ω</a:t>
                </a:r>
                <a:r>
                  <a:rPr kumimoji="0" lang="zh-CN" altLang="zh-CN" dirty="0"/>
                  <a:t> is called a </a:t>
                </a:r>
                <a:r>
                  <a:rPr kumimoji="0" lang="zh-CN" altLang="zh-CN" b="1" u="sng" dirty="0">
                    <a:effectLst>
                      <a:outerShdw blurRad="38100" dist="38100" dir="2700000" algn="tl">
                        <a:srgbClr val="000000">
                          <a:alpha val="43137"/>
                        </a:srgbClr>
                      </a:outerShdw>
                    </a:effectLst>
                  </a:rPr>
                  <a:t>random variable </a:t>
                </a:r>
                <a:r>
                  <a:rPr kumimoji="0" lang="zh-CN" altLang="zh-CN" dirty="0"/>
                  <a:t>if for any </a:t>
                </a:r>
                <a:r>
                  <a:rPr kumimoji="0" lang="zh-CN" altLang="zh-CN" b="1" dirty="0"/>
                  <a:t>real</a:t>
                </a:r>
                <a:r>
                  <a:rPr kumimoji="0" lang="zh-CN" altLang="zh-CN" dirty="0"/>
                  <a:t> </a:t>
                </a:r>
                <a:r>
                  <a:rPr kumimoji="0" lang="zh-CN" altLang="zh-CN" b="1" i="1" dirty="0">
                    <a:ea typeface="MathJax_Math"/>
                  </a:rPr>
                  <a:t>x</a:t>
                </a:r>
                <a:r>
                  <a:rPr kumimoji="0" lang="zh-CN" altLang="zh-CN" dirty="0"/>
                  <a:t> the </a:t>
                </a:r>
                <a:r>
                  <a:rPr kumimoji="0" lang="zh-CN" altLang="zh-CN" b="1" dirty="0"/>
                  <a:t>set </a:t>
                </a:r>
                <a:r>
                  <a:rPr kumimoji="0" lang="zh-CN" altLang="zh-CN" b="1" dirty="0">
                    <a:ea typeface="MathJax_Main"/>
                  </a:rPr>
                  <a:t>{</a:t>
                </a:r>
                <a:r>
                  <a:rPr kumimoji="0" lang="zh-CN" altLang="zh-CN" b="1" i="1" dirty="0">
                    <a:ea typeface="MathJax_Math"/>
                  </a:rPr>
                  <a:t>ω</a:t>
                </a:r>
                <a:r>
                  <a:rPr kumimoji="0" lang="zh-CN" altLang="zh-CN" b="1" dirty="0">
                    <a:ea typeface="MathJax_Main"/>
                  </a:rPr>
                  <a:t>:</a:t>
                </a:r>
                <a:r>
                  <a:rPr kumimoji="0" lang="zh-CN" altLang="zh-CN" b="1" i="1" dirty="0">
                    <a:ea typeface="MathJax_Math"/>
                  </a:rPr>
                  <a:t>X</a:t>
                </a:r>
                <a:r>
                  <a:rPr kumimoji="0" lang="zh-CN" altLang="zh-CN" b="1" dirty="0">
                    <a:ea typeface="MathJax_Main"/>
                  </a:rPr>
                  <a:t>(</a:t>
                </a:r>
                <a:r>
                  <a:rPr kumimoji="0" lang="zh-CN" altLang="zh-CN" b="1" i="1" dirty="0">
                    <a:ea typeface="MathJax_Math"/>
                  </a:rPr>
                  <a:t>ω</a:t>
                </a:r>
                <a:r>
                  <a:rPr kumimoji="0" lang="zh-CN" altLang="zh-CN" b="1" dirty="0">
                    <a:ea typeface="MathJax_Main"/>
                  </a:rPr>
                  <a:t>)&lt;</a:t>
                </a:r>
                <a:r>
                  <a:rPr kumimoji="0" lang="zh-CN" altLang="zh-CN" b="1" i="1" dirty="0">
                    <a:ea typeface="MathJax_Math"/>
                  </a:rPr>
                  <a:t>x</a:t>
                </a:r>
                <a:r>
                  <a:rPr kumimoji="0" lang="zh-CN" altLang="zh-CN" b="1" dirty="0">
                    <a:ea typeface="MathJax_Main"/>
                  </a:rPr>
                  <a:t>}</a:t>
                </a:r>
                <a:r>
                  <a:rPr kumimoji="0" lang="zh-CN" altLang="zh-CN" b="1" dirty="0"/>
                  <a:t> </a:t>
                </a:r>
                <a:r>
                  <a:rPr kumimoji="0" lang="zh-CN" altLang="zh-CN" dirty="0"/>
                  <a:t>belongs to the </a:t>
                </a:r>
                <a:r>
                  <a:rPr kumimoji="0" lang="zh-CN" altLang="zh-CN" b="1" dirty="0"/>
                  <a:t>class</a:t>
                </a:r>
                <a:r>
                  <a:rPr kumimoji="0" lang="en-US" altLang="zh-CN" b="1" dirty="0"/>
                  <a:t> </a:t>
                </a:r>
                <a14:m>
                  <m:oMath xmlns:m="http://schemas.openxmlformats.org/officeDocument/2006/math">
                    <m:r>
                      <a:rPr kumimoji="0" lang="zh-CN" altLang="en-US" b="1" i="1" dirty="0">
                        <a:latin typeface="Cambria Math" panose="02040503050406030204" pitchFamily="18" charset="0"/>
                        <a:ea typeface="MathJax_Caligraphic"/>
                      </a:rPr>
                      <m:t>𝓐</m:t>
                    </m:r>
                  </m:oMath>
                </a14:m>
                <a:r>
                  <a:rPr kumimoji="0" lang="zh-CN" altLang="zh-CN" dirty="0"/>
                  <a:t>. </a:t>
                </a:r>
                <a:endParaRPr kumimoji="0" lang="en-US" altLang="zh-CN" dirty="0"/>
              </a:p>
              <a:p>
                <a:pPr marL="457200" lvl="0" indent="-457200">
                  <a:buFont typeface="Arial" panose="020B0604020202020204" pitchFamily="34" charset="0"/>
                  <a:buChar char="•"/>
                </a:pPr>
                <a:r>
                  <a:rPr kumimoji="0" lang="zh-CN" altLang="zh-CN" dirty="0"/>
                  <a:t>Let </a:t>
                </a:r>
                <a:r>
                  <a:rPr kumimoji="0" lang="zh-CN" altLang="zh-CN" i="1" dirty="0">
                    <a:ea typeface="MathJax_Math"/>
                  </a:rPr>
                  <a:t>X</a:t>
                </a:r>
                <a:r>
                  <a:rPr kumimoji="0" lang="zh-CN" altLang="zh-CN" dirty="0"/>
                  <a:t> be any random variable and</a:t>
                </a:r>
                <a:r>
                  <a:rPr kumimoji="0" lang="en-US" altLang="zh-CN" dirty="0"/>
                  <a:t> </a:t>
                </a:r>
                <a14:m>
                  <m:oMath xmlns:m="http://schemas.openxmlformats.org/officeDocument/2006/math">
                    <m:r>
                      <a:rPr kumimoji="0" lang="zh-CN" altLang="en-US" i="1" dirty="0">
                        <a:latin typeface="Cambria Math" panose="02040503050406030204" pitchFamily="18" charset="0"/>
                        <a:ea typeface="MathJax_Caligraphic"/>
                      </a:rPr>
                      <m:t>𝒜</m:t>
                    </m:r>
                  </m:oMath>
                </a14:m>
                <a:r>
                  <a:rPr kumimoji="0" lang="zh-CN" altLang="zh-CN" i="1" baseline="-25000" dirty="0">
                    <a:ea typeface="MathJax_Math"/>
                  </a:rPr>
                  <a:t>X</a:t>
                </a:r>
                <a:r>
                  <a:rPr kumimoji="0" lang="zh-CN" altLang="zh-CN" dirty="0"/>
                  <a:t> the class of subsets </a:t>
                </a:r>
                <a:r>
                  <a:rPr kumimoji="0" lang="zh-CN" altLang="zh-CN" i="1" dirty="0">
                    <a:ea typeface="MathJax_Math"/>
                  </a:rPr>
                  <a:t>C</a:t>
                </a:r>
                <a:r>
                  <a:rPr kumimoji="0" lang="zh-CN" altLang="zh-CN" dirty="0">
                    <a:ea typeface="MathJax_Main"/>
                  </a:rPr>
                  <a:t>⊂</a:t>
                </a:r>
                <a:r>
                  <a:rPr kumimoji="0" lang="en-US" altLang="zh-CN" b="1" dirty="0">
                    <a:ea typeface="MathJax_Main"/>
                  </a:rPr>
                  <a:t>ℝ</a:t>
                </a:r>
                <a:r>
                  <a:rPr kumimoji="0" lang="zh-CN" altLang="zh-CN" baseline="30000" dirty="0">
                    <a:ea typeface="MathJax_Main"/>
                  </a:rPr>
                  <a:t>1</a:t>
                </a:r>
                <a:r>
                  <a:rPr kumimoji="0" lang="zh-CN" altLang="zh-CN" dirty="0"/>
                  <a:t> for which </a:t>
                </a:r>
                <a:r>
                  <a:rPr kumimoji="0" lang="zh-CN" altLang="zh-CN" dirty="0">
                    <a:ea typeface="MathJax_Main"/>
                  </a:rPr>
                  <a:t>{</a:t>
                </a:r>
                <a:r>
                  <a:rPr kumimoji="0" lang="zh-CN" altLang="zh-CN" i="1" dirty="0">
                    <a:ea typeface="MathJax_Math"/>
                  </a:rPr>
                  <a:t>ω</a:t>
                </a:r>
                <a:r>
                  <a:rPr kumimoji="0" lang="zh-CN" altLang="zh-CN" dirty="0">
                    <a:ea typeface="MathJax_Main"/>
                  </a:rPr>
                  <a:t>:</a:t>
                </a:r>
                <a:r>
                  <a:rPr kumimoji="0" lang="zh-CN" altLang="zh-CN" i="1" dirty="0">
                    <a:ea typeface="MathJax_Math"/>
                  </a:rPr>
                  <a:t>X</a:t>
                </a:r>
                <a:r>
                  <a:rPr kumimoji="0" lang="zh-CN" altLang="zh-CN" dirty="0">
                    <a:ea typeface="MathJax_Main"/>
                  </a:rPr>
                  <a:t>(</a:t>
                </a:r>
                <a:r>
                  <a:rPr kumimoji="0" lang="zh-CN" altLang="zh-CN" i="1" dirty="0">
                    <a:ea typeface="MathJax_Math"/>
                  </a:rPr>
                  <a:t>ω</a:t>
                </a:r>
                <a:r>
                  <a:rPr kumimoji="0" lang="zh-CN" altLang="zh-CN" dirty="0">
                    <a:ea typeface="MathJax_Main"/>
                  </a:rPr>
                  <a:t>)∈</a:t>
                </a:r>
                <a:r>
                  <a:rPr kumimoji="0" lang="zh-CN" altLang="zh-CN" i="1" dirty="0">
                    <a:ea typeface="MathJax_Math"/>
                  </a:rPr>
                  <a:t>C</a:t>
                </a:r>
                <a:r>
                  <a:rPr kumimoji="0" lang="zh-CN" altLang="zh-CN" dirty="0">
                    <a:ea typeface="MathJax_Main"/>
                  </a:rPr>
                  <a:t>}∈</a:t>
                </a:r>
                <a14:m>
                  <m:oMath xmlns:m="http://schemas.openxmlformats.org/officeDocument/2006/math">
                    <m:r>
                      <a:rPr kumimoji="0" lang="zh-CN" altLang="en-US" i="1" dirty="0">
                        <a:latin typeface="Cambria Math" panose="02040503050406030204" pitchFamily="18" charset="0"/>
                        <a:ea typeface="MathJax_Caligraphic"/>
                      </a:rPr>
                      <m:t>𝒜</m:t>
                    </m:r>
                  </m:oMath>
                </a14:m>
                <a:r>
                  <a:rPr kumimoji="0" lang="zh-CN" altLang="zh-CN" dirty="0"/>
                  <a:t>; this is a </a:t>
                </a:r>
                <a:r>
                  <a:rPr kumimoji="0" lang="zh-CN" altLang="zh-CN" b="1" i="1" dirty="0">
                    <a:effectLst>
                      <a:outerShdw blurRad="38100" dist="38100" dir="2700000" algn="tl">
                        <a:srgbClr val="000000">
                          <a:alpha val="43137"/>
                        </a:srgbClr>
                      </a:outerShdw>
                    </a:effectLst>
                    <a:ea typeface="MathJax_Math"/>
                    <a:hlinkClick r:id="rId3" tooltip="Sigma-algebra">
                      <a:extLst>
                        <a:ext uri="{A12FA001-AC4F-418D-AE19-62706E023703}">
                          <ahyp:hlinkClr xmlns:ahyp="http://schemas.microsoft.com/office/drawing/2018/hyperlinkcolor" val="tx"/>
                        </a:ext>
                      </a:extLst>
                    </a:hlinkClick>
                  </a:rPr>
                  <a:t>σ</a:t>
                </a:r>
                <a:r>
                  <a:rPr kumimoji="0" lang="zh-CN" altLang="zh-CN" b="1" dirty="0">
                    <a:effectLst>
                      <a:outerShdw blurRad="38100" dist="38100" dir="2700000" algn="tl">
                        <a:srgbClr val="000000">
                          <a:alpha val="43137"/>
                        </a:srgbClr>
                      </a:outerShdw>
                    </a:effectLst>
                    <a:hlinkClick r:id="rId3" tooltip="Sigma-algebra">
                      <a:extLst>
                        <a:ext uri="{A12FA001-AC4F-418D-AE19-62706E023703}">
                          <ahyp:hlinkClr xmlns:ahyp="http://schemas.microsoft.com/office/drawing/2018/hyperlinkcolor" val="tx"/>
                        </a:ext>
                      </a:extLst>
                    </a:hlinkClick>
                  </a:rPr>
                  <a:t>-algebra</a:t>
                </a:r>
                <a:r>
                  <a:rPr kumimoji="0" lang="zh-CN" altLang="zh-CN" dirty="0"/>
                  <a:t>. </a:t>
                </a:r>
                <a:endParaRPr kumimoji="0" lang="en-US" altLang="zh-CN" dirty="0"/>
              </a:p>
              <a:p>
                <a:pPr marL="457200" lvl="0" indent="-457200">
                  <a:buFont typeface="Arial" panose="020B0604020202020204" pitchFamily="34" charset="0"/>
                  <a:buChar char="•"/>
                </a:pPr>
                <a:r>
                  <a:rPr kumimoji="0" lang="zh-CN" altLang="zh-CN" dirty="0"/>
                  <a:t>The class </a:t>
                </a:r>
                <a:r>
                  <a:rPr kumimoji="0" lang="en-US" altLang="zh-CN" dirty="0">
                    <a:ea typeface="MathJax_Caligraphic"/>
                  </a:rPr>
                  <a:t>ℬ</a:t>
                </a:r>
                <a:r>
                  <a:rPr kumimoji="0" lang="zh-CN" altLang="zh-CN" baseline="30000" dirty="0">
                    <a:ea typeface="MathJax_Main"/>
                  </a:rPr>
                  <a:t>1</a:t>
                </a:r>
                <a:r>
                  <a:rPr kumimoji="0" lang="zh-CN" altLang="zh-CN" dirty="0"/>
                  <a:t> of all </a:t>
                </a:r>
                <a:r>
                  <a:rPr kumimoji="0" lang="zh-CN" altLang="zh-CN" b="1" dirty="0">
                    <a:effectLst>
                      <a:outerShdw blurRad="38100" dist="38100" dir="2700000" algn="tl">
                        <a:srgbClr val="000000">
                          <a:alpha val="43137"/>
                        </a:srgbClr>
                      </a:outerShdw>
                    </a:effectLst>
                    <a:hlinkClick r:id="rId4" tooltip="Borel set">
                      <a:extLst>
                        <a:ext uri="{A12FA001-AC4F-418D-AE19-62706E023703}">
                          <ahyp:hlinkClr xmlns:ahyp="http://schemas.microsoft.com/office/drawing/2018/hyperlinkcolor" val="tx"/>
                        </a:ext>
                      </a:extLst>
                    </a:hlinkClick>
                  </a:rPr>
                  <a:t>Borel subsets</a:t>
                </a:r>
                <a:r>
                  <a:rPr kumimoji="0" lang="zh-CN" altLang="zh-CN" b="1" dirty="0">
                    <a:effectLst>
                      <a:outerShdw blurRad="38100" dist="38100" dir="2700000" algn="tl">
                        <a:srgbClr val="000000">
                          <a:alpha val="43137"/>
                        </a:srgbClr>
                      </a:outerShdw>
                    </a:effectLst>
                  </a:rPr>
                  <a:t> </a:t>
                </a:r>
                <a:r>
                  <a:rPr kumimoji="0" lang="zh-CN" altLang="zh-CN" dirty="0"/>
                  <a:t>of </a:t>
                </a:r>
                <a:r>
                  <a:rPr kumimoji="0" lang="en-US" altLang="zh-CN" b="1" dirty="0">
                    <a:ea typeface="MathJax_Main"/>
                  </a:rPr>
                  <a:t>ℝ</a:t>
                </a:r>
                <a:r>
                  <a:rPr kumimoji="0" lang="zh-CN" altLang="zh-CN" baseline="30000" dirty="0">
                    <a:ea typeface="MathJax_Main"/>
                  </a:rPr>
                  <a:t>1</a:t>
                </a:r>
                <a:r>
                  <a:rPr kumimoji="0" lang="zh-CN" altLang="zh-CN" dirty="0"/>
                  <a:t> is always contained in</a:t>
                </a:r>
                <a14:m>
                  <m:oMath xmlns:m="http://schemas.openxmlformats.org/officeDocument/2006/math">
                    <m:r>
                      <a:rPr kumimoji="0" lang="en-US" altLang="zh-CN" b="0" i="0" dirty="0" smtClean="0">
                        <a:latin typeface="Cambria Math" panose="02040503050406030204" pitchFamily="18" charset="0"/>
                        <a:ea typeface="MathJax_Caligraphic"/>
                      </a:rPr>
                      <m:t> </m:t>
                    </m:r>
                    <m:r>
                      <a:rPr kumimoji="0" lang="zh-CN" altLang="en-US" i="1" dirty="0">
                        <a:latin typeface="Cambria Math" panose="02040503050406030204" pitchFamily="18" charset="0"/>
                        <a:ea typeface="MathJax_Caligraphic"/>
                      </a:rPr>
                      <m:t>𝒜</m:t>
                    </m:r>
                  </m:oMath>
                </a14:m>
                <a:r>
                  <a:rPr kumimoji="0" lang="zh-CN" altLang="zh-CN" i="1" baseline="-25000" dirty="0">
                    <a:ea typeface="MathJax_Math"/>
                  </a:rPr>
                  <a:t>X</a:t>
                </a:r>
                <a:r>
                  <a:rPr kumimoji="0" lang="zh-CN" altLang="zh-CN" dirty="0"/>
                  <a:t>.</a:t>
                </a:r>
                <a:endParaRPr kumimoji="0" lang="en-US" altLang="zh-CN" dirty="0"/>
              </a:p>
              <a:p>
                <a:pPr marL="457200" lvl="0" indent="-457200">
                  <a:buFont typeface="Arial" panose="020B0604020202020204" pitchFamily="34" charset="0"/>
                  <a:buChar char="•"/>
                </a:pPr>
                <a:r>
                  <a:rPr kumimoji="0" lang="zh-CN" altLang="zh-CN" dirty="0"/>
                  <a:t>The measure </a:t>
                </a:r>
                <a:r>
                  <a:rPr kumimoji="0" lang="zh-CN" altLang="zh-CN" i="1" dirty="0">
                    <a:ea typeface="MathJax_Math"/>
                  </a:rPr>
                  <a:t>P</a:t>
                </a:r>
                <a:r>
                  <a:rPr kumimoji="0" lang="zh-CN" altLang="zh-CN" i="1" baseline="-25000" dirty="0">
                    <a:ea typeface="MathJax_Math"/>
                  </a:rPr>
                  <a:t>X</a:t>
                </a:r>
                <a:r>
                  <a:rPr kumimoji="0" lang="zh-CN" altLang="zh-CN" dirty="0"/>
                  <a:t> defined on </a:t>
                </a:r>
                <a:r>
                  <a:rPr kumimoji="0" lang="en-US" altLang="zh-CN" dirty="0">
                    <a:ea typeface="MathJax_Caligraphic"/>
                  </a:rPr>
                  <a:t>ℬ</a:t>
                </a:r>
                <a:r>
                  <a:rPr kumimoji="0" lang="zh-CN" altLang="zh-CN" baseline="30000" dirty="0">
                    <a:ea typeface="MathJax_Main"/>
                  </a:rPr>
                  <a:t>1</a:t>
                </a:r>
                <a:r>
                  <a:rPr kumimoji="0" lang="zh-CN" altLang="zh-CN" baseline="30000" dirty="0"/>
                  <a:t> </a:t>
                </a:r>
                <a:r>
                  <a:rPr kumimoji="0" lang="zh-CN" altLang="zh-CN" dirty="0"/>
                  <a:t>by the equation </a:t>
                </a:r>
                <a:r>
                  <a:rPr kumimoji="0" lang="zh-CN" altLang="zh-CN" i="1" dirty="0">
                    <a:ea typeface="MathJax_Math"/>
                  </a:rPr>
                  <a:t>P</a:t>
                </a:r>
                <a:r>
                  <a:rPr kumimoji="0" lang="zh-CN" altLang="zh-CN" i="1" baseline="-25000" dirty="0">
                    <a:ea typeface="MathJax_Math"/>
                  </a:rPr>
                  <a:t>X</a:t>
                </a:r>
                <a:r>
                  <a:rPr kumimoji="0" lang="zh-CN" altLang="zh-CN" dirty="0">
                    <a:ea typeface="MathJax_Main"/>
                  </a:rPr>
                  <a:t>(</a:t>
                </a:r>
                <a:r>
                  <a:rPr kumimoji="0" lang="zh-CN" altLang="zh-CN" i="1" dirty="0">
                    <a:ea typeface="MathJax_Math"/>
                  </a:rPr>
                  <a:t>B</a:t>
                </a:r>
                <a:r>
                  <a:rPr kumimoji="0" lang="zh-CN" altLang="zh-CN" dirty="0">
                    <a:ea typeface="MathJax_Main"/>
                  </a:rPr>
                  <a:t>)=</a:t>
                </a:r>
                <a:r>
                  <a:rPr kumimoji="0" lang="zh-CN" altLang="zh-CN" i="1" dirty="0">
                    <a:ea typeface="MathJax_Math"/>
                  </a:rPr>
                  <a:t>P</a:t>
                </a:r>
                <a:r>
                  <a:rPr kumimoji="0" lang="zh-CN" altLang="zh-CN" dirty="0">
                    <a:ea typeface="MathJax_Main"/>
                  </a:rPr>
                  <a:t>{</a:t>
                </a:r>
                <a:r>
                  <a:rPr kumimoji="0" lang="zh-CN" altLang="zh-CN" i="1" dirty="0">
                    <a:ea typeface="MathJax_Math"/>
                  </a:rPr>
                  <a:t>X</a:t>
                </a:r>
                <a:r>
                  <a:rPr kumimoji="0" lang="zh-CN" altLang="zh-CN" dirty="0">
                    <a:ea typeface="MathJax_Main"/>
                  </a:rPr>
                  <a:t>(</a:t>
                </a:r>
                <a:r>
                  <a:rPr kumimoji="0" lang="zh-CN" altLang="zh-CN" i="1" dirty="0">
                    <a:ea typeface="MathJax_Math"/>
                  </a:rPr>
                  <a:t>ω</a:t>
                </a:r>
                <a:r>
                  <a:rPr kumimoji="0" lang="zh-CN" altLang="zh-CN" dirty="0">
                    <a:ea typeface="MathJax_Main"/>
                  </a:rPr>
                  <a:t>)∈</a:t>
                </a:r>
                <a:r>
                  <a:rPr kumimoji="0" lang="zh-CN" altLang="zh-CN" i="1" dirty="0">
                    <a:ea typeface="MathJax_Math"/>
                  </a:rPr>
                  <a:t>B</a:t>
                </a:r>
                <a:r>
                  <a:rPr kumimoji="0" lang="zh-CN" altLang="zh-CN" dirty="0">
                    <a:ea typeface="MathJax_Main"/>
                  </a:rPr>
                  <a:t>}</a:t>
                </a:r>
                <a:r>
                  <a:rPr kumimoji="0" lang="zh-CN" altLang="zh-CN" dirty="0"/>
                  <a:t>, </a:t>
                </a:r>
                <a:r>
                  <a:rPr kumimoji="0" lang="zh-CN" altLang="zh-CN" i="1" dirty="0">
                    <a:ea typeface="MathJax_Math"/>
                  </a:rPr>
                  <a:t>B</a:t>
                </a:r>
                <a:r>
                  <a:rPr kumimoji="0" lang="zh-CN" altLang="zh-CN" dirty="0">
                    <a:ea typeface="MathJax_Main"/>
                  </a:rPr>
                  <a:t>∈</a:t>
                </a:r>
                <a:r>
                  <a:rPr kumimoji="0" lang="en-US" altLang="zh-CN" dirty="0">
                    <a:ea typeface="MathJax_Caligraphic"/>
                  </a:rPr>
                  <a:t>ℬ</a:t>
                </a:r>
                <a:r>
                  <a:rPr kumimoji="0" lang="zh-CN" altLang="zh-CN" baseline="30000" dirty="0">
                    <a:ea typeface="MathJax_Main"/>
                  </a:rPr>
                  <a:t>1</a:t>
                </a:r>
                <a:r>
                  <a:rPr kumimoji="0" lang="zh-CN" altLang="zh-CN" dirty="0"/>
                  <a:t>, is called the </a:t>
                </a:r>
                <a:r>
                  <a:rPr kumimoji="0" lang="zh-CN" altLang="zh-CN" b="1" dirty="0">
                    <a:effectLst>
                      <a:outerShdw blurRad="38100" dist="38100" dir="2700000" algn="tl">
                        <a:srgbClr val="000000">
                          <a:alpha val="43137"/>
                        </a:srgbClr>
                      </a:outerShdw>
                    </a:effectLst>
                    <a:hlinkClick r:id="rId5" tooltip="Probability distribution">
                      <a:extLst>
                        <a:ext uri="{A12FA001-AC4F-418D-AE19-62706E023703}">
                          <ahyp:hlinkClr xmlns:ahyp="http://schemas.microsoft.com/office/drawing/2018/hyperlinkcolor" val="tx"/>
                        </a:ext>
                      </a:extLst>
                    </a:hlinkClick>
                  </a:rPr>
                  <a:t>probability distribution</a:t>
                </a:r>
                <a:r>
                  <a:rPr kumimoji="0" lang="zh-CN" altLang="zh-CN" b="1" dirty="0">
                    <a:effectLst>
                      <a:outerShdw blurRad="38100" dist="38100" dir="2700000" algn="tl">
                        <a:srgbClr val="000000">
                          <a:alpha val="43137"/>
                        </a:srgbClr>
                      </a:outerShdw>
                    </a:effectLst>
                  </a:rPr>
                  <a:t> </a:t>
                </a:r>
                <a:r>
                  <a:rPr kumimoji="0" lang="zh-CN" altLang="zh-CN" dirty="0"/>
                  <a:t>of </a:t>
                </a:r>
                <a:r>
                  <a:rPr kumimoji="0" lang="zh-CN" altLang="zh-CN" i="1" dirty="0">
                    <a:ea typeface="MathJax_Math"/>
                  </a:rPr>
                  <a:t>X</a:t>
                </a:r>
                <a:r>
                  <a:rPr kumimoji="0" lang="zh-CN" altLang="zh-CN" dirty="0"/>
                  <a:t>. </a:t>
                </a:r>
                <a:endParaRPr kumimoji="0" lang="en-US" altLang="zh-CN" dirty="0"/>
              </a:p>
              <a:p>
                <a:pPr marL="457200" lvl="0" indent="-457200">
                  <a:buFont typeface="Arial" panose="020B0604020202020204" pitchFamily="34" charset="0"/>
                  <a:buChar char="•"/>
                </a:pPr>
                <a:r>
                  <a:rPr kumimoji="0" lang="zh-CN" altLang="zh-CN" dirty="0"/>
                  <a:t>This measure is uniquely determined by the </a:t>
                </a:r>
                <a:r>
                  <a:rPr kumimoji="0" lang="zh-CN" altLang="zh-CN" b="1" dirty="0">
                    <a:effectLst>
                      <a:outerShdw blurRad="38100" dist="38100" dir="2700000" algn="tl">
                        <a:srgbClr val="000000">
                          <a:alpha val="43137"/>
                        </a:srgbClr>
                      </a:outerShdw>
                    </a:effectLst>
                    <a:hlinkClick r:id="rId6" tooltip="Distribution function">
                      <a:extLst>
                        <a:ext uri="{A12FA001-AC4F-418D-AE19-62706E023703}">
                          <ahyp:hlinkClr xmlns:ahyp="http://schemas.microsoft.com/office/drawing/2018/hyperlinkcolor" val="tx"/>
                        </a:ext>
                      </a:extLst>
                    </a:hlinkClick>
                  </a:rPr>
                  <a:t>distribution function</a:t>
                </a:r>
                <a:r>
                  <a:rPr kumimoji="0" lang="zh-CN" altLang="zh-CN" b="1" dirty="0">
                    <a:effectLst>
                      <a:outerShdw blurRad="38100" dist="38100" dir="2700000" algn="tl">
                        <a:srgbClr val="000000">
                          <a:alpha val="43137"/>
                        </a:srgbClr>
                      </a:outerShdw>
                    </a:effectLst>
                  </a:rPr>
                  <a:t> </a:t>
                </a:r>
                <a:r>
                  <a:rPr kumimoji="0" lang="zh-CN" altLang="zh-CN" dirty="0"/>
                  <a:t>of </a:t>
                </a:r>
                <a:r>
                  <a:rPr kumimoji="0" lang="zh-CN" altLang="zh-CN" i="1" dirty="0">
                    <a:ea typeface="MathJax_Math"/>
                  </a:rPr>
                  <a:t>X</a:t>
                </a:r>
                <a:r>
                  <a:rPr kumimoji="0" lang="zh-CN" altLang="zh-CN" dirty="0"/>
                  <a:t>: </a:t>
                </a:r>
                <a:endParaRPr kumimoji="0" lang="en-US" altLang="zh-CN" dirty="0"/>
              </a:p>
              <a:p>
                <a:pPr lvl="0"/>
                <a14:m>
                  <m:oMathPara xmlns:m="http://schemas.openxmlformats.org/officeDocument/2006/math">
                    <m:oMathParaPr>
                      <m:jc m:val="centerGroup"/>
                    </m:oMathParaPr>
                    <m:oMath xmlns:m="http://schemas.openxmlformats.org/officeDocument/2006/math">
                      <m:sSub>
                        <m:sSubPr>
                          <m:ctrlPr>
                            <a:rPr kumimoji="0" lang="en-US" altLang="zh-CN" i="1">
                              <a:latin typeface="Cambria Math" panose="02040503050406030204" pitchFamily="18" charset="0"/>
                            </a:rPr>
                          </m:ctrlPr>
                        </m:sSubPr>
                        <m:e>
                          <m:r>
                            <a:rPr kumimoji="0" lang="en-US" altLang="zh-CN" i="1">
                              <a:latin typeface="Cambria Math" panose="02040503050406030204" pitchFamily="18" charset="0"/>
                            </a:rPr>
                            <m:t>𝐹</m:t>
                          </m:r>
                        </m:e>
                        <m:sub>
                          <m:r>
                            <a:rPr kumimoji="0" lang="en-US" altLang="zh-CN" i="1">
                              <a:latin typeface="Cambria Math" panose="02040503050406030204" pitchFamily="18" charset="0"/>
                            </a:rPr>
                            <m:t>𝑋</m:t>
                          </m:r>
                        </m:sub>
                      </m:sSub>
                      <m:d>
                        <m:dPr>
                          <m:ctrlPr>
                            <a:rPr kumimoji="0" lang="en-US" altLang="zh-CN" i="1">
                              <a:latin typeface="Cambria Math" panose="02040503050406030204" pitchFamily="18" charset="0"/>
                            </a:rPr>
                          </m:ctrlPr>
                        </m:dPr>
                        <m:e>
                          <m:r>
                            <a:rPr kumimoji="0" lang="en-US" altLang="zh-CN" i="1">
                              <a:latin typeface="Cambria Math" panose="02040503050406030204" pitchFamily="18" charset="0"/>
                            </a:rPr>
                            <m:t>𝑥</m:t>
                          </m:r>
                        </m:e>
                      </m:d>
                      <m:r>
                        <a:rPr kumimoji="0" lang="en-US" altLang="zh-CN" i="1">
                          <a:latin typeface="Cambria Math" panose="02040503050406030204" pitchFamily="18" charset="0"/>
                        </a:rPr>
                        <m:t>=</m:t>
                      </m:r>
                      <m:sSub>
                        <m:sSubPr>
                          <m:ctrlPr>
                            <a:rPr kumimoji="0" lang="en-US" altLang="zh-CN" i="1">
                              <a:latin typeface="Cambria Math" panose="02040503050406030204" pitchFamily="18" charset="0"/>
                            </a:rPr>
                          </m:ctrlPr>
                        </m:sSubPr>
                        <m:e>
                          <m:r>
                            <a:rPr kumimoji="0" lang="en-US" altLang="zh-CN" i="1">
                              <a:latin typeface="Cambria Math" panose="02040503050406030204" pitchFamily="18" charset="0"/>
                            </a:rPr>
                            <m:t>𝑃</m:t>
                          </m:r>
                        </m:e>
                        <m:sub>
                          <m:r>
                            <a:rPr kumimoji="0" lang="en-US" altLang="zh-CN" i="1">
                              <a:latin typeface="Cambria Math" panose="02040503050406030204" pitchFamily="18" charset="0"/>
                            </a:rPr>
                            <m:t>𝑋</m:t>
                          </m:r>
                        </m:sub>
                      </m:sSub>
                      <m:d>
                        <m:dPr>
                          <m:begChr m:val="{"/>
                          <m:endChr m:val="}"/>
                          <m:ctrlPr>
                            <a:rPr kumimoji="0" lang="en-US" altLang="zh-CN" i="1">
                              <a:latin typeface="Cambria Math" panose="02040503050406030204" pitchFamily="18" charset="0"/>
                            </a:rPr>
                          </m:ctrlPr>
                        </m:dPr>
                        <m:e>
                          <m:r>
                            <a:rPr kumimoji="0" lang="en-US" altLang="zh-CN" i="1">
                              <a:latin typeface="Cambria Math" panose="02040503050406030204" pitchFamily="18" charset="0"/>
                            </a:rPr>
                            <m:t>−∞,</m:t>
                          </m:r>
                          <m:r>
                            <a:rPr kumimoji="0" lang="en-US" altLang="zh-CN" i="1">
                              <a:latin typeface="Cambria Math" panose="02040503050406030204" pitchFamily="18" charset="0"/>
                            </a:rPr>
                            <m:t>𝑥</m:t>
                          </m:r>
                        </m:e>
                      </m:d>
                      <m:r>
                        <a:rPr kumimoji="0" lang="en-US" altLang="zh-CN" i="1">
                          <a:latin typeface="Cambria Math" panose="02040503050406030204" pitchFamily="18" charset="0"/>
                        </a:rPr>
                        <m:t>=</m:t>
                      </m:r>
                      <m:r>
                        <a:rPr kumimoji="0" lang="en-US" altLang="zh-CN" i="1">
                          <a:latin typeface="Cambria Math" panose="02040503050406030204" pitchFamily="18" charset="0"/>
                        </a:rPr>
                        <m:t>𝑃</m:t>
                      </m:r>
                      <m:r>
                        <a:rPr kumimoji="0" lang="en-US" altLang="zh-CN" i="1">
                          <a:latin typeface="Cambria Math" panose="02040503050406030204" pitchFamily="18" charset="0"/>
                        </a:rPr>
                        <m:t>{</m:t>
                      </m:r>
                      <m:r>
                        <a:rPr kumimoji="0" lang="en-US" altLang="zh-CN" i="1">
                          <a:latin typeface="Cambria Math" panose="02040503050406030204" pitchFamily="18" charset="0"/>
                        </a:rPr>
                        <m:t>𝜔</m:t>
                      </m:r>
                      <m:r>
                        <a:rPr kumimoji="0" lang="en-US" altLang="zh-CN" i="1">
                          <a:latin typeface="Cambria Math" panose="02040503050406030204" pitchFamily="18" charset="0"/>
                        </a:rPr>
                        <m:t>:</m:t>
                      </m:r>
                      <m:r>
                        <a:rPr kumimoji="0" lang="en-US" altLang="zh-CN" i="1">
                          <a:latin typeface="Cambria Math" panose="02040503050406030204" pitchFamily="18" charset="0"/>
                        </a:rPr>
                        <m:t>𝑋</m:t>
                      </m:r>
                      <m:d>
                        <m:dPr>
                          <m:ctrlPr>
                            <a:rPr kumimoji="0" lang="en-US" altLang="zh-CN" i="1">
                              <a:latin typeface="Cambria Math" panose="02040503050406030204" pitchFamily="18" charset="0"/>
                            </a:rPr>
                          </m:ctrlPr>
                        </m:dPr>
                        <m:e>
                          <m:r>
                            <a:rPr kumimoji="0" lang="en-US" altLang="zh-CN" i="1">
                              <a:latin typeface="Cambria Math" panose="02040503050406030204" pitchFamily="18" charset="0"/>
                            </a:rPr>
                            <m:t>𝜔</m:t>
                          </m:r>
                        </m:e>
                      </m:d>
                      <m:r>
                        <a:rPr kumimoji="0" lang="en-US" altLang="zh-CN" i="1">
                          <a:latin typeface="Cambria Math" panose="02040503050406030204" pitchFamily="18" charset="0"/>
                        </a:rPr>
                        <m:t>&lt;</m:t>
                      </m:r>
                      <m:r>
                        <a:rPr kumimoji="0" lang="en-US" altLang="zh-CN" i="1">
                          <a:latin typeface="Cambria Math" panose="02040503050406030204" pitchFamily="18" charset="0"/>
                        </a:rPr>
                        <m:t>𝑥</m:t>
                      </m:r>
                      <m:r>
                        <a:rPr kumimoji="0" lang="en-US" altLang="zh-CN" i="1">
                          <a:latin typeface="Cambria Math" panose="02040503050406030204" pitchFamily="18" charset="0"/>
                        </a:rPr>
                        <m:t>}</m:t>
                      </m:r>
                    </m:oMath>
                  </m:oMathPara>
                </a14:m>
                <a:endParaRPr kumimoji="0" lang="en-US" altLang="zh-CN" dirty="0"/>
              </a:p>
            </p:txBody>
          </p:sp>
        </mc:Choice>
        <mc:Fallback xmlns="">
          <p:sp>
            <p:nvSpPr>
              <p:cNvPr id="3" name="矩形 2">
                <a:extLst>
                  <a:ext uri="{FF2B5EF4-FFF2-40B4-BE49-F238E27FC236}">
                    <a16:creationId xmlns:a16="http://schemas.microsoft.com/office/drawing/2014/main" id="{D2CFAEE5-BD67-47BD-A6BD-FC6AC4E5BF31}"/>
                  </a:ext>
                </a:extLst>
              </p:cNvPr>
              <p:cNvSpPr>
                <a:spLocks noRot="1" noChangeAspect="1" noMove="1" noResize="1" noEditPoints="1" noAdjustHandles="1" noChangeArrowheads="1" noChangeShapeType="1" noTextEdit="1"/>
              </p:cNvSpPr>
              <p:nvPr/>
            </p:nvSpPr>
            <p:spPr>
              <a:xfrm>
                <a:off x="247291" y="1268223"/>
                <a:ext cx="11496135" cy="4647426"/>
              </a:xfrm>
              <a:prstGeom prst="rect">
                <a:avLst/>
              </a:prstGeom>
              <a:blipFill>
                <a:blip r:embed="rId7"/>
                <a:stretch>
                  <a:fillRect l="-1167" t="-1444" b="-10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8831979"/>
      </p:ext>
    </p:extLst>
  </p:cSld>
  <p:clrMapOvr>
    <a:masterClrMapping/>
  </p:clrMapOvr>
</p:sld>
</file>

<file path=ppt/theme/theme1.xml><?xml version="1.0" encoding="utf-8"?>
<a:theme xmlns:a="http://schemas.openxmlformats.org/drawingml/2006/main" name="BISU">
  <a:themeElements>
    <a:clrScheme name="1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1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ISU" id="{7DC98DAE-3870-4320-9A13-59FA76C53AF5}" vid="{9BADCEEC-B219-4256-BFD7-F1A47BBCD512}"/>
    </a:ext>
  </a:extLst>
</a:theme>
</file>

<file path=ppt/theme/theme2.xml><?xml version="1.0" encoding="utf-8"?>
<a:theme xmlns:a="http://schemas.openxmlformats.org/drawingml/2006/main" name="5_fino">
  <a:themeElements>
    <a:clrScheme name="5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5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5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fino">
  <a:themeElements>
    <a:clrScheme name="6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6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6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7_fino">
  <a:themeElements>
    <a:clrScheme name="7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7_fino">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anose="02020603050405020304" pitchFamily="18" charset="0"/>
            <a:ea typeface="楷体_GB2312" pitchFamily="49" charset="-122"/>
          </a:defRPr>
        </a:defPPr>
      </a:lstStyle>
    </a:lnDef>
  </a:objectDefaults>
  <a:extraClrSchemeLst>
    <a:extraClrScheme>
      <a:clrScheme name="7_fin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fin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fin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fin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fin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fin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fin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BISU</Template>
  <TotalTime>563</TotalTime>
  <Words>4684</Words>
  <Application>Microsoft Office PowerPoint</Application>
  <PresentationFormat>宽屏</PresentationFormat>
  <Paragraphs>422</Paragraphs>
  <Slides>57</Slides>
  <Notes>1</Notes>
  <HiddenSlides>0</HiddenSlides>
  <MMClips>0</MMClips>
  <ScaleCrop>false</ScaleCrop>
  <HeadingPairs>
    <vt:vector size="8" baseType="variant">
      <vt:variant>
        <vt:lpstr>已用的字体</vt:lpstr>
      </vt:variant>
      <vt:variant>
        <vt:i4>6</vt:i4>
      </vt:variant>
      <vt:variant>
        <vt:lpstr>主题</vt:lpstr>
      </vt:variant>
      <vt:variant>
        <vt:i4>4</vt:i4>
      </vt:variant>
      <vt:variant>
        <vt:lpstr>嵌入 OLE 服务器</vt:lpstr>
      </vt:variant>
      <vt:variant>
        <vt:i4>2</vt:i4>
      </vt:variant>
      <vt:variant>
        <vt:lpstr>幻灯片标题</vt:lpstr>
      </vt:variant>
      <vt:variant>
        <vt:i4>57</vt:i4>
      </vt:variant>
    </vt:vector>
  </HeadingPairs>
  <TitlesOfParts>
    <vt:vector size="69" baseType="lpstr">
      <vt:lpstr>等线</vt:lpstr>
      <vt:lpstr>华文中宋</vt:lpstr>
      <vt:lpstr>宋体</vt:lpstr>
      <vt:lpstr>Arial</vt:lpstr>
      <vt:lpstr>Cambria Math</vt:lpstr>
      <vt:lpstr>Times New Roman</vt:lpstr>
      <vt:lpstr>BISU</vt:lpstr>
      <vt:lpstr>5_fino</vt:lpstr>
      <vt:lpstr>6_fino</vt:lpstr>
      <vt:lpstr>7_fino</vt:lpstr>
      <vt:lpstr>Photo Editor 照片</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计量分析</dc:title>
  <dc:creator>博 李</dc:creator>
  <cp:lastModifiedBy>李 博</cp:lastModifiedBy>
  <cp:revision>63</cp:revision>
  <dcterms:created xsi:type="dcterms:W3CDTF">2019-08-12T10:56:44Z</dcterms:created>
  <dcterms:modified xsi:type="dcterms:W3CDTF">2019-10-17T06:17:15Z</dcterms:modified>
</cp:coreProperties>
</file>